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82" r:id="rId2"/>
    <p:sldId id="256" r:id="rId3"/>
    <p:sldId id="259" r:id="rId4"/>
    <p:sldId id="271" r:id="rId5"/>
    <p:sldId id="270" r:id="rId6"/>
    <p:sldId id="269" r:id="rId7"/>
    <p:sldId id="263" r:id="rId8"/>
    <p:sldId id="272" r:id="rId9"/>
    <p:sldId id="274" r:id="rId10"/>
    <p:sldId id="275" r:id="rId11"/>
    <p:sldId id="276" r:id="rId12"/>
    <p:sldId id="280" r:id="rId13"/>
    <p:sldId id="279" r:id="rId14"/>
    <p:sldId id="277" r:id="rId15"/>
    <p:sldId id="28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8611" autoAdjust="0"/>
  </p:normalViewPr>
  <p:slideViewPr>
    <p:cSldViewPr showGuides="1">
      <p:cViewPr varScale="1">
        <p:scale>
          <a:sx n="104" d="100"/>
          <a:sy n="104" d="100"/>
        </p:scale>
        <p:origin x="-1824" y="-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691BF1F-5381-4D68-8988-1B44BE0B4677}" type="datetimeFigureOut">
              <a:rPr lang="en-US" smtClean="0"/>
              <a:pPr/>
              <a:t>12/19/2013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34E5B6A-516F-4200-B746-572A707B353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34E5B6A-516F-4200-B746-572A707B3530}" type="slidenum">
              <a:rPr lang="en-US" smtClean="0"/>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Today</a:t>
            </a:r>
            <a:r>
              <a:rPr lang="en-US" baseline="0" dirty="0" smtClean="0"/>
              <a:t> we’re going to give a brief overview of environmental science literacy and learning progressions for water in socio-ecological systems.</a:t>
            </a:r>
            <a:endParaRPr lang="en-US" dirty="0"/>
          </a:p>
        </p:txBody>
      </p:sp>
      <p:sp>
        <p:nvSpPr>
          <p:cNvPr id="4" name="Slide Number Placeholder 3"/>
          <p:cNvSpPr>
            <a:spLocks noGrp="1"/>
          </p:cNvSpPr>
          <p:nvPr>
            <p:ph type="sldNum" sz="quarter" idx="10"/>
          </p:nvPr>
        </p:nvSpPr>
        <p:spPr/>
        <p:txBody>
          <a:bodyPr/>
          <a:lstStyle/>
          <a:p>
            <a:fld id="{C34E5B6A-516F-4200-B746-572A707B3530}"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46D880D-CB5A-45CF-9B39-375B707283F0}" type="slidenum">
              <a:rPr lang="en-US"/>
              <a:pPr/>
              <a:t>5</a:t>
            </a:fld>
            <a:endParaRPr lang="en-US"/>
          </a:p>
        </p:txBody>
      </p:sp>
      <p:sp>
        <p:nvSpPr>
          <p:cNvPr id="206850" name="Rectangle 2"/>
          <p:cNvSpPr>
            <a:spLocks noGrp="1" noRot="1" noChangeAspect="1" noChangeArrowheads="1" noTextEdit="1"/>
          </p:cNvSpPr>
          <p:nvPr>
            <p:ph type="sldImg"/>
          </p:nvPr>
        </p:nvSpPr>
        <p:spPr>
          <a:ln/>
        </p:spPr>
      </p:sp>
      <p:sp>
        <p:nvSpPr>
          <p:cNvPr id="206851" name="Rectangle 3"/>
          <p:cNvSpPr>
            <a:spLocks noGrp="1" noChangeArrowheads="1"/>
          </p:cNvSpPr>
          <p:nvPr>
            <p:ph type="body" idx="1"/>
          </p:nvPr>
        </p:nvSpPr>
        <p:spPr/>
        <p:txBody>
          <a:bodyPr/>
          <a:lstStyle/>
          <a:p>
            <a:pPr>
              <a:lnSpc>
                <a:spcPct val="90000"/>
              </a:lnSpc>
            </a:pPr>
            <a:r>
              <a:rPr lang="en-US" altLang="ko-KR" sz="800" dirty="0" smtClean="0">
                <a:ea typeface="굴림" charset="-127"/>
              </a:rPr>
              <a:t>To</a:t>
            </a:r>
            <a:r>
              <a:rPr lang="en-US" altLang="ko-KR" sz="800" baseline="0" dirty="0" smtClean="0">
                <a:ea typeface="굴림" charset="-127"/>
              </a:rPr>
              <a:t> support students in becoming environmentally literate citizens, we need to know how students ideas and the connections they see in their experiences change as they move through school.</a:t>
            </a:r>
            <a:endParaRPr lang="en-US" altLang="ko-KR" sz="800" dirty="0">
              <a:ea typeface="굴림" charset="-127"/>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11863A4-D3A0-4758-A9C1-C340E406505E}" type="slidenum">
              <a:rPr lang="en-US"/>
              <a:pPr/>
              <a:t>6</a:t>
            </a:fld>
            <a:endParaRPr lang="en-US"/>
          </a:p>
        </p:txBody>
      </p:sp>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p:txBody>
          <a:bodyPr/>
          <a:lstStyle/>
          <a:p>
            <a:pPr>
              <a:lnSpc>
                <a:spcPct val="80000"/>
              </a:lnSpc>
            </a:pPr>
            <a:r>
              <a:rPr lang="en-US" altLang="ko-KR" sz="800" dirty="0" smtClean="0">
                <a:ea typeface="굴림" charset="-127"/>
              </a:rPr>
              <a:t>Learning progressions connect how students</a:t>
            </a:r>
            <a:r>
              <a:rPr lang="en-US" altLang="ko-KR" sz="800" baseline="0" dirty="0" smtClean="0">
                <a:ea typeface="굴림" charset="-127"/>
              </a:rPr>
              <a:t> think about the world to the scientific ideas we would like them to know and be able to use when they finish high school. Learning progressions are different from scope and sequences because they start with the empirical evidence about how students see the world and trace their learning from there.</a:t>
            </a:r>
            <a:endParaRPr lang="en-US" altLang="ko-KR" sz="800" dirty="0">
              <a:ea typeface="굴림" charset="-127"/>
            </a:endParaRPr>
          </a:p>
          <a:p>
            <a:pPr>
              <a:lnSpc>
                <a:spcPct val="80000"/>
              </a:lnSpc>
            </a:pPr>
            <a:endParaRPr lang="en-US" altLang="ko-KR" sz="800" dirty="0">
              <a:ea typeface="굴림" charset="-127"/>
            </a:endParaRPr>
          </a:p>
          <a:p>
            <a:pPr>
              <a:lnSpc>
                <a:spcPct val="80000"/>
              </a:lnSpc>
            </a:pPr>
            <a:r>
              <a:rPr lang="en-US" altLang="ko-KR" sz="800" dirty="0">
                <a:ea typeface="굴림" charset="-127"/>
              </a:rPr>
              <a:t>First we need to define the upper &amp; lower anchors. </a:t>
            </a:r>
          </a:p>
          <a:p>
            <a:pPr>
              <a:lnSpc>
                <a:spcPct val="80000"/>
              </a:lnSpc>
            </a:pPr>
            <a:r>
              <a:rPr lang="en-US" altLang="ko-KR" sz="800" dirty="0">
                <a:ea typeface="굴림" charset="-127"/>
              </a:rPr>
              <a:t>Upper anchor – what we want HS students to know and be able to do</a:t>
            </a:r>
          </a:p>
          <a:p>
            <a:pPr lvl="1">
              <a:lnSpc>
                <a:spcPct val="80000"/>
              </a:lnSpc>
            </a:pPr>
            <a:r>
              <a:rPr lang="en-US" sz="800" dirty="0"/>
              <a:t>Based on:</a:t>
            </a:r>
          </a:p>
          <a:p>
            <a:pPr lvl="1">
              <a:lnSpc>
                <a:spcPct val="80000"/>
              </a:lnSpc>
              <a:spcAft>
                <a:spcPts val="300"/>
              </a:spcAft>
            </a:pPr>
            <a:r>
              <a:rPr lang="en-US" sz="800" dirty="0"/>
              <a:t>Cutting-edge science (too complex to be used as is)</a:t>
            </a:r>
          </a:p>
          <a:p>
            <a:pPr lvl="1">
              <a:lnSpc>
                <a:spcPct val="80000"/>
              </a:lnSpc>
              <a:spcAft>
                <a:spcPts val="300"/>
              </a:spcAft>
            </a:pPr>
            <a:r>
              <a:rPr lang="en-US" sz="800" dirty="0"/>
              <a:t>Societal needs</a:t>
            </a:r>
          </a:p>
          <a:p>
            <a:pPr lvl="1">
              <a:lnSpc>
                <a:spcPct val="80000"/>
              </a:lnSpc>
              <a:spcAft>
                <a:spcPts val="300"/>
              </a:spcAft>
            </a:pPr>
            <a:r>
              <a:rPr lang="en-US" sz="800" dirty="0"/>
              <a:t>What’s achievable (from educational research)</a:t>
            </a:r>
          </a:p>
          <a:p>
            <a:pPr>
              <a:lnSpc>
                <a:spcPct val="80000"/>
              </a:lnSpc>
              <a:spcAft>
                <a:spcPts val="300"/>
              </a:spcAft>
            </a:pPr>
            <a:r>
              <a:rPr lang="en-US" altLang="ko-KR" sz="800" dirty="0">
                <a:ea typeface="굴림" charset="-127"/>
              </a:rPr>
              <a:t>Lower anchor – how children think and make sense of the world </a:t>
            </a:r>
          </a:p>
          <a:p>
            <a:pPr lvl="1">
              <a:lnSpc>
                <a:spcPct val="80000"/>
              </a:lnSpc>
            </a:pPr>
            <a:r>
              <a:rPr lang="en-US" altLang="ko-KR" sz="800" dirty="0">
                <a:ea typeface="굴림" charset="-127"/>
              </a:rPr>
              <a:t>Based on:</a:t>
            </a:r>
          </a:p>
          <a:p>
            <a:pPr lvl="1">
              <a:lnSpc>
                <a:spcPct val="80000"/>
              </a:lnSpc>
            </a:pPr>
            <a:r>
              <a:rPr lang="en-US" altLang="ko-KR" sz="800" dirty="0">
                <a:ea typeface="굴림" charset="-127"/>
              </a:rPr>
              <a:t> </a:t>
            </a:r>
            <a:r>
              <a:rPr lang="en-US" sz="800" dirty="0"/>
              <a:t>Empirical research on current student understanding</a:t>
            </a:r>
          </a:p>
          <a:p>
            <a:pPr lvl="1">
              <a:lnSpc>
                <a:spcPct val="80000"/>
              </a:lnSpc>
              <a:spcAft>
                <a:spcPts val="300"/>
              </a:spcAft>
            </a:pPr>
            <a:r>
              <a:rPr lang="en-US" sz="800" dirty="0"/>
              <a:t>Based on educational research guided by upper anchor (e.g., research reported in this talk)</a:t>
            </a:r>
          </a:p>
          <a:p>
            <a:pPr lvl="1">
              <a:lnSpc>
                <a:spcPct val="80000"/>
              </a:lnSpc>
              <a:spcAft>
                <a:spcPts val="300"/>
              </a:spcAft>
            </a:pPr>
            <a:endParaRPr lang="en-US" altLang="ko-KR" sz="800" dirty="0">
              <a:ea typeface="굴림" charset="-127"/>
            </a:endParaRPr>
          </a:p>
          <a:p>
            <a:pPr>
              <a:lnSpc>
                <a:spcPct val="80000"/>
              </a:lnSpc>
            </a:pPr>
            <a:r>
              <a:rPr lang="en-US" altLang="ko-KR" sz="800" dirty="0">
                <a:ea typeface="굴림" charset="-127"/>
              </a:rPr>
              <a:t>Then we need to figure out reasonable steps between the upper and lower anchors that are responsive to children’s ways of thinking and reflect gradually more sophisticated ways of thinking.</a:t>
            </a:r>
          </a:p>
          <a:p>
            <a:pPr>
              <a:lnSpc>
                <a:spcPct val="80000"/>
              </a:lnSpc>
            </a:pPr>
            <a:endParaRPr lang="en-US" altLang="ko-KR" sz="800" dirty="0">
              <a:ea typeface="굴림" charset="-127"/>
            </a:endParaRPr>
          </a:p>
          <a:p>
            <a:pPr>
              <a:lnSpc>
                <a:spcPct val="80000"/>
              </a:lnSpc>
            </a:pPr>
            <a:endParaRPr lang="en-US" sz="800"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1FC7C12-9666-406A-8A0B-9BF1AC3EFBBF}" type="slidenum">
              <a:rPr lang="en-US"/>
              <a:pPr/>
              <a:t>7</a:t>
            </a:fld>
            <a:endParaRPr lang="en-US"/>
          </a:p>
        </p:txBody>
      </p:sp>
      <p:sp>
        <p:nvSpPr>
          <p:cNvPr id="200706" name="Rectangle 2"/>
          <p:cNvSpPr>
            <a:spLocks noGrp="1" noRot="1" noChangeAspect="1" noChangeArrowheads="1" noTextEdit="1"/>
          </p:cNvSpPr>
          <p:nvPr>
            <p:ph type="sldImg"/>
          </p:nvPr>
        </p:nvSpPr>
        <p:spPr>
          <a:ln/>
        </p:spPr>
      </p:sp>
      <p:sp>
        <p:nvSpPr>
          <p:cNvPr id="200707" name="Rectangle 3"/>
          <p:cNvSpPr>
            <a:spLocks noGrp="1" noChangeArrowheads="1"/>
          </p:cNvSpPr>
          <p:nvPr>
            <p:ph type="body" idx="1"/>
          </p:nvPr>
        </p:nvSpPr>
        <p:spPr>
          <a:xfrm>
            <a:off x="914400" y="4343519"/>
            <a:ext cx="5029200" cy="4114243"/>
          </a:xfrm>
        </p:spPr>
        <p:txBody>
          <a:bodyPr/>
          <a:lstStyle/>
          <a:p>
            <a:pPr>
              <a:buClr>
                <a:schemeClr val="tx2"/>
              </a:buClr>
              <a:buFont typeface="Wingdings" pitchFamily="2" charset="2"/>
              <a:buNone/>
            </a:pPr>
            <a:r>
              <a:rPr lang="en-US" dirty="0" smtClean="0"/>
              <a:t>Here is how we think about what environmentally</a:t>
            </a:r>
            <a:r>
              <a:rPr lang="en-US" baseline="0" dirty="0" smtClean="0"/>
              <a:t> literate citizens need to know about water.</a:t>
            </a:r>
            <a:endParaRPr lang="en-US" dirty="0" smtClean="0"/>
          </a:p>
          <a:p>
            <a:pPr>
              <a:buClr>
                <a:schemeClr val="tx2"/>
              </a:buClr>
              <a:buFont typeface="Wingdings" pitchFamily="2" charset="2"/>
              <a:buNone/>
            </a:pPr>
            <a:r>
              <a:rPr lang="en-US" dirty="0" smtClean="0"/>
              <a:t>There are two boxes here. The right box represents all</a:t>
            </a:r>
            <a:r>
              <a:rPr lang="en-US" baseline="0" dirty="0" smtClean="0"/>
              <a:t> the systems through which water moves, including human systems. The arrows within the right box represent the processes that move water, such as evaporation or infiltration or precipitation. Environmental systems an important service valued and necessary for life, in this case abundant supplies of high quality fresh water. Human actions and decisions have impacts back on the water moving through environmental systems.</a:t>
            </a:r>
          </a:p>
          <a:p>
            <a:pPr>
              <a:buClr>
                <a:schemeClr val="tx2"/>
              </a:buClr>
              <a:buFont typeface="Wingdings" pitchFamily="2" charset="2"/>
              <a:buNone/>
            </a:pPr>
            <a:endParaRPr lang="en-US" baseline="0" dirty="0" smtClean="0"/>
          </a:p>
          <a:p>
            <a:pPr>
              <a:buClr>
                <a:schemeClr val="tx2"/>
              </a:buClr>
              <a:buFont typeface="Wingdings" pitchFamily="2" charset="2"/>
              <a:buNone/>
            </a:pPr>
            <a:r>
              <a:rPr lang="en-US" baseline="0" dirty="0" smtClean="0"/>
              <a:t>We argue that environmentally literate citizens should have an understanding of</a:t>
            </a:r>
            <a:r>
              <a:rPr lang="en-US" dirty="0" smtClean="0"/>
              <a:t> the structure</a:t>
            </a:r>
            <a:r>
              <a:rPr lang="en-US" baseline="0" dirty="0" smtClean="0"/>
              <a:t> of systems that water moves through, the processes that move water and substances through these systems, and the principles that govern the movement of water and substances. Furthermore, citizens can reason about water moving through these systems at all scales from landscapes to atomic-molecular.</a:t>
            </a:r>
            <a:endParaRPr lang="en-US" dirty="0" smtClean="0"/>
          </a:p>
          <a:p>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9CE95F44-FF18-8349-AF23-618925653332}" type="slidenum">
              <a:rPr lang="en-US" smtClean="0"/>
              <a:pPr>
                <a:defRPr/>
              </a:pPr>
              <a:t>9</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98AD456-6091-4D3B-84EE-E48A9C623F26}" type="slidenum">
              <a:rPr lang="en-US" smtClean="0"/>
              <a:pPr/>
              <a:t>12</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98AD456-6091-4D3B-84EE-E48A9C623F26}" type="slidenum">
              <a:rPr lang="en-US" smtClean="0"/>
              <a:pPr/>
              <a:t>13</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solidFill>
                  <a:schemeClr val="tx2"/>
                </a:solidFill>
                <a:latin typeface="Tahoma" pitchFamily="34" charset="0"/>
                <a:cs typeface="Tahoma" pitchFamily="34" charset="0"/>
              </a:rPr>
              <a:t>Progress along the levels of achievement represents not only addition of concepts, but also a change in how one thinks about the world.</a:t>
            </a:r>
          </a:p>
          <a:p>
            <a:pPr eaLnBrk="1" hangingPunct="1">
              <a:spcBef>
                <a:spcPct val="0"/>
              </a:spcBef>
            </a:pPr>
            <a:endParaRPr lang="en-US" smtClean="0">
              <a:solidFill>
                <a:schemeClr val="tx2"/>
              </a:solidFill>
              <a:latin typeface="Tahoma" pitchFamily="34" charset="0"/>
              <a:cs typeface="Tahoma" pitchFamily="34" charset="0"/>
            </a:endParaRPr>
          </a:p>
          <a:p>
            <a:pPr eaLnBrk="1" hangingPunct="1">
              <a:spcBef>
                <a:spcPct val="0"/>
              </a:spcBef>
            </a:pPr>
            <a:r>
              <a:rPr lang="en-US" smtClean="0">
                <a:solidFill>
                  <a:schemeClr val="tx2"/>
                </a:solidFill>
                <a:latin typeface="Tahoma" pitchFamily="34" charset="0"/>
                <a:cs typeface="Tahoma" pitchFamily="34" charset="0"/>
              </a:rPr>
              <a:t>The lower anchor represents force dynamic thinking – Where actors and enablers do things to water to change it or make it move.</a:t>
            </a:r>
          </a:p>
          <a:p>
            <a:pPr eaLnBrk="1" hangingPunct="1">
              <a:spcBef>
                <a:spcPct val="0"/>
              </a:spcBef>
            </a:pPr>
            <a:endParaRPr lang="en-US" smtClean="0">
              <a:solidFill>
                <a:schemeClr val="tx2"/>
              </a:solidFill>
              <a:latin typeface="Tahoma" pitchFamily="34" charset="0"/>
              <a:cs typeface="Tahoma" pitchFamily="34" charset="0"/>
            </a:endParaRPr>
          </a:p>
          <a:p>
            <a:pPr eaLnBrk="1" hangingPunct="1">
              <a:spcBef>
                <a:spcPct val="0"/>
              </a:spcBef>
            </a:pPr>
            <a:r>
              <a:rPr lang="en-US" smtClean="0">
                <a:solidFill>
                  <a:schemeClr val="tx2"/>
                </a:solidFill>
                <a:latin typeface="Tahoma" pitchFamily="34" charset="0"/>
                <a:cs typeface="Tahoma" pitchFamily="34" charset="0"/>
              </a:rPr>
              <a:t>The upper anchor represents model-based reasoning. – What we expect students to achieve by high school. Uses principles to reason about where water goes or what is in water.</a:t>
            </a:r>
          </a:p>
          <a:p>
            <a:pPr eaLnBrk="1" hangingPunct="1">
              <a:spcBef>
                <a:spcPct val="0"/>
              </a:spcBef>
            </a:pPr>
            <a:endParaRPr lang="en-US" smtClean="0">
              <a:solidFill>
                <a:schemeClr val="tx2"/>
              </a:solidFill>
              <a:latin typeface="Tahoma" pitchFamily="34" charset="0"/>
              <a:cs typeface="Tahoma" pitchFamily="34" charset="0"/>
            </a:endParaRPr>
          </a:p>
          <a:p>
            <a:pPr eaLnBrk="1" hangingPunct="1">
              <a:spcBef>
                <a:spcPct val="0"/>
              </a:spcBef>
            </a:pPr>
            <a:r>
              <a:rPr lang="en-US" smtClean="0">
                <a:solidFill>
                  <a:schemeClr val="tx2"/>
                </a:solidFill>
                <a:latin typeface="Tahoma" pitchFamily="34" charset="0"/>
                <a:cs typeface="Tahoma" pitchFamily="34" charset="0"/>
              </a:rPr>
              <a:t>An important level of achievement in this research is Level 3 – School science narratives. Can tell stories about where water goes, but does not use principles such as gravity or permeability to reason about pathways or what is in the water.</a:t>
            </a:r>
          </a:p>
          <a:p>
            <a:pPr eaLnBrk="1" hangingPunct="1">
              <a:spcBef>
                <a:spcPct val="0"/>
              </a:spcBef>
            </a:pPr>
            <a:endParaRPr lang="en-US" smtClean="0"/>
          </a:p>
        </p:txBody>
      </p:sp>
      <p:sp>
        <p:nvSpPr>
          <p:cNvPr id="3686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856531B-BD5E-427B-9A74-0F5CA3DE4399}" type="slidenum">
              <a:rPr lang="en-US" smtClean="0"/>
              <a:pPr fontAlgn="base">
                <a:spcBef>
                  <a:spcPct val="0"/>
                </a:spcBef>
                <a:spcAft>
                  <a:spcPct val="0"/>
                </a:spcAft>
                <a:defRPr/>
              </a:pPr>
              <a:t>14</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8BAA7D66-59C1-4CEB-BB8A-2872ED1A6EB8}" type="datetimeFigureOut">
              <a:rPr lang="en-US" smtClean="0"/>
              <a:pPr/>
              <a:t>12/19/2013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36FC42B4-F40B-456A-A99E-31AC457FFBA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BAA7D66-59C1-4CEB-BB8A-2872ED1A6EB8}" type="datetimeFigureOut">
              <a:rPr lang="en-US" smtClean="0"/>
              <a:pPr/>
              <a:t>12/19/2013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FC42B4-F40B-456A-A99E-31AC457FFBA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BAA7D66-59C1-4CEB-BB8A-2872ED1A6EB8}" type="datetimeFigureOut">
              <a:rPr lang="en-US" smtClean="0"/>
              <a:pPr/>
              <a:t>12/19/2013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FC42B4-F40B-456A-A99E-31AC457FFBA6}"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457200" y="6245225"/>
            <a:ext cx="2133600" cy="476250"/>
          </a:xfrm>
        </p:spPr>
        <p:txBody>
          <a:bodyPr/>
          <a:lstStyle>
            <a:lvl1pPr>
              <a:defRPr/>
            </a:lvl1pPr>
          </a:lstStyle>
          <a:p>
            <a:endParaRPr lang="en-US"/>
          </a:p>
        </p:txBody>
      </p:sp>
      <p:sp>
        <p:nvSpPr>
          <p:cNvPr id="7" name="Footer Placeholder 6"/>
          <p:cNvSpPr>
            <a:spLocks noGrp="1"/>
          </p:cNvSpPr>
          <p:nvPr>
            <p:ph type="ftr" sz="quarter" idx="11"/>
          </p:nvPr>
        </p:nvSpPr>
        <p:spPr>
          <a:xfrm>
            <a:off x="3124200" y="6245225"/>
            <a:ext cx="2895600" cy="476250"/>
          </a:xfrm>
        </p:spPr>
        <p:txBody>
          <a:bodyPr/>
          <a:lstStyle>
            <a:lvl1pPr>
              <a:defRPr/>
            </a:lvl1pPr>
          </a:lstStyle>
          <a:p>
            <a:endParaRPr lang="en-US"/>
          </a:p>
        </p:txBody>
      </p:sp>
      <p:sp>
        <p:nvSpPr>
          <p:cNvPr id="8" name="Slide Number Placeholder 7"/>
          <p:cNvSpPr>
            <a:spLocks noGrp="1"/>
          </p:cNvSpPr>
          <p:nvPr>
            <p:ph type="sldNum" sz="quarter" idx="12"/>
          </p:nvPr>
        </p:nvSpPr>
        <p:spPr>
          <a:xfrm>
            <a:off x="6553200" y="6245225"/>
            <a:ext cx="2133600" cy="476250"/>
          </a:xfrm>
        </p:spPr>
        <p:txBody>
          <a:bodyPr/>
          <a:lstStyle>
            <a:lvl1pPr>
              <a:defRPr/>
            </a:lvl1pPr>
          </a:lstStyle>
          <a:p>
            <a:fld id="{06398570-0273-4D35-8774-150A6D4AE03B}"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BAA7D66-59C1-4CEB-BB8A-2872ED1A6EB8}" type="datetimeFigureOut">
              <a:rPr lang="en-US" smtClean="0"/>
              <a:pPr/>
              <a:t>12/19/2013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FC42B4-F40B-456A-A99E-31AC457FFBA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BAA7D66-59C1-4CEB-BB8A-2872ED1A6EB8}" type="datetimeFigureOut">
              <a:rPr lang="en-US" smtClean="0"/>
              <a:pPr/>
              <a:t>12/19/2013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FC42B4-F40B-456A-A99E-31AC457FFBA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BAA7D66-59C1-4CEB-BB8A-2872ED1A6EB8}" type="datetimeFigureOut">
              <a:rPr lang="en-US" smtClean="0"/>
              <a:pPr/>
              <a:t>12/19/2013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FC42B4-F40B-456A-A99E-31AC457FFBA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BAA7D66-59C1-4CEB-BB8A-2872ED1A6EB8}" type="datetimeFigureOut">
              <a:rPr lang="en-US" smtClean="0"/>
              <a:pPr/>
              <a:t>12/19/2013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6FC42B4-F40B-456A-A99E-31AC457FFBA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BAA7D66-59C1-4CEB-BB8A-2872ED1A6EB8}" type="datetimeFigureOut">
              <a:rPr lang="en-US" smtClean="0"/>
              <a:pPr/>
              <a:t>12/19/2013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6FC42B4-F40B-456A-A99E-31AC457FFBA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AA7D66-59C1-4CEB-BB8A-2872ED1A6EB8}" type="datetimeFigureOut">
              <a:rPr lang="en-US" smtClean="0"/>
              <a:pPr/>
              <a:t>12/19/2013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6FC42B4-F40B-456A-A99E-31AC457FFBA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BAA7D66-59C1-4CEB-BB8A-2872ED1A6EB8}" type="datetimeFigureOut">
              <a:rPr lang="en-US" smtClean="0"/>
              <a:pPr/>
              <a:t>12/19/2013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FC42B4-F40B-456A-A99E-31AC457FFBA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BAA7D66-59C1-4CEB-BB8A-2872ED1A6EB8}" type="datetimeFigureOut">
              <a:rPr lang="en-US" smtClean="0"/>
              <a:pPr/>
              <a:t>12/19/2013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36FC42B4-F40B-456A-A99E-31AC457FFBA6}"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BAA7D66-59C1-4CEB-BB8A-2872ED1A6EB8}" type="datetimeFigureOut">
              <a:rPr lang="en-US" smtClean="0"/>
              <a:pPr/>
              <a:t>12/19/2013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6FC42B4-F40B-456A-A99E-31AC457FFBA6}"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hyperlink" Target="http://www.nsf.gov/"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a:xfrm>
            <a:off x="196702" y="3802512"/>
            <a:ext cx="8763000" cy="2551806"/>
          </a:xfrm>
        </p:spPr>
        <p:txBody>
          <a:bodyPr>
            <a:normAutofit fontScale="40000" lnSpcReduction="20000"/>
          </a:bodyPr>
          <a:lstStyle/>
          <a:p>
            <a:r>
              <a:rPr lang="en-US" b="1" dirty="0" smtClean="0"/>
              <a:t>Learning Progressions Immersion Activity</a:t>
            </a:r>
            <a:endParaRPr lang="en-US" dirty="0"/>
          </a:p>
          <a:p>
            <a:r>
              <a:rPr lang="en-US" b="1" dirty="0" smtClean="0"/>
              <a:t>Power point presented to teachers during professional development to help teachers lear</a:t>
            </a:r>
            <a:r>
              <a:rPr lang="en-US" b="1" dirty="0" smtClean="0"/>
              <a:t>n about learning progressions and student thinking</a:t>
            </a:r>
            <a:r>
              <a:rPr lang="en-US" b="1" dirty="0" smtClean="0"/>
              <a:t> </a:t>
            </a:r>
            <a:endParaRPr lang="en-US" dirty="0"/>
          </a:p>
          <a:p>
            <a:r>
              <a:rPr lang="en-US" dirty="0" smtClean="0"/>
              <a:t>, </a:t>
            </a:r>
            <a:r>
              <a:rPr lang="en-US" dirty="0" smtClean="0"/>
              <a:t>Alan Berkowitz</a:t>
            </a:r>
            <a:r>
              <a:rPr lang="en-US" baseline="30000" dirty="0" smtClean="0"/>
              <a:t>1</a:t>
            </a:r>
            <a:r>
              <a:rPr lang="en-US" dirty="0" smtClean="0"/>
              <a:t>, Brad Blank</a:t>
            </a:r>
            <a:r>
              <a:rPr lang="en-US" baseline="30000" dirty="0" smtClean="0"/>
              <a:t>2</a:t>
            </a:r>
            <a:r>
              <a:rPr lang="en-US" dirty="0" smtClean="0"/>
              <a:t>, Aubrey Cano</a:t>
            </a:r>
            <a:r>
              <a:rPr lang="en-US" baseline="30000" dirty="0" smtClean="0"/>
              <a:t>3</a:t>
            </a:r>
            <a:r>
              <a:rPr lang="en-US" dirty="0" smtClean="0"/>
              <a:t>, Bess Caplan</a:t>
            </a:r>
            <a:r>
              <a:rPr lang="en-US" baseline="30000" dirty="0" smtClean="0"/>
              <a:t>1</a:t>
            </a:r>
            <a:r>
              <a:rPr lang="en-US" dirty="0" smtClean="0"/>
              <a:t>, Beth Covitt</a:t>
            </a:r>
            <a:r>
              <a:rPr lang="en-US" baseline="30000" dirty="0" smtClean="0"/>
              <a:t>4</a:t>
            </a:r>
            <a:r>
              <a:rPr lang="en-US" dirty="0" smtClean="0"/>
              <a:t>, Katherine Emery</a:t>
            </a:r>
            <a:r>
              <a:rPr lang="en-US" baseline="30000" dirty="0" smtClean="0"/>
              <a:t>3</a:t>
            </a:r>
            <a:r>
              <a:rPr lang="en-US" dirty="0" smtClean="0"/>
              <a:t>, Kristin Gunckel</a:t>
            </a:r>
            <a:r>
              <a:rPr lang="en-US" baseline="30000" dirty="0" smtClean="0"/>
              <a:t>5</a:t>
            </a:r>
            <a:r>
              <a:rPr lang="en-US" dirty="0" smtClean="0"/>
              <a:t>, </a:t>
            </a:r>
            <a:r>
              <a:rPr lang="en-US" dirty="0" err="1" smtClean="0"/>
              <a:t>LaTisha</a:t>
            </a:r>
            <a:r>
              <a:rPr lang="en-US" dirty="0" smtClean="0"/>
              <a:t> Hammond</a:t>
            </a:r>
            <a:r>
              <a:rPr lang="en-US" baseline="30000" dirty="0" smtClean="0"/>
              <a:t>6</a:t>
            </a:r>
            <a:r>
              <a:rPr lang="en-US" dirty="0" smtClean="0"/>
              <a:t>, Bill Hoyt</a:t>
            </a:r>
            <a:r>
              <a:rPr lang="en-US" baseline="30000" dirty="0" smtClean="0"/>
              <a:t>7</a:t>
            </a:r>
            <a:r>
              <a:rPr lang="en-US" dirty="0" smtClean="0"/>
              <a:t>, Nicole LaDue</a:t>
            </a:r>
            <a:r>
              <a:rPr lang="en-US" baseline="30000" dirty="0" smtClean="0"/>
              <a:t>8</a:t>
            </a:r>
            <a:r>
              <a:rPr lang="en-US" dirty="0" smtClean="0"/>
              <a:t>, John Moore</a:t>
            </a:r>
            <a:r>
              <a:rPr lang="en-US" baseline="30000" dirty="0" smtClean="0"/>
              <a:t>2</a:t>
            </a:r>
            <a:r>
              <a:rPr lang="en-US" dirty="0" smtClean="0"/>
              <a:t>, </a:t>
            </a:r>
            <a:r>
              <a:rPr lang="en-US" dirty="0" smtClean="0"/>
              <a:t>Tamara Newcomer</a:t>
            </a:r>
            <a:r>
              <a:rPr lang="en-US" baseline="30000" dirty="0" smtClean="0"/>
              <a:t>1</a:t>
            </a:r>
            <a:r>
              <a:rPr lang="en-US" dirty="0" smtClean="0"/>
              <a:t>, Tom </a:t>
            </a:r>
            <a:r>
              <a:rPr lang="en-US" dirty="0" smtClean="0"/>
              <a:t>Noel</a:t>
            </a:r>
            <a:r>
              <a:rPr lang="en-US" baseline="30000" dirty="0" smtClean="0"/>
              <a:t>2</a:t>
            </a:r>
            <a:r>
              <a:rPr lang="en-US" dirty="0" smtClean="0"/>
              <a:t>, Lisa Pitot</a:t>
            </a:r>
            <a:r>
              <a:rPr lang="en-US" baseline="30000" dirty="0" smtClean="0"/>
              <a:t>2</a:t>
            </a:r>
            <a:r>
              <a:rPr lang="en-US" dirty="0" smtClean="0"/>
              <a:t>, Jen Schuttlefield</a:t>
            </a:r>
            <a:r>
              <a:rPr lang="en-US" baseline="30000" dirty="0" smtClean="0"/>
              <a:t>9</a:t>
            </a:r>
            <a:r>
              <a:rPr lang="en-US" dirty="0" smtClean="0"/>
              <a:t>, Sara Syswerda</a:t>
            </a:r>
            <a:r>
              <a:rPr lang="en-US" baseline="30000" dirty="0" smtClean="0"/>
              <a:t>8</a:t>
            </a:r>
            <a:r>
              <a:rPr lang="en-US" dirty="0" smtClean="0"/>
              <a:t>, Dave Swartz</a:t>
            </a:r>
            <a:r>
              <a:rPr lang="en-US" baseline="30000" dirty="0" smtClean="0"/>
              <a:t>2</a:t>
            </a:r>
            <a:r>
              <a:rPr lang="en-US" dirty="0" smtClean="0"/>
              <a:t>, Ray Tschillard</a:t>
            </a:r>
            <a:r>
              <a:rPr lang="en-US" baseline="30000" dirty="0" smtClean="0"/>
              <a:t>10</a:t>
            </a:r>
            <a:r>
              <a:rPr lang="en-US" dirty="0" smtClean="0"/>
              <a:t>, Andrew Warnock and Ali Whitmer</a:t>
            </a:r>
            <a:r>
              <a:rPr lang="en-US" baseline="30000" dirty="0" smtClean="0"/>
              <a:t>6</a:t>
            </a:r>
            <a:r>
              <a:rPr lang="en-US" dirty="0" smtClean="0"/>
              <a:t>.</a:t>
            </a:r>
          </a:p>
          <a:p>
            <a:r>
              <a:rPr lang="en-US" dirty="0" smtClean="0"/>
              <a:t>Cary Institute</a:t>
            </a:r>
            <a:r>
              <a:rPr lang="en-US" baseline="30000" dirty="0" smtClean="0"/>
              <a:t>1</a:t>
            </a:r>
            <a:r>
              <a:rPr lang="en-US" dirty="0" smtClean="0"/>
              <a:t>, Colorado State Univ.</a:t>
            </a:r>
            <a:r>
              <a:rPr lang="en-US" baseline="30000" dirty="0" smtClean="0"/>
              <a:t> 2</a:t>
            </a:r>
            <a:r>
              <a:rPr lang="en-US" dirty="0" smtClean="0"/>
              <a:t>, U.C. Santa Barbara</a:t>
            </a:r>
            <a:r>
              <a:rPr lang="en-US" baseline="30000" dirty="0" smtClean="0"/>
              <a:t>3</a:t>
            </a:r>
            <a:r>
              <a:rPr lang="en-US" dirty="0" smtClean="0"/>
              <a:t>, Univ. Montana</a:t>
            </a:r>
            <a:r>
              <a:rPr lang="en-US" baseline="30000" dirty="0" smtClean="0"/>
              <a:t>4</a:t>
            </a:r>
            <a:r>
              <a:rPr lang="en-US" dirty="0" smtClean="0"/>
              <a:t>, Univ. of Arizona</a:t>
            </a:r>
            <a:r>
              <a:rPr lang="en-US" baseline="30000" dirty="0" smtClean="0"/>
              <a:t>5</a:t>
            </a:r>
            <a:r>
              <a:rPr lang="en-US" dirty="0" smtClean="0"/>
              <a:t>, Georgetown Univ.</a:t>
            </a:r>
            <a:r>
              <a:rPr lang="en-US" baseline="30000" dirty="0" smtClean="0"/>
              <a:t>6</a:t>
            </a:r>
            <a:r>
              <a:rPr lang="en-US" dirty="0" smtClean="0"/>
              <a:t>, Univ. Northern Colorado</a:t>
            </a:r>
            <a:r>
              <a:rPr lang="en-US" baseline="30000" dirty="0" smtClean="0"/>
              <a:t> 7</a:t>
            </a:r>
            <a:r>
              <a:rPr lang="en-US" dirty="0" smtClean="0"/>
              <a:t>, Michigan State Univ.</a:t>
            </a:r>
            <a:r>
              <a:rPr lang="en-US" baseline="30000" dirty="0" smtClean="0"/>
              <a:t>8</a:t>
            </a:r>
            <a:r>
              <a:rPr lang="en-US" dirty="0" smtClean="0"/>
              <a:t>, Univ. Wisconsin</a:t>
            </a:r>
            <a:r>
              <a:rPr lang="en-US" baseline="30000" dirty="0" smtClean="0"/>
              <a:t>9</a:t>
            </a:r>
            <a:r>
              <a:rPr lang="en-US" dirty="0" smtClean="0"/>
              <a:t>, Poudre Learning Center</a:t>
            </a:r>
            <a:r>
              <a:rPr lang="en-US" baseline="30000" dirty="0" smtClean="0"/>
              <a:t>10</a:t>
            </a:r>
            <a:endParaRPr lang="en-US" dirty="0" smtClean="0"/>
          </a:p>
          <a:p>
            <a:r>
              <a:rPr lang="en-US" dirty="0" smtClean="0"/>
              <a:t> </a:t>
            </a:r>
          </a:p>
          <a:p>
            <a:r>
              <a:rPr lang="en-US" b="1" dirty="0" smtClean="0"/>
              <a:t>Culturally </a:t>
            </a:r>
            <a:r>
              <a:rPr lang="en-US" b="1" dirty="0"/>
              <a:t>relevant ecology, learning progressions and environmental literacy</a:t>
            </a:r>
            <a:endParaRPr lang="en-US" dirty="0"/>
          </a:p>
          <a:p>
            <a:r>
              <a:rPr lang="en-US" b="1" dirty="0"/>
              <a:t>Long Term Ecological Research Math </a:t>
            </a:r>
            <a:r>
              <a:rPr lang="en-US" b="1"/>
              <a:t>Science </a:t>
            </a:r>
            <a:r>
              <a:rPr lang="en-US" b="1" smtClean="0"/>
              <a:t>Partnership</a:t>
            </a:r>
          </a:p>
          <a:p>
            <a:r>
              <a:rPr lang="en-US" smtClean="0"/>
              <a:t>2012</a:t>
            </a:r>
            <a:endParaRPr lang="en-US" dirty="0"/>
          </a:p>
          <a:p>
            <a:r>
              <a:rPr lang="en-US" dirty="0"/>
              <a:t>Disclaimer: This research is supported by a grant from the National Science Foundation: Targeted Partnership: Culturally relevant ecology, learning progressions and environmental literacy (NSF-0832173). Any opinions, findings, and conclusions or recommendations expressed in this material are those of the author(s) and do not necessarily reflect the views of the National Science Foundation</a:t>
            </a:r>
            <a:r>
              <a:rPr lang="en-US" dirty="0" smtClean="0"/>
              <a:t>.</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600200" y="152399"/>
            <a:ext cx="5410200" cy="3650113"/>
          </a:xfrm>
          <a:prstGeom prst="rect">
            <a:avLst/>
          </a:prstGeom>
        </p:spPr>
      </p:pic>
      <p:pic>
        <p:nvPicPr>
          <p:cNvPr id="1026" name="Picture 2" descr="Picture"/>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066800" y="6058563"/>
            <a:ext cx="6629400" cy="781051"/>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5770188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Exploring Student Data</a:t>
            </a:r>
            <a:endParaRPr lang="en-US" dirty="0"/>
          </a:p>
        </p:txBody>
      </p:sp>
      <p:sp>
        <p:nvSpPr>
          <p:cNvPr id="3" name="Content Placeholder 2"/>
          <p:cNvSpPr>
            <a:spLocks noGrp="1"/>
          </p:cNvSpPr>
          <p:nvPr>
            <p:ph idx="1"/>
          </p:nvPr>
        </p:nvSpPr>
        <p:spPr/>
        <p:txBody>
          <a:bodyPr/>
          <a:lstStyle/>
          <a:p>
            <a:pPr>
              <a:buNone/>
            </a:pPr>
            <a:r>
              <a:rPr lang="en-US" dirty="0" smtClean="0"/>
              <a:t>For each item (Soccer Game, River Maps, Fertilizer)</a:t>
            </a:r>
          </a:p>
          <a:p>
            <a:r>
              <a:rPr lang="en-US" dirty="0" smtClean="0"/>
              <a:t>Rank the items from least sophisticated (1 ) to most sophisticated (10).</a:t>
            </a:r>
          </a:p>
          <a:p>
            <a:r>
              <a:rPr lang="en-US" dirty="0" smtClean="0"/>
              <a:t>Group the ranked items into 3-5 groups based on common characteristics.</a:t>
            </a:r>
          </a:p>
          <a:p>
            <a:r>
              <a:rPr lang="en-US" dirty="0" smtClean="0"/>
              <a:t>Describe the characteristics of each group for each item</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Synthesize Levels</a:t>
            </a:r>
            <a:endParaRPr lang="en-US" dirty="0"/>
          </a:p>
        </p:txBody>
      </p:sp>
      <p:sp>
        <p:nvSpPr>
          <p:cNvPr id="3" name="Content Placeholder 2"/>
          <p:cNvSpPr>
            <a:spLocks noGrp="1"/>
          </p:cNvSpPr>
          <p:nvPr>
            <p:ph idx="1"/>
          </p:nvPr>
        </p:nvSpPr>
        <p:spPr/>
        <p:txBody>
          <a:bodyPr/>
          <a:lstStyle/>
          <a:p>
            <a:r>
              <a:rPr lang="en-US" dirty="0" smtClean="0"/>
              <a:t>Look across the groupings for each item. </a:t>
            </a:r>
          </a:p>
          <a:p>
            <a:r>
              <a:rPr lang="en-US" dirty="0" smtClean="0"/>
              <a:t>Synthesize into a master learning progression (lowest level on the bottom) by describing common features across the groupings for all three items. This is your draft learning progression.</a:t>
            </a:r>
          </a:p>
          <a:p>
            <a:r>
              <a:rPr lang="en-US" dirty="0" smtClean="0"/>
              <a:t>Compare your learning progression with another group. </a:t>
            </a:r>
          </a:p>
          <a:p>
            <a:pPr lvl="1"/>
            <a:r>
              <a:rPr lang="en-US" dirty="0" smtClean="0"/>
              <a:t>What is similar?</a:t>
            </a:r>
          </a:p>
          <a:p>
            <a:pPr lvl="1"/>
            <a:r>
              <a:rPr lang="en-US" dirty="0" smtClean="0"/>
              <a:t>What is different?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fontScale="90000"/>
          </a:bodyPr>
          <a:lstStyle/>
          <a:p>
            <a:r>
              <a:rPr lang="en-US" dirty="0" smtClean="0"/>
              <a:t>Upper Anchor:</a:t>
            </a:r>
            <a:br>
              <a:rPr lang="en-US" dirty="0" smtClean="0"/>
            </a:br>
            <a:r>
              <a:rPr lang="en-US" dirty="0" smtClean="0"/>
              <a:t>Scientific Model-Based Reasoning</a:t>
            </a:r>
            <a:endParaRPr lang="en-US" dirty="0"/>
          </a:p>
        </p:txBody>
      </p:sp>
      <p:sp>
        <p:nvSpPr>
          <p:cNvPr id="5" name="Content Placeholder 4"/>
          <p:cNvSpPr>
            <a:spLocks noGrp="1"/>
          </p:cNvSpPr>
          <p:nvPr>
            <p:ph idx="1"/>
          </p:nvPr>
        </p:nvSpPr>
        <p:spPr>
          <a:xfrm>
            <a:off x="152400" y="1600200"/>
            <a:ext cx="8792308" cy="5257800"/>
          </a:xfrm>
        </p:spPr>
        <p:txBody>
          <a:bodyPr>
            <a:noAutofit/>
          </a:bodyPr>
          <a:lstStyle/>
          <a:p>
            <a:pPr lvl="1">
              <a:buNone/>
            </a:pPr>
            <a:r>
              <a:rPr lang="en-US" b="1" dirty="0" smtClean="0">
                <a:latin typeface="+mj-lt"/>
              </a:rPr>
              <a:t>General</a:t>
            </a:r>
          </a:p>
          <a:p>
            <a:pPr lvl="1"/>
            <a:r>
              <a:rPr lang="en-US" dirty="0" smtClean="0">
                <a:latin typeface="+mj-lt"/>
              </a:rPr>
              <a:t>Phenomena are parts of connected, dynamic systems that operate at multiple scales according to scientific principles</a:t>
            </a:r>
          </a:p>
          <a:p>
            <a:pPr lvl="1"/>
            <a:r>
              <a:rPr lang="en-US" dirty="0" smtClean="0">
                <a:latin typeface="+mj-lt"/>
              </a:rPr>
              <a:t>Models are abstractions of systems that focus on key features to explain and predict scientific phenomena</a:t>
            </a:r>
            <a:endParaRPr lang="en-US" sz="1000" dirty="0" smtClean="0">
              <a:latin typeface="+mj-lt"/>
            </a:endParaRPr>
          </a:p>
          <a:p>
            <a:pPr lvl="1">
              <a:buNone/>
            </a:pPr>
            <a:r>
              <a:rPr lang="en-US" b="1" dirty="0" smtClean="0">
                <a:latin typeface="+mj-lt"/>
              </a:rPr>
              <a:t>Water</a:t>
            </a:r>
          </a:p>
          <a:p>
            <a:pPr lvl="1"/>
            <a:r>
              <a:rPr lang="en-US" dirty="0" smtClean="0">
                <a:latin typeface="+mj-lt"/>
              </a:rPr>
              <a:t>Water and substances move through connected systems</a:t>
            </a:r>
          </a:p>
          <a:p>
            <a:pPr lvl="1"/>
            <a:r>
              <a:rPr lang="en-US" dirty="0" smtClean="0">
                <a:latin typeface="+mj-lt"/>
              </a:rPr>
              <a:t>Pathways are constrained by </a:t>
            </a:r>
          </a:p>
          <a:p>
            <a:pPr lvl="2"/>
            <a:r>
              <a:rPr lang="en-US" sz="2400" dirty="0" smtClean="0">
                <a:latin typeface="+mj-lt"/>
              </a:rPr>
              <a:t>Laws (e.g., conservation of matter)</a:t>
            </a:r>
          </a:p>
          <a:p>
            <a:pPr lvl="2"/>
            <a:r>
              <a:rPr lang="en-US" sz="2400" dirty="0" smtClean="0">
                <a:latin typeface="+mj-lt"/>
              </a:rPr>
              <a:t>Forces (e.g., gravity, pressure)</a:t>
            </a:r>
          </a:p>
          <a:p>
            <a:pPr lvl="2"/>
            <a:r>
              <a:rPr lang="en-US" sz="2400" dirty="0" smtClean="0">
                <a:latin typeface="+mj-lt"/>
              </a:rPr>
              <a:t>Constraining variables (e.g., permeability, topography, solubility)</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Lower Anchor:</a:t>
            </a:r>
            <a:br>
              <a:rPr lang="en-US" dirty="0" smtClean="0"/>
            </a:br>
            <a:r>
              <a:rPr lang="en-US" dirty="0" smtClean="0"/>
              <a:t>Force Dynamic Reasoning</a:t>
            </a:r>
            <a:endParaRPr lang="en-US" dirty="0"/>
          </a:p>
        </p:txBody>
      </p:sp>
      <p:sp>
        <p:nvSpPr>
          <p:cNvPr id="5" name="Content Placeholder 4"/>
          <p:cNvSpPr>
            <a:spLocks noGrp="1"/>
          </p:cNvSpPr>
          <p:nvPr>
            <p:ph idx="1"/>
          </p:nvPr>
        </p:nvSpPr>
        <p:spPr>
          <a:xfrm>
            <a:off x="152400" y="2093742"/>
            <a:ext cx="8839200" cy="4535658"/>
          </a:xfrm>
        </p:spPr>
        <p:txBody>
          <a:bodyPr>
            <a:normAutofit/>
          </a:bodyPr>
          <a:lstStyle/>
          <a:p>
            <a:pPr lvl="1"/>
            <a:r>
              <a:rPr lang="en-US" dirty="0" smtClean="0">
                <a:latin typeface="+mj-lt"/>
              </a:rPr>
              <a:t>Actors with purposes/needs confront antagonists (hindering forces)</a:t>
            </a:r>
          </a:p>
          <a:p>
            <a:pPr lvl="1"/>
            <a:r>
              <a:rPr lang="en-US" dirty="0" smtClean="0">
                <a:latin typeface="+mj-lt"/>
              </a:rPr>
              <a:t>Events determined through interplay of countervailing powers</a:t>
            </a:r>
          </a:p>
          <a:p>
            <a:pPr lvl="1"/>
            <a:r>
              <a:rPr lang="en-US" dirty="0" smtClean="0">
                <a:latin typeface="+mj-lt"/>
              </a:rPr>
              <a:t>Humans have most powers/abilities; non-living entities can be actors too</a:t>
            </a:r>
          </a:p>
          <a:p>
            <a:pPr lvl="1"/>
            <a:r>
              <a:rPr lang="en-US" dirty="0" smtClean="0">
                <a:latin typeface="+mj-lt"/>
              </a:rPr>
              <a:t>Example: Tree’s purpose is to grow. Enablers include sunlight, soil, and water. Antagonists include drought and logging.</a:t>
            </a:r>
          </a:p>
          <a:p>
            <a:pPr lvl="1"/>
            <a:endParaRPr lang="en-US" dirty="0" smtClean="0">
              <a:latin typeface="+mj-lt"/>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838200" y="0"/>
            <a:ext cx="8229600" cy="990600"/>
          </a:xfrm>
        </p:spPr>
        <p:txBody>
          <a:bodyPr/>
          <a:lstStyle/>
          <a:p>
            <a:pPr eaLnBrk="1" hangingPunct="1"/>
            <a:r>
              <a:rPr lang="en-US" smtClean="0">
                <a:solidFill>
                  <a:schemeClr val="tx2"/>
                </a:solidFill>
              </a:rPr>
              <a:t>Levels of Achievement</a:t>
            </a:r>
          </a:p>
        </p:txBody>
      </p:sp>
      <p:graphicFrame>
        <p:nvGraphicFramePr>
          <p:cNvPr id="4" name="Table 3"/>
          <p:cNvGraphicFramePr>
            <a:graphicFrameLocks noGrp="1"/>
          </p:cNvGraphicFramePr>
          <p:nvPr/>
        </p:nvGraphicFramePr>
        <p:xfrm>
          <a:off x="685801" y="1219200"/>
          <a:ext cx="8153398" cy="5319205"/>
        </p:xfrm>
        <a:graphic>
          <a:graphicData uri="http://schemas.openxmlformats.org/drawingml/2006/table">
            <a:tbl>
              <a:tblPr>
                <a:effectLst>
                  <a:outerShdw blurRad="50800" dist="50800" dir="5400000" algn="ctr" rotWithShape="0">
                    <a:srgbClr val="000000">
                      <a:alpha val="0"/>
                    </a:srgbClr>
                  </a:outerShdw>
                </a:effectLst>
              </a:tblPr>
              <a:tblGrid>
                <a:gridCol w="1490406"/>
                <a:gridCol w="3350674"/>
                <a:gridCol w="3312318"/>
              </a:tblGrid>
              <a:tr h="205526">
                <a:tc rowSpan="2">
                  <a:txBody>
                    <a:bodyPr/>
                    <a:lstStyle/>
                    <a:p>
                      <a:pPr marL="0" marR="0" algn="ctr">
                        <a:spcBef>
                          <a:spcPts val="0"/>
                        </a:spcBef>
                        <a:spcAft>
                          <a:spcPts val="0"/>
                        </a:spcAft>
                      </a:pPr>
                      <a:r>
                        <a:rPr lang="en-US" sz="1400" b="1" dirty="0">
                          <a:latin typeface="Tahoma" pitchFamily="34" charset="0"/>
                          <a:ea typeface="Tahoma" pitchFamily="34" charset="0"/>
                          <a:cs typeface="Tahoma" pitchFamily="34" charset="0"/>
                        </a:rPr>
                        <a:t>Levels of Achievement</a:t>
                      </a:r>
                      <a:endParaRPr lang="en-US" sz="1400" dirty="0">
                        <a:latin typeface="Tahoma" pitchFamily="34" charset="0"/>
                        <a:ea typeface="Tahoma" pitchFamily="34" charset="0"/>
                        <a:cs typeface="Tahoma" pitchFamily="34" charset="0"/>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gn="ctr">
                        <a:spcBef>
                          <a:spcPts val="0"/>
                        </a:spcBef>
                        <a:spcAft>
                          <a:spcPts val="0"/>
                        </a:spcAft>
                      </a:pPr>
                      <a:r>
                        <a:rPr lang="en-US" sz="1400" b="1">
                          <a:latin typeface="Tahoma" pitchFamily="34" charset="0"/>
                          <a:ea typeface="Tahoma" pitchFamily="34" charset="0"/>
                          <a:cs typeface="Tahoma" pitchFamily="34" charset="0"/>
                        </a:rPr>
                        <a:t>Progress Variables</a:t>
                      </a:r>
                      <a:endParaRPr lang="en-US" sz="1400">
                        <a:latin typeface="Tahoma" pitchFamily="34" charset="0"/>
                        <a:ea typeface="Tahoma" pitchFamily="34" charset="0"/>
                        <a:cs typeface="Tahoma" pitchFamily="34" charset="0"/>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205526">
                <a:tc vMerge="1">
                  <a:txBody>
                    <a:bodyPr/>
                    <a:lstStyle/>
                    <a:p>
                      <a:endParaRPr lang="en-US"/>
                    </a:p>
                  </a:txBody>
                  <a:tcPr/>
                </a:tc>
                <a:tc>
                  <a:txBody>
                    <a:bodyPr/>
                    <a:lstStyle/>
                    <a:p>
                      <a:pPr marL="0" marR="0" algn="ctr">
                        <a:spcBef>
                          <a:spcPts val="0"/>
                        </a:spcBef>
                        <a:spcAft>
                          <a:spcPts val="0"/>
                        </a:spcAft>
                      </a:pPr>
                      <a:r>
                        <a:rPr lang="en-US" sz="1400" b="1">
                          <a:latin typeface="Tahoma" pitchFamily="34" charset="0"/>
                          <a:ea typeface="Tahoma" pitchFamily="34" charset="0"/>
                          <a:cs typeface="Tahoma" pitchFamily="34" charset="0"/>
                        </a:rPr>
                        <a:t>Moving Water</a:t>
                      </a:r>
                      <a:endParaRPr lang="en-US" sz="1400">
                        <a:latin typeface="Tahoma" pitchFamily="34" charset="0"/>
                        <a:ea typeface="Tahoma" pitchFamily="34" charset="0"/>
                        <a:cs typeface="Tahoma" pitchFamily="34" charset="0"/>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a:latin typeface="Tahoma" pitchFamily="34" charset="0"/>
                          <a:ea typeface="Tahoma" pitchFamily="34" charset="0"/>
                          <a:cs typeface="Tahoma" pitchFamily="34" charset="0"/>
                        </a:rPr>
                        <a:t>Substances in Water</a:t>
                      </a:r>
                      <a:endParaRPr lang="en-US" sz="1400">
                        <a:latin typeface="Tahoma" pitchFamily="34" charset="0"/>
                        <a:ea typeface="Tahoma" pitchFamily="34" charset="0"/>
                        <a:cs typeface="Tahoma" pitchFamily="34" charset="0"/>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41215">
                <a:tc>
                  <a:txBody>
                    <a:bodyPr/>
                    <a:lstStyle/>
                    <a:p>
                      <a:pPr marL="0" marR="0">
                        <a:spcBef>
                          <a:spcPts val="0"/>
                        </a:spcBef>
                        <a:spcAft>
                          <a:spcPts val="0"/>
                        </a:spcAft>
                      </a:pPr>
                      <a:r>
                        <a:rPr lang="en-US" sz="1400" dirty="0">
                          <a:latin typeface="Tahoma" pitchFamily="34" charset="0"/>
                          <a:ea typeface="Tahoma" pitchFamily="34" charset="0"/>
                          <a:cs typeface="Tahoma" pitchFamily="34" charset="0"/>
                        </a:rPr>
                        <a:t>4: Qualitative model-based accounts</a:t>
                      </a: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spcBef>
                          <a:spcPts val="0"/>
                        </a:spcBef>
                        <a:spcAft>
                          <a:spcPts val="0"/>
                        </a:spcAft>
                        <a:buFont typeface="Symbol"/>
                        <a:buChar char=""/>
                      </a:pPr>
                      <a:r>
                        <a:rPr lang="en-US" sz="1400" dirty="0">
                          <a:latin typeface="Tahoma" pitchFamily="34" charset="0"/>
                          <a:ea typeface="Tahoma" pitchFamily="34" charset="0"/>
                          <a:cs typeface="Tahoma" pitchFamily="34" charset="0"/>
                        </a:rPr>
                        <a:t>Traces water through connected systems </a:t>
                      </a:r>
                      <a:r>
                        <a:rPr lang="en-US" sz="1400" dirty="0" smtClean="0">
                          <a:latin typeface="Tahoma" pitchFamily="34" charset="0"/>
                          <a:ea typeface="Tahoma" pitchFamily="34" charset="0"/>
                          <a:cs typeface="Tahoma" pitchFamily="34" charset="0"/>
                        </a:rPr>
                        <a:t>(</a:t>
                      </a:r>
                      <a:r>
                        <a:rPr lang="en-US" sz="1400" dirty="0">
                          <a:latin typeface="Tahoma" pitchFamily="34" charset="0"/>
                          <a:ea typeface="Tahoma" pitchFamily="34" charset="0"/>
                          <a:cs typeface="Tahoma" pitchFamily="34" charset="0"/>
                        </a:rPr>
                        <a:t>multiple </a:t>
                      </a:r>
                      <a:r>
                        <a:rPr lang="en-US" sz="1400" dirty="0" smtClean="0">
                          <a:latin typeface="Tahoma" pitchFamily="34" charset="0"/>
                          <a:ea typeface="Tahoma" pitchFamily="34" charset="0"/>
                          <a:cs typeface="Tahoma" pitchFamily="34" charset="0"/>
                        </a:rPr>
                        <a:t>pathways/scales</a:t>
                      </a:r>
                      <a:r>
                        <a:rPr lang="en-US" sz="1400" dirty="0">
                          <a:latin typeface="Tahoma" pitchFamily="34" charset="0"/>
                          <a:ea typeface="Tahoma" pitchFamily="34" charset="0"/>
                          <a:cs typeface="Tahoma" pitchFamily="34" charset="0"/>
                        </a:rPr>
                        <a:t>). </a:t>
                      </a:r>
                    </a:p>
                    <a:p>
                      <a:pPr marL="342900" marR="0" lvl="0" indent="-342900">
                        <a:spcBef>
                          <a:spcPts val="0"/>
                        </a:spcBef>
                        <a:spcAft>
                          <a:spcPts val="0"/>
                        </a:spcAft>
                        <a:buFont typeface="Symbol"/>
                        <a:buChar char=""/>
                      </a:pPr>
                      <a:r>
                        <a:rPr lang="en-US" sz="1400" dirty="0" smtClean="0">
                          <a:latin typeface="Tahoma" pitchFamily="34" charset="0"/>
                          <a:ea typeface="Tahoma" pitchFamily="34" charset="0"/>
                          <a:cs typeface="Tahoma" pitchFamily="34" charset="0"/>
                        </a:rPr>
                        <a:t>Identifies driving forces and constraining variables</a:t>
                      </a:r>
                      <a:endParaRPr lang="en-US" sz="1400" dirty="0">
                        <a:latin typeface="Tahoma" pitchFamily="34" charset="0"/>
                        <a:ea typeface="Tahoma" pitchFamily="34" charset="0"/>
                        <a:cs typeface="Tahoma" pitchFamily="34" charset="0"/>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spcBef>
                          <a:spcPts val="0"/>
                        </a:spcBef>
                        <a:spcAft>
                          <a:spcPts val="0"/>
                        </a:spcAft>
                        <a:buFont typeface="Symbol"/>
                        <a:buChar char=""/>
                      </a:pPr>
                      <a:r>
                        <a:rPr lang="en-US" sz="1400" dirty="0">
                          <a:latin typeface="Tahoma" pitchFamily="34" charset="0"/>
                          <a:ea typeface="Tahoma" pitchFamily="34" charset="0"/>
                          <a:cs typeface="Tahoma" pitchFamily="34" charset="0"/>
                        </a:rPr>
                        <a:t>Identifies and </a:t>
                      </a:r>
                      <a:r>
                        <a:rPr lang="en-US" sz="1400" dirty="0" smtClean="0">
                          <a:latin typeface="Tahoma" pitchFamily="34" charset="0"/>
                          <a:ea typeface="Tahoma" pitchFamily="34" charset="0"/>
                          <a:cs typeface="Tahoma" pitchFamily="34" charset="0"/>
                        </a:rPr>
                        <a:t>traces </a:t>
                      </a:r>
                      <a:r>
                        <a:rPr lang="en-US" sz="1400" dirty="0">
                          <a:latin typeface="Tahoma" pitchFamily="34" charset="0"/>
                          <a:ea typeface="Tahoma" pitchFamily="34" charset="0"/>
                          <a:cs typeface="Tahoma" pitchFamily="34" charset="0"/>
                        </a:rPr>
                        <a:t>substances mixing, moving, and unmixing with water (multiple </a:t>
                      </a:r>
                      <a:r>
                        <a:rPr lang="en-US" sz="1400" dirty="0" smtClean="0">
                          <a:latin typeface="Tahoma" pitchFamily="34" charset="0"/>
                          <a:ea typeface="Tahoma" pitchFamily="34" charset="0"/>
                          <a:cs typeface="Tahoma" pitchFamily="34" charset="0"/>
                        </a:rPr>
                        <a:t>pathways/scales</a:t>
                      </a:r>
                      <a:r>
                        <a:rPr lang="en-US" sz="1400" dirty="0">
                          <a:latin typeface="Tahoma" pitchFamily="34" charset="0"/>
                          <a:ea typeface="Tahoma" pitchFamily="34" charset="0"/>
                          <a:cs typeface="Tahoma" pitchFamily="34" charset="0"/>
                        </a:rPr>
                        <a:t>). </a:t>
                      </a:r>
                    </a:p>
                    <a:p>
                      <a:pPr marL="342900" marR="0" lvl="0" indent="-342900">
                        <a:spcBef>
                          <a:spcPts val="0"/>
                        </a:spcBef>
                        <a:spcAft>
                          <a:spcPts val="0"/>
                        </a:spcAft>
                        <a:buFont typeface="Symbol"/>
                        <a:buChar char=""/>
                      </a:pPr>
                      <a:r>
                        <a:rPr lang="en-US" sz="1400" dirty="0" smtClean="0">
                          <a:latin typeface="Tahoma" pitchFamily="34" charset="0"/>
                          <a:ea typeface="Tahoma" pitchFamily="34" charset="0"/>
                          <a:cs typeface="Tahoma" pitchFamily="34" charset="0"/>
                        </a:rPr>
                        <a:t>Identifies chemical nature of substances</a:t>
                      </a:r>
                      <a:r>
                        <a:rPr lang="en-US" sz="1400" baseline="0" dirty="0" smtClean="0">
                          <a:latin typeface="Tahoma" pitchFamily="34" charset="0"/>
                          <a:ea typeface="Tahoma" pitchFamily="34" charset="0"/>
                          <a:cs typeface="Tahoma" pitchFamily="34" charset="0"/>
                        </a:rPr>
                        <a:t> in water</a:t>
                      </a:r>
                      <a:endParaRPr lang="en-US" sz="1400" dirty="0">
                        <a:latin typeface="Tahoma" pitchFamily="34" charset="0"/>
                        <a:ea typeface="Tahoma" pitchFamily="34" charset="0"/>
                        <a:cs typeface="Tahoma" pitchFamily="34" charset="0"/>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70003">
                <a:tc>
                  <a:txBody>
                    <a:bodyPr/>
                    <a:lstStyle/>
                    <a:p>
                      <a:pPr marL="0" marR="0">
                        <a:spcBef>
                          <a:spcPts val="0"/>
                        </a:spcBef>
                        <a:spcAft>
                          <a:spcPts val="0"/>
                        </a:spcAft>
                      </a:pPr>
                      <a:r>
                        <a:rPr lang="en-US" sz="1400" dirty="0">
                          <a:latin typeface="Tahoma" pitchFamily="34" charset="0"/>
                          <a:ea typeface="Tahoma" pitchFamily="34" charset="0"/>
                          <a:cs typeface="Tahoma" pitchFamily="34" charset="0"/>
                        </a:rPr>
                        <a:t>3: “School science” narratives</a:t>
                      </a: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spcBef>
                          <a:spcPts val="0"/>
                        </a:spcBef>
                        <a:spcAft>
                          <a:spcPts val="0"/>
                        </a:spcAft>
                        <a:buFont typeface="Symbol"/>
                        <a:buChar char=""/>
                      </a:pPr>
                      <a:r>
                        <a:rPr lang="en-US" sz="1400" dirty="0" smtClean="0">
                          <a:latin typeface="Tahoma" pitchFamily="34" charset="0"/>
                          <a:ea typeface="Tahoma" pitchFamily="34" charset="0"/>
                          <a:cs typeface="Tahoma" pitchFamily="34" charset="0"/>
                        </a:rPr>
                        <a:t>Puts events in order</a:t>
                      </a:r>
                    </a:p>
                    <a:p>
                      <a:pPr marL="342900" marR="0" lvl="0" indent="-342900">
                        <a:spcBef>
                          <a:spcPts val="0"/>
                        </a:spcBef>
                        <a:spcAft>
                          <a:spcPts val="0"/>
                        </a:spcAft>
                        <a:buFont typeface="Symbol"/>
                        <a:buChar char=""/>
                      </a:pPr>
                      <a:r>
                        <a:rPr lang="en-US" sz="1400" dirty="0" smtClean="0">
                          <a:latin typeface="Tahoma" pitchFamily="34" charset="0"/>
                          <a:ea typeface="Tahoma" pitchFamily="34" charset="0"/>
                          <a:cs typeface="Tahoma" pitchFamily="34" charset="0"/>
                        </a:rPr>
                        <a:t>Does not use driving forces or constraining variables</a:t>
                      </a:r>
                    </a:p>
                    <a:p>
                      <a:pPr marL="342900" marR="0" lvl="0" indent="-342900">
                        <a:spcBef>
                          <a:spcPts val="0"/>
                        </a:spcBef>
                        <a:spcAft>
                          <a:spcPts val="0"/>
                        </a:spcAft>
                        <a:buFont typeface="Symbol"/>
                        <a:buChar char=""/>
                      </a:pPr>
                      <a:r>
                        <a:rPr lang="en-US" sz="1400" dirty="0" smtClean="0">
                          <a:latin typeface="Tahoma" pitchFamily="34" charset="0"/>
                          <a:ea typeface="Tahoma" pitchFamily="34" charset="0"/>
                          <a:cs typeface="Tahoma" pitchFamily="34" charset="0"/>
                        </a:rPr>
                        <a:t>Descriptions at macroscopic scale</a:t>
                      </a:r>
                      <a:endParaRPr lang="en-US" sz="1400" dirty="0">
                        <a:latin typeface="Tahoma" pitchFamily="34" charset="0"/>
                        <a:ea typeface="Tahoma" pitchFamily="34" charset="0"/>
                        <a:cs typeface="Tahoma" pitchFamily="34" charset="0"/>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spcBef>
                          <a:spcPts val="0"/>
                        </a:spcBef>
                        <a:spcAft>
                          <a:spcPts val="0"/>
                        </a:spcAft>
                        <a:buFont typeface="Symbol"/>
                        <a:buChar char=""/>
                      </a:pPr>
                      <a:r>
                        <a:rPr lang="en-US" sz="1400" dirty="0" smtClean="0">
                          <a:latin typeface="Tahoma" pitchFamily="34" charset="0"/>
                          <a:ea typeface="Tahoma" pitchFamily="34" charset="0"/>
                          <a:cs typeface="Tahoma" pitchFamily="34" charset="0"/>
                        </a:rPr>
                        <a:t>Identifies types of substances with moderate specificity</a:t>
                      </a:r>
                    </a:p>
                    <a:p>
                      <a:pPr marL="342900" marR="0" lvl="0" indent="-342900">
                        <a:spcBef>
                          <a:spcPts val="0"/>
                        </a:spcBef>
                        <a:spcAft>
                          <a:spcPts val="0"/>
                        </a:spcAft>
                        <a:buFont typeface="Symbol"/>
                        <a:buChar char=""/>
                      </a:pPr>
                      <a:r>
                        <a:rPr kumimoji="0" lang="en-US" sz="1400" kern="1200" dirty="0" smtClean="0">
                          <a:solidFill>
                            <a:schemeClr val="tx1"/>
                          </a:solidFill>
                          <a:latin typeface="Tahoma" pitchFamily="34" charset="0"/>
                          <a:ea typeface="Tahoma" pitchFamily="34" charset="0"/>
                          <a:cs typeface="Tahoma" pitchFamily="34" charset="0"/>
                        </a:rPr>
                        <a:t>Distinguishes types of mixtures based on macroscopic properties and interactions</a:t>
                      </a:r>
                    </a:p>
                    <a:p>
                      <a:pPr marL="342900" marR="0" lvl="0" indent="-342900">
                        <a:spcBef>
                          <a:spcPts val="0"/>
                        </a:spcBef>
                        <a:spcAft>
                          <a:spcPts val="0"/>
                        </a:spcAft>
                        <a:buFont typeface="Symbol"/>
                        <a:buChar char=""/>
                      </a:pPr>
                      <a:endParaRPr lang="en-US" sz="1400" dirty="0">
                        <a:latin typeface="Tahoma" pitchFamily="34" charset="0"/>
                        <a:ea typeface="Tahoma" pitchFamily="34" charset="0"/>
                        <a:cs typeface="Tahoma" pitchFamily="34" charset="0"/>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65365">
                <a:tc>
                  <a:txBody>
                    <a:bodyPr/>
                    <a:lstStyle/>
                    <a:p>
                      <a:pPr marL="0" marR="0">
                        <a:spcBef>
                          <a:spcPts val="0"/>
                        </a:spcBef>
                        <a:spcAft>
                          <a:spcPts val="0"/>
                        </a:spcAft>
                      </a:pPr>
                      <a:r>
                        <a:rPr lang="en-US" sz="1400" dirty="0">
                          <a:latin typeface="Tahoma" pitchFamily="34" charset="0"/>
                          <a:ea typeface="Tahoma" pitchFamily="34" charset="0"/>
                          <a:cs typeface="Tahoma" pitchFamily="34" charset="0"/>
                        </a:rPr>
                        <a:t>2: Force-dynamic narratives with hidden mechanisms</a:t>
                      </a: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spcBef>
                          <a:spcPts val="0"/>
                        </a:spcBef>
                        <a:spcAft>
                          <a:spcPts val="0"/>
                        </a:spcAft>
                        <a:buFont typeface="Symbol"/>
                        <a:buChar char=""/>
                      </a:pPr>
                      <a:r>
                        <a:rPr lang="en-US" sz="1400">
                          <a:latin typeface="Tahoma" pitchFamily="34" charset="0"/>
                          <a:ea typeface="Tahoma" pitchFamily="34" charset="0"/>
                          <a:cs typeface="Tahoma" pitchFamily="34" charset="0"/>
                        </a:rPr>
                        <a:t>Recognizes water can move and that there are hidden mechanisms moving water. </a:t>
                      </a:r>
                    </a:p>
                    <a:p>
                      <a:pPr marL="342900" marR="0" lvl="0" indent="-342900">
                        <a:spcBef>
                          <a:spcPts val="0"/>
                        </a:spcBef>
                        <a:spcAft>
                          <a:spcPts val="0"/>
                        </a:spcAft>
                        <a:buFont typeface="Symbol"/>
                        <a:buChar char=""/>
                      </a:pPr>
                      <a:r>
                        <a:rPr lang="en-US" sz="1400">
                          <a:latin typeface="Tahoma" pitchFamily="34" charset="0"/>
                          <a:ea typeface="Tahoma" pitchFamily="34" charset="0"/>
                          <a:cs typeface="Tahoma" pitchFamily="34" charset="0"/>
                        </a:rPr>
                        <a:t>Uses force-dynamic thinking that invokes actors or enablers.</a:t>
                      </a: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spcBef>
                          <a:spcPts val="0"/>
                        </a:spcBef>
                        <a:spcAft>
                          <a:spcPts val="0"/>
                        </a:spcAft>
                        <a:buFont typeface="Symbol"/>
                        <a:buChar char=""/>
                      </a:pPr>
                      <a:r>
                        <a:rPr lang="en-US" sz="1400" dirty="0">
                          <a:latin typeface="Tahoma" pitchFamily="34" charset="0"/>
                          <a:ea typeface="Tahoma" pitchFamily="34" charset="0"/>
                          <a:cs typeface="Tahoma" pitchFamily="34" charset="0"/>
                        </a:rPr>
                        <a:t>Recognizes water quality can change. </a:t>
                      </a:r>
                    </a:p>
                    <a:p>
                      <a:pPr marL="342900" marR="0" lvl="0" indent="-342900">
                        <a:spcBef>
                          <a:spcPts val="0"/>
                        </a:spcBef>
                        <a:spcAft>
                          <a:spcPts val="0"/>
                        </a:spcAft>
                        <a:buFont typeface="Symbol"/>
                        <a:buChar char=""/>
                      </a:pPr>
                      <a:r>
                        <a:rPr lang="en-US" sz="1400" dirty="0">
                          <a:latin typeface="Tahoma" pitchFamily="34" charset="0"/>
                          <a:ea typeface="Tahoma" pitchFamily="34" charset="0"/>
                          <a:cs typeface="Tahoma" pitchFamily="34" charset="0"/>
                        </a:rPr>
                        <a:t>Thinks of water quality in terms of bad stuff mixed with water. </a:t>
                      </a:r>
                    </a:p>
                    <a:p>
                      <a:pPr marL="342900" marR="0" lvl="0" indent="-342900">
                        <a:spcBef>
                          <a:spcPts val="0"/>
                        </a:spcBef>
                        <a:spcAft>
                          <a:spcPts val="0"/>
                        </a:spcAft>
                        <a:buFont typeface="Symbol"/>
                        <a:buChar char=""/>
                      </a:pPr>
                      <a:r>
                        <a:rPr lang="en-US" sz="1400" dirty="0">
                          <a:latin typeface="Tahoma" pitchFamily="34" charset="0"/>
                          <a:ea typeface="Tahoma" pitchFamily="34" charset="0"/>
                          <a:cs typeface="Tahoma" pitchFamily="34" charset="0"/>
                        </a:rPr>
                        <a:t>Invokes actors or enablers to change water quality.</a:t>
                      </a: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65365">
                <a:tc>
                  <a:txBody>
                    <a:bodyPr/>
                    <a:lstStyle/>
                    <a:p>
                      <a:pPr marL="0" marR="0">
                        <a:spcBef>
                          <a:spcPts val="0"/>
                        </a:spcBef>
                        <a:spcAft>
                          <a:spcPts val="0"/>
                        </a:spcAft>
                      </a:pPr>
                      <a:r>
                        <a:rPr lang="en-US" sz="1400" dirty="0">
                          <a:latin typeface="Tahoma" pitchFamily="34" charset="0"/>
                          <a:ea typeface="Tahoma" pitchFamily="34" charset="0"/>
                          <a:cs typeface="Tahoma" pitchFamily="34" charset="0"/>
                        </a:rPr>
                        <a:t>1: Force-dynamic narratives </a:t>
                      </a: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spcBef>
                          <a:spcPts val="0"/>
                        </a:spcBef>
                        <a:spcAft>
                          <a:spcPts val="0"/>
                        </a:spcAft>
                        <a:buFont typeface="Symbol"/>
                        <a:buChar char=""/>
                      </a:pPr>
                      <a:r>
                        <a:rPr lang="en-US" sz="1400" dirty="0" smtClean="0">
                          <a:latin typeface="Tahoma" pitchFamily="34" charset="0"/>
                          <a:ea typeface="Tahoma" pitchFamily="34" charset="0"/>
                          <a:cs typeface="Tahoma" pitchFamily="34" charset="0"/>
                        </a:rPr>
                        <a:t>Focuses</a:t>
                      </a:r>
                      <a:r>
                        <a:rPr lang="en-US" sz="1400" baseline="0" dirty="0" smtClean="0">
                          <a:latin typeface="Tahoma" pitchFamily="34" charset="0"/>
                          <a:ea typeface="Tahoma" pitchFamily="34" charset="0"/>
                          <a:cs typeface="Tahoma" pitchFamily="34" charset="0"/>
                        </a:rPr>
                        <a:t> on human-centric actions &amp; concerns</a:t>
                      </a:r>
                    </a:p>
                    <a:p>
                      <a:pPr marL="342900" marR="0" lvl="0" indent="-342900">
                        <a:spcBef>
                          <a:spcPts val="0"/>
                        </a:spcBef>
                        <a:spcAft>
                          <a:spcPts val="0"/>
                        </a:spcAft>
                        <a:buFont typeface="Symbol"/>
                        <a:buChar char=""/>
                      </a:pPr>
                      <a:r>
                        <a:rPr lang="en-US" sz="1400" baseline="0" dirty="0" smtClean="0">
                          <a:latin typeface="Tahoma" pitchFamily="34" charset="0"/>
                          <a:ea typeface="Tahoma" pitchFamily="34" charset="0"/>
                          <a:cs typeface="Tahoma" pitchFamily="34" charset="0"/>
                        </a:rPr>
                        <a:t>Focuses on immediate and visible</a:t>
                      </a:r>
                      <a:endParaRPr lang="en-US" sz="1400" dirty="0">
                        <a:latin typeface="Tahoma" pitchFamily="34" charset="0"/>
                        <a:ea typeface="Tahoma" pitchFamily="34" charset="0"/>
                        <a:cs typeface="Tahoma" pitchFamily="34" charset="0"/>
                      </a:endParaRPr>
                    </a:p>
                    <a:p>
                      <a:pPr marL="342900" marR="0" lvl="0" indent="-342900">
                        <a:spcBef>
                          <a:spcPts val="0"/>
                        </a:spcBef>
                        <a:spcAft>
                          <a:spcPts val="0"/>
                        </a:spcAft>
                        <a:buFont typeface="Symbol"/>
                        <a:buChar char=""/>
                      </a:pPr>
                      <a:r>
                        <a:rPr lang="en-US" sz="1400" dirty="0">
                          <a:latin typeface="Tahoma" pitchFamily="34" charset="0"/>
                          <a:ea typeface="Tahoma" pitchFamily="34" charset="0"/>
                          <a:cs typeface="Tahoma" pitchFamily="34" charset="0"/>
                        </a:rPr>
                        <a:t>Does not view water in a location as connected to other water. </a:t>
                      </a: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spcBef>
                          <a:spcPts val="0"/>
                        </a:spcBef>
                        <a:spcAft>
                          <a:spcPts val="0"/>
                        </a:spcAft>
                        <a:buFont typeface="Symbol"/>
                        <a:buChar char=""/>
                      </a:pPr>
                      <a:r>
                        <a:rPr lang="en-US" sz="1400" dirty="0">
                          <a:latin typeface="Tahoma" pitchFamily="34" charset="0"/>
                          <a:ea typeface="Tahoma" pitchFamily="34" charset="0"/>
                          <a:cs typeface="Tahoma" pitchFamily="34" charset="0"/>
                        </a:rPr>
                        <a:t>Views water quality in terms of types of water (e.g. dirty water). </a:t>
                      </a:r>
                      <a:endParaRPr lang="en-US" sz="1400" dirty="0" smtClean="0">
                        <a:latin typeface="Tahoma" pitchFamily="34" charset="0"/>
                        <a:ea typeface="Tahoma" pitchFamily="34" charset="0"/>
                        <a:cs typeface="Tahoma" pitchFamily="34" charset="0"/>
                      </a:endParaRPr>
                    </a:p>
                    <a:p>
                      <a:pPr marL="342900" marR="0" lvl="0" indent="-342900">
                        <a:spcBef>
                          <a:spcPts val="0"/>
                        </a:spcBef>
                        <a:spcAft>
                          <a:spcPts val="0"/>
                        </a:spcAft>
                        <a:buFont typeface="Symbol"/>
                        <a:buChar char=""/>
                      </a:pPr>
                      <a:r>
                        <a:rPr kumimoji="0" lang="en-US" sz="1400" kern="1200" dirty="0" smtClean="0">
                          <a:solidFill>
                            <a:schemeClr val="tx1"/>
                          </a:solidFill>
                          <a:latin typeface="Tahoma" pitchFamily="34" charset="0"/>
                          <a:ea typeface="Tahoma" pitchFamily="34" charset="0"/>
                          <a:cs typeface="Tahoma" pitchFamily="34" charset="0"/>
                        </a:rPr>
                        <a:t>Actors can change water without mechanisms (e.g., using a cleaning machine)</a:t>
                      </a:r>
                      <a:endParaRPr kumimoji="0" lang="en-US" sz="1400" kern="1200" dirty="0">
                        <a:solidFill>
                          <a:schemeClr val="tx1"/>
                        </a:solidFill>
                        <a:latin typeface="Tahoma" pitchFamily="34" charset="0"/>
                        <a:ea typeface="Tahoma" pitchFamily="34" charset="0"/>
                        <a:cs typeface="Tahoma" pitchFamily="34" charset="0"/>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Right Arrow 4"/>
          <p:cNvSpPr/>
          <p:nvPr/>
        </p:nvSpPr>
        <p:spPr>
          <a:xfrm>
            <a:off x="0" y="2133600"/>
            <a:ext cx="6858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ight Arrow 5"/>
          <p:cNvSpPr/>
          <p:nvPr/>
        </p:nvSpPr>
        <p:spPr>
          <a:xfrm>
            <a:off x="0" y="5638800"/>
            <a:ext cx="6858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ight Arrow 6"/>
          <p:cNvSpPr/>
          <p:nvPr/>
        </p:nvSpPr>
        <p:spPr>
          <a:xfrm>
            <a:off x="0" y="3352800"/>
            <a:ext cx="6858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ight Arrow 7"/>
          <p:cNvSpPr/>
          <p:nvPr/>
        </p:nvSpPr>
        <p:spPr>
          <a:xfrm rot="5400000">
            <a:off x="3543300" y="914400"/>
            <a:ext cx="6858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ight Arrow 8"/>
          <p:cNvSpPr/>
          <p:nvPr/>
        </p:nvSpPr>
        <p:spPr>
          <a:xfrm rot="5400000">
            <a:off x="6819900" y="895350"/>
            <a:ext cx="6858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Right Arrow 9"/>
          <p:cNvSpPr/>
          <p:nvPr/>
        </p:nvSpPr>
        <p:spPr>
          <a:xfrm>
            <a:off x="0" y="4572000"/>
            <a:ext cx="6858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eaLnBrk="1" hangingPunct="1"/>
            <a:r>
              <a:rPr lang="en-US" smtClean="0">
                <a:solidFill>
                  <a:schemeClr val="tx2"/>
                </a:solidFill>
              </a:rPr>
              <a:t>Challenges</a:t>
            </a:r>
          </a:p>
        </p:txBody>
      </p:sp>
      <p:sp>
        <p:nvSpPr>
          <p:cNvPr id="20483" name="Content Placeholder 2"/>
          <p:cNvSpPr>
            <a:spLocks noGrp="1"/>
          </p:cNvSpPr>
          <p:nvPr>
            <p:ph idx="1"/>
          </p:nvPr>
        </p:nvSpPr>
        <p:spPr>
          <a:xfrm>
            <a:off x="1219200" y="1981200"/>
            <a:ext cx="7162800" cy="5410200"/>
          </a:xfrm>
        </p:spPr>
        <p:txBody>
          <a:bodyPr/>
          <a:lstStyle/>
          <a:p>
            <a:pPr eaLnBrk="1" hangingPunct="1"/>
            <a:r>
              <a:rPr lang="en-US" dirty="0" smtClean="0"/>
              <a:t>Understanding systems and connections among systems at multiple scales</a:t>
            </a:r>
          </a:p>
          <a:p>
            <a:pPr lvl="1" eaLnBrk="1" hangingPunct="1"/>
            <a:r>
              <a:rPr lang="en-US" dirty="0" smtClean="0"/>
              <a:t>Invisible</a:t>
            </a:r>
          </a:p>
          <a:p>
            <a:pPr lvl="1" eaLnBrk="1" hangingPunct="1"/>
            <a:r>
              <a:rPr lang="en-US" dirty="0" smtClean="0"/>
              <a:t>Hidden</a:t>
            </a:r>
          </a:p>
          <a:p>
            <a:pPr lvl="1" eaLnBrk="1" hangingPunct="1"/>
            <a:r>
              <a:rPr lang="en-US" dirty="0" smtClean="0"/>
              <a:t>Human-engineered</a:t>
            </a:r>
          </a:p>
          <a:p>
            <a:pPr eaLnBrk="1" hangingPunct="1"/>
            <a:r>
              <a:rPr lang="en-US" dirty="0" smtClean="0"/>
              <a:t>Understanding driving forces, mechanisms and constraining variables</a:t>
            </a:r>
          </a:p>
          <a:p>
            <a:pPr eaLnBrk="1" hangingPunct="1"/>
            <a:r>
              <a:rPr lang="en-US" dirty="0" smtClean="0"/>
              <a:t>Using representations for reasoning at multiple scales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Learning Progressions </a:t>
            </a:r>
            <a:endParaRPr lang="en-US" dirty="0"/>
          </a:p>
        </p:txBody>
      </p:sp>
      <p:sp>
        <p:nvSpPr>
          <p:cNvPr id="3" name="Subtitle 2"/>
          <p:cNvSpPr>
            <a:spLocks noGrp="1"/>
          </p:cNvSpPr>
          <p:nvPr>
            <p:ph type="subTitle" idx="1"/>
          </p:nvPr>
        </p:nvSpPr>
        <p:spPr>
          <a:xfrm>
            <a:off x="533400" y="3228536"/>
            <a:ext cx="7854696" cy="1953064"/>
          </a:xfrm>
        </p:spPr>
        <p:txBody>
          <a:bodyPr>
            <a:normAutofit fontScale="92500" lnSpcReduction="20000"/>
          </a:bodyPr>
          <a:lstStyle/>
          <a:p>
            <a:r>
              <a:rPr lang="en-US" sz="3800" dirty="0" smtClean="0"/>
              <a:t>Water in Socio-ecological Systems</a:t>
            </a:r>
          </a:p>
          <a:p>
            <a:endParaRPr lang="en-US" dirty="0" smtClean="0"/>
          </a:p>
          <a:p>
            <a:endParaRPr lang="en-US" dirty="0" smtClean="0"/>
          </a:p>
          <a:p>
            <a:r>
              <a:rPr lang="en-US" dirty="0" smtClean="0"/>
              <a:t>Math Science Partnership (MSP) </a:t>
            </a:r>
            <a:r>
              <a:rPr lang="en-US" i="1" dirty="0" smtClean="0"/>
              <a:t>Culturally Relevant Ecology, Learning Progressions and Environmental Literacy</a:t>
            </a:r>
            <a:endParaRPr lang="en-US" dirty="0"/>
          </a:p>
        </p:txBody>
      </p:sp>
      <p:pic>
        <p:nvPicPr>
          <p:cNvPr id="4" name="Picture 5" descr="LTER"/>
          <p:cNvPicPr>
            <a:picLocks noChangeAspect="1" noChangeArrowheads="1"/>
          </p:cNvPicPr>
          <p:nvPr/>
        </p:nvPicPr>
        <p:blipFill>
          <a:blip r:embed="rId3" cstate="print"/>
          <a:srcRect/>
          <a:stretch>
            <a:fillRect/>
          </a:stretch>
        </p:blipFill>
        <p:spPr bwMode="auto">
          <a:xfrm>
            <a:off x="7467600" y="5562600"/>
            <a:ext cx="1252538" cy="914400"/>
          </a:xfrm>
          <a:prstGeom prst="rect">
            <a:avLst/>
          </a:prstGeom>
          <a:noFill/>
        </p:spPr>
      </p:pic>
      <p:pic>
        <p:nvPicPr>
          <p:cNvPr id="5" name="Picture 6" descr="National Science Foundation Logo">
            <a:hlinkClick r:id="rId4"/>
          </p:cNvPr>
          <p:cNvPicPr>
            <a:picLocks noChangeAspect="1" noChangeArrowheads="1"/>
          </p:cNvPicPr>
          <p:nvPr/>
        </p:nvPicPr>
        <p:blipFill>
          <a:blip r:embed="rId5" cstate="print"/>
          <a:srcRect/>
          <a:stretch>
            <a:fillRect/>
          </a:stretch>
        </p:blipFill>
        <p:spPr bwMode="auto">
          <a:xfrm>
            <a:off x="6477000" y="5562600"/>
            <a:ext cx="914400" cy="9144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Autofit/>
          </a:bodyPr>
          <a:lstStyle/>
          <a:p>
            <a:r>
              <a:rPr lang="en-US" sz="4300" dirty="0" smtClean="0">
                <a:latin typeface="Tahoma" pitchFamily="34" charset="0"/>
                <a:ea typeface="Tahoma" pitchFamily="34" charset="0"/>
                <a:cs typeface="Tahoma" pitchFamily="34" charset="0"/>
              </a:rPr>
              <a:t>Overview</a:t>
            </a:r>
          </a:p>
        </p:txBody>
      </p:sp>
      <p:sp>
        <p:nvSpPr>
          <p:cNvPr id="3" name="Content Placeholder 2"/>
          <p:cNvSpPr>
            <a:spLocks noGrp="1"/>
          </p:cNvSpPr>
          <p:nvPr>
            <p:ph idx="1"/>
          </p:nvPr>
        </p:nvSpPr>
        <p:spPr>
          <a:noFill/>
          <a:ln>
            <a:noFill/>
          </a:ln>
        </p:spPr>
        <p:txBody>
          <a:bodyPr/>
          <a:lstStyle/>
          <a:p>
            <a:pPr>
              <a:buClr>
                <a:schemeClr val="accent2"/>
              </a:buClr>
            </a:pPr>
            <a:r>
              <a:rPr lang="en-US" sz="3200" dirty="0" smtClean="0"/>
              <a:t>Introduction to Learning Progressions</a:t>
            </a:r>
          </a:p>
          <a:p>
            <a:pPr>
              <a:buClr>
                <a:schemeClr val="accent2"/>
              </a:buClr>
            </a:pPr>
            <a:r>
              <a:rPr lang="en-US" sz="3200" dirty="0" smtClean="0"/>
              <a:t>Explore some data for patterns</a:t>
            </a:r>
          </a:p>
          <a:p>
            <a:pPr>
              <a:buClr>
                <a:schemeClr val="accent2"/>
              </a:buClr>
            </a:pPr>
            <a:r>
              <a:rPr lang="en-US" sz="3200" dirty="0" smtClean="0"/>
              <a:t>Develop learning progressions</a:t>
            </a:r>
          </a:p>
          <a:p>
            <a:pPr>
              <a:buClr>
                <a:schemeClr val="accent2"/>
              </a:buClr>
            </a:pPr>
            <a:r>
              <a:rPr lang="en-US" sz="3200" dirty="0" smtClean="0"/>
              <a:t>Compare to the Learning Progression for Water in Socio-Ecological Systems</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Progressions	</a:t>
            </a:r>
            <a:endParaRPr lang="en-US" dirty="0"/>
          </a:p>
        </p:txBody>
      </p:sp>
      <p:sp>
        <p:nvSpPr>
          <p:cNvPr id="3" name="Content Placeholder 2"/>
          <p:cNvSpPr>
            <a:spLocks noGrp="1"/>
          </p:cNvSpPr>
          <p:nvPr>
            <p:ph idx="1"/>
          </p:nvPr>
        </p:nvSpPr>
        <p:spPr/>
        <p:txBody>
          <a:bodyPr/>
          <a:lstStyle/>
          <a:p>
            <a:r>
              <a:rPr lang="en-US" dirty="0" smtClean="0">
                <a:latin typeface="Tahoma" pitchFamily="34" charset="0"/>
                <a:cs typeface="Tahoma" pitchFamily="34" charset="0"/>
              </a:rPr>
              <a:t>Descriptions of the successively more sophisticated ways of thinking about a topic that can follow one another as children learn about and investigate a topic over a broad span of time. (NRC, 2007)</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8" name="Rectangle 4"/>
          <p:cNvSpPr>
            <a:spLocks noGrp="1" noChangeArrowheads="1"/>
          </p:cNvSpPr>
          <p:nvPr>
            <p:ph type="title"/>
          </p:nvPr>
        </p:nvSpPr>
        <p:spPr>
          <a:xfrm>
            <a:off x="457200" y="381000"/>
            <a:ext cx="6553200" cy="1143000"/>
          </a:xfrm>
        </p:spPr>
        <p:txBody>
          <a:bodyPr>
            <a:normAutofit/>
          </a:bodyPr>
          <a:lstStyle/>
          <a:p>
            <a:r>
              <a:rPr lang="en-US" sz="4300" dirty="0" smtClean="0">
                <a:latin typeface="Tahoma" pitchFamily="34" charset="0"/>
                <a:ea typeface="Tahoma" pitchFamily="34" charset="0"/>
                <a:cs typeface="Tahoma" pitchFamily="34" charset="0"/>
              </a:rPr>
              <a:t>Helps Us Think About</a:t>
            </a:r>
          </a:p>
        </p:txBody>
      </p:sp>
      <p:sp>
        <p:nvSpPr>
          <p:cNvPr id="205837" name="Text Box 13"/>
          <p:cNvSpPr txBox="1">
            <a:spLocks noChangeArrowheads="1"/>
          </p:cNvSpPr>
          <p:nvPr/>
        </p:nvSpPr>
        <p:spPr bwMode="auto">
          <a:xfrm>
            <a:off x="381001" y="1752600"/>
            <a:ext cx="7894638" cy="3551742"/>
          </a:xfrm>
          <a:prstGeom prst="rect">
            <a:avLst/>
          </a:prstGeom>
          <a:noFill/>
          <a:ln w="9525">
            <a:noFill/>
            <a:miter lim="800000"/>
            <a:headEnd/>
            <a:tailEnd/>
          </a:ln>
          <a:effectLst/>
        </p:spPr>
        <p:txBody>
          <a:bodyPr wrap="square">
            <a:spAutoFit/>
          </a:bodyPr>
          <a:lstStyle/>
          <a:p>
            <a:pPr marL="274320" indent="-274320">
              <a:lnSpc>
                <a:spcPct val="80000"/>
              </a:lnSpc>
              <a:spcBef>
                <a:spcPts val="1200"/>
              </a:spcBef>
              <a:buClr>
                <a:schemeClr val="accent2"/>
              </a:buClr>
              <a:buSzPct val="95000"/>
              <a:buFont typeface="Wingdings 2"/>
              <a:buChar char=""/>
            </a:pPr>
            <a:r>
              <a:rPr lang="en-US" sz="2700" dirty="0">
                <a:latin typeface="Times New Roman" pitchFamily="18" charset="0"/>
              </a:rPr>
              <a:t> </a:t>
            </a:r>
            <a:r>
              <a:rPr lang="en-US" sz="3200" dirty="0"/>
              <a:t>How </a:t>
            </a:r>
            <a:r>
              <a:rPr lang="en-US" sz="3200" dirty="0" smtClean="0"/>
              <a:t>students</a:t>
            </a:r>
            <a:r>
              <a:rPr lang="en-US" sz="3200" dirty="0"/>
              <a:t>’ ideas change from their  initial ideas to more scientific </a:t>
            </a:r>
            <a:r>
              <a:rPr lang="en-US" sz="3200" dirty="0" smtClean="0"/>
              <a:t>thinking. </a:t>
            </a:r>
            <a:endParaRPr lang="en-US" sz="3200" dirty="0"/>
          </a:p>
          <a:p>
            <a:pPr marL="274320" indent="-274320">
              <a:lnSpc>
                <a:spcPct val="80000"/>
              </a:lnSpc>
              <a:spcBef>
                <a:spcPts val="1200"/>
              </a:spcBef>
              <a:buClr>
                <a:schemeClr val="accent2"/>
              </a:buClr>
              <a:buSzPct val="95000"/>
              <a:buFont typeface="Wingdings 2"/>
              <a:buChar char=""/>
            </a:pPr>
            <a:r>
              <a:rPr lang="en-US" sz="3200" dirty="0"/>
              <a:t> </a:t>
            </a:r>
            <a:r>
              <a:rPr lang="en-US" sz="3200" dirty="0" smtClean="0"/>
              <a:t>What the connections are between </a:t>
            </a:r>
            <a:r>
              <a:rPr lang="en-US" sz="3200" dirty="0"/>
              <a:t>students’ experiences and how they are thinking about concepts at different points in their K-12 </a:t>
            </a:r>
            <a:r>
              <a:rPr lang="en-US" sz="3200" dirty="0" smtClean="0"/>
              <a:t>schooling</a:t>
            </a:r>
            <a:endParaRPr lang="en-US" sz="3200" dirty="0"/>
          </a:p>
          <a:p>
            <a:pPr marL="274320" indent="-274320">
              <a:lnSpc>
                <a:spcPct val="80000"/>
              </a:lnSpc>
              <a:spcBef>
                <a:spcPts val="1200"/>
              </a:spcBef>
              <a:buClr>
                <a:schemeClr val="accent2"/>
              </a:buClr>
              <a:buSzPct val="95000"/>
              <a:buFont typeface="Wingdings 2"/>
              <a:buChar char=""/>
            </a:pPr>
            <a:r>
              <a:rPr lang="en-US" sz="3200" dirty="0"/>
              <a:t> How </a:t>
            </a:r>
            <a:r>
              <a:rPr lang="en-US" sz="3200" dirty="0" smtClean="0"/>
              <a:t>this knowledge can help </a:t>
            </a:r>
            <a:r>
              <a:rPr lang="en-US" sz="3200" dirty="0"/>
              <a:t>us rethink curriculum to best help students </a:t>
            </a:r>
            <a:r>
              <a:rPr lang="en-US" sz="3200" dirty="0" smtClean="0"/>
              <a:t>learn.</a:t>
            </a:r>
            <a:endParaRPr lang="en-US" sz="32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824" name="Text Box 32"/>
          <p:cNvSpPr txBox="1">
            <a:spLocks noChangeArrowheads="1"/>
          </p:cNvSpPr>
          <p:nvPr/>
        </p:nvSpPr>
        <p:spPr bwMode="auto">
          <a:xfrm>
            <a:off x="212725" y="1828800"/>
            <a:ext cx="8550275" cy="4909036"/>
          </a:xfrm>
          <a:prstGeom prst="rect">
            <a:avLst/>
          </a:prstGeom>
          <a:noFill/>
          <a:ln w="9525">
            <a:noFill/>
            <a:miter lim="800000"/>
            <a:headEnd/>
            <a:tailEnd/>
          </a:ln>
          <a:effectLst/>
        </p:spPr>
        <p:txBody>
          <a:bodyPr>
            <a:spAutoFit/>
          </a:bodyPr>
          <a:lstStyle/>
          <a:p>
            <a:pPr algn="ctr"/>
            <a:r>
              <a:rPr lang="en-US" sz="3200" b="1" dirty="0"/>
              <a:t>Upper Anchor</a:t>
            </a:r>
            <a:r>
              <a:rPr lang="en-US" sz="3200" dirty="0"/>
              <a:t> </a:t>
            </a:r>
            <a:r>
              <a:rPr lang="en-US" sz="3200" dirty="0" smtClean="0"/>
              <a:t>= </a:t>
            </a:r>
            <a:r>
              <a:rPr lang="en-US" sz="3200" b="1" dirty="0" smtClean="0"/>
              <a:t>Scientific Reasoning</a:t>
            </a:r>
            <a:endParaRPr lang="en-US" sz="3200" b="1" dirty="0"/>
          </a:p>
          <a:p>
            <a:pPr algn="ctr"/>
            <a:r>
              <a:rPr lang="en-US" sz="3200" dirty="0"/>
              <a:t>What high school students should know              and be able to do</a:t>
            </a:r>
          </a:p>
          <a:p>
            <a:pPr algn="ctr"/>
            <a:endParaRPr lang="en-US" sz="3200" dirty="0">
              <a:latin typeface="Times New Roman" pitchFamily="18" charset="0"/>
            </a:endParaRPr>
          </a:p>
          <a:p>
            <a:pPr algn="ctr"/>
            <a:endParaRPr lang="en-US" sz="3200" dirty="0">
              <a:latin typeface="Times New Roman" pitchFamily="18" charset="0"/>
            </a:endParaRPr>
          </a:p>
          <a:p>
            <a:pPr algn="ctr"/>
            <a:endParaRPr lang="en-US" sz="3200" dirty="0">
              <a:latin typeface="Times New Roman" pitchFamily="18" charset="0"/>
            </a:endParaRPr>
          </a:p>
          <a:p>
            <a:pPr algn="ctr"/>
            <a:endParaRPr lang="en-US" sz="2500" dirty="0">
              <a:latin typeface="Times New Roman" pitchFamily="18" charset="0"/>
            </a:endParaRPr>
          </a:p>
          <a:p>
            <a:pPr algn="ctr"/>
            <a:r>
              <a:rPr lang="en-US" sz="3200" b="1" dirty="0"/>
              <a:t>Lower </a:t>
            </a:r>
            <a:r>
              <a:rPr lang="en-US" sz="3200" b="1" dirty="0" smtClean="0"/>
              <a:t>Anchor = Informal Ideas</a:t>
            </a:r>
            <a:endParaRPr lang="en-US" sz="3200" b="1" dirty="0"/>
          </a:p>
          <a:p>
            <a:pPr algn="ctr"/>
            <a:r>
              <a:rPr lang="en-US" sz="3200" dirty="0"/>
              <a:t>How children think and </a:t>
            </a:r>
          </a:p>
          <a:p>
            <a:pPr algn="ctr"/>
            <a:r>
              <a:rPr lang="en-US" sz="3200" dirty="0"/>
              <a:t>make sense of the world</a:t>
            </a:r>
          </a:p>
        </p:txBody>
      </p:sp>
      <p:sp>
        <p:nvSpPr>
          <p:cNvPr id="33808" name="AutoShape 16"/>
          <p:cNvSpPr>
            <a:spLocks noChangeArrowheads="1"/>
          </p:cNvSpPr>
          <p:nvPr/>
        </p:nvSpPr>
        <p:spPr bwMode="auto">
          <a:xfrm>
            <a:off x="4343400" y="3429000"/>
            <a:ext cx="457200" cy="1600200"/>
          </a:xfrm>
          <a:prstGeom prst="upArrow">
            <a:avLst>
              <a:gd name="adj1" fmla="val 50000"/>
              <a:gd name="adj2" fmla="val 87500"/>
            </a:avLst>
          </a:prstGeom>
          <a:solidFill>
            <a:schemeClr val="tx1"/>
          </a:solidFill>
          <a:ln w="9525">
            <a:solidFill>
              <a:schemeClr val="tx1"/>
            </a:solidFill>
            <a:miter lim="800000"/>
            <a:headEnd/>
            <a:tailEnd/>
          </a:ln>
          <a:effectLst/>
        </p:spPr>
        <p:txBody>
          <a:bodyPr vert="eaVert" wrap="none" anchor="ctr"/>
          <a:lstStyle/>
          <a:p>
            <a:endParaRPr lang="en-US"/>
          </a:p>
        </p:txBody>
      </p:sp>
      <p:sp>
        <p:nvSpPr>
          <p:cNvPr id="14" name="Rectangle 3"/>
          <p:cNvSpPr>
            <a:spLocks noGrp="1" noChangeArrowheads="1"/>
          </p:cNvSpPr>
          <p:nvPr>
            <p:ph type="title"/>
          </p:nvPr>
        </p:nvSpPr>
        <p:spPr>
          <a:xfrm>
            <a:off x="381000" y="457200"/>
            <a:ext cx="8763000" cy="1143000"/>
          </a:xfrm>
        </p:spPr>
        <p:txBody>
          <a:bodyPr>
            <a:noAutofit/>
          </a:bodyPr>
          <a:lstStyle/>
          <a:p>
            <a:pPr algn="l"/>
            <a:r>
              <a:rPr lang="en-US" sz="4300" dirty="0" smtClean="0">
                <a:latin typeface="Tahoma" pitchFamily="34" charset="0"/>
                <a:ea typeface="Tahoma" pitchFamily="34" charset="0"/>
                <a:cs typeface="Tahoma" pitchFamily="34" charset="0"/>
              </a:rPr>
              <a:t>Learning Progressions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3" name="Rectangle 3"/>
          <p:cNvSpPr>
            <a:spLocks noGrp="1" noChangeArrowheads="1"/>
          </p:cNvSpPr>
          <p:nvPr>
            <p:ph type="title"/>
          </p:nvPr>
        </p:nvSpPr>
        <p:spPr>
          <a:xfrm>
            <a:off x="277813" y="214313"/>
            <a:ext cx="7081837" cy="1371600"/>
          </a:xfrm>
        </p:spPr>
        <p:txBody>
          <a:bodyPr>
            <a:noAutofit/>
          </a:bodyPr>
          <a:lstStyle/>
          <a:p>
            <a:r>
              <a:rPr lang="en-US" sz="4300" dirty="0" smtClean="0">
                <a:latin typeface="Tahoma" pitchFamily="34" charset="0"/>
                <a:ea typeface="Tahoma" pitchFamily="34" charset="0"/>
                <a:cs typeface="Tahoma" pitchFamily="34" charset="0"/>
              </a:rPr>
              <a:t>The Loop Diagram</a:t>
            </a:r>
          </a:p>
        </p:txBody>
      </p:sp>
      <p:pic>
        <p:nvPicPr>
          <p:cNvPr id="3075" name="Object 1"/>
          <p:cNvPicPr>
            <a:picLocks noChangeArrowheads="1"/>
          </p:cNvPicPr>
          <p:nvPr/>
        </p:nvPicPr>
        <p:blipFill>
          <a:blip r:embed="rId3" cstate="print"/>
          <a:srcRect t="-1923" b="-1068"/>
          <a:stretch>
            <a:fillRect/>
          </a:stretch>
        </p:blipFill>
        <p:spPr bwMode="auto">
          <a:xfrm>
            <a:off x="990600" y="1676400"/>
            <a:ext cx="7288213" cy="4876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Foci	</a:t>
            </a:r>
            <a:endParaRPr lang="en-US" dirty="0"/>
          </a:p>
        </p:txBody>
      </p:sp>
      <p:sp>
        <p:nvSpPr>
          <p:cNvPr id="3" name="Content Placeholder 2"/>
          <p:cNvSpPr>
            <a:spLocks noGrp="1"/>
          </p:cNvSpPr>
          <p:nvPr>
            <p:ph idx="1"/>
          </p:nvPr>
        </p:nvSpPr>
        <p:spPr/>
        <p:txBody>
          <a:bodyPr/>
          <a:lstStyle/>
          <a:p>
            <a:r>
              <a:rPr lang="en-US" dirty="0" smtClean="0"/>
              <a:t>Water moving through connected systems</a:t>
            </a:r>
          </a:p>
          <a:p>
            <a:r>
              <a:rPr lang="en-US" dirty="0" smtClean="0"/>
              <a:t>Substances in water moving through connected systems</a:t>
            </a:r>
          </a:p>
          <a:p>
            <a:pPr lvl="1"/>
            <a:r>
              <a:rPr lang="en-US" dirty="0" smtClean="0"/>
              <a:t>Mixing</a:t>
            </a:r>
          </a:p>
          <a:p>
            <a:pPr lvl="1"/>
            <a:r>
              <a:rPr lang="en-US" dirty="0" err="1" smtClean="0"/>
              <a:t>Unmixing</a:t>
            </a:r>
            <a:endParaRPr lang="en-US" dirty="0" smtClean="0"/>
          </a:p>
          <a:p>
            <a:pPr lvl="1"/>
            <a:r>
              <a:rPr lang="en-US" dirty="0" smtClean="0"/>
              <a:t>Moving</a:t>
            </a:r>
          </a:p>
          <a:p>
            <a:pPr lvl="1">
              <a:buNone/>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Grp="1" noChangeArrowheads="1"/>
          </p:cNvSpPr>
          <p:nvPr>
            <p:ph type="title"/>
          </p:nvPr>
        </p:nvSpPr>
        <p:spPr>
          <a:xfrm>
            <a:off x="457200" y="381000"/>
            <a:ext cx="8229600" cy="1143000"/>
          </a:xfrm>
          <a:ln/>
        </p:spPr>
        <p:txBody>
          <a:bodyPr>
            <a:normAutofit/>
          </a:bodyPr>
          <a:lstStyle/>
          <a:p>
            <a:r>
              <a:rPr lang="en-US" sz="4500" dirty="0" smtClean="0"/>
              <a:t>Developing a Learning Progression</a:t>
            </a:r>
            <a:endParaRPr lang="en-US" sz="4500" dirty="0"/>
          </a:p>
        </p:txBody>
      </p:sp>
      <p:grpSp>
        <p:nvGrpSpPr>
          <p:cNvPr id="2" name="Group 2"/>
          <p:cNvGrpSpPr>
            <a:grpSpLocks/>
          </p:cNvGrpSpPr>
          <p:nvPr/>
        </p:nvGrpSpPr>
        <p:grpSpPr bwMode="auto">
          <a:xfrm>
            <a:off x="2916660" y="2393157"/>
            <a:ext cx="3366492" cy="2520404"/>
            <a:chOff x="0" y="0"/>
            <a:chExt cx="3016" cy="2258"/>
          </a:xfrm>
        </p:grpSpPr>
        <p:sp>
          <p:nvSpPr>
            <p:cNvPr id="27651" name="AutoShape 3"/>
            <p:cNvSpPr>
              <a:spLocks/>
            </p:cNvSpPr>
            <p:nvPr/>
          </p:nvSpPr>
          <p:spPr bwMode="auto">
            <a:xfrm rot="10800000" flipH="1">
              <a:off x="146" y="200"/>
              <a:ext cx="2752" cy="1944"/>
            </a:xfrm>
            <a:prstGeom prst="triangle">
              <a:avLst>
                <a:gd name="adj" fmla="val 50000"/>
              </a:avLst>
            </a:prstGeom>
            <a:blipFill dpi="0" rotWithShape="0">
              <a:blip r:embed="rId3" cstate="print"/>
              <a:srcRect/>
              <a:tile tx="0" ty="0" sx="100000" sy="100000" flip="none" algn="tl"/>
            </a:blipFill>
            <a:ln w="12700" cap="flat">
              <a:noFill/>
              <a:miter lim="800000"/>
              <a:headEnd type="none" w="med" len="med"/>
              <a:tailEnd type="none" w="med" len="med"/>
            </a:ln>
          </p:spPr>
          <p:txBody>
            <a:bodyPr lIns="0" tIns="0" rIns="0" bIns="0">
              <a:prstTxWarp prst="textNoShape">
                <a:avLst/>
              </a:prstTxWarp>
            </a:bodyPr>
            <a:lstStyle/>
            <a:p>
              <a:endParaRPr lang="en-US"/>
            </a:p>
          </p:txBody>
        </p:sp>
        <p:sp>
          <p:nvSpPr>
            <p:cNvPr id="27652" name="Line 4"/>
            <p:cNvSpPr>
              <a:spLocks noChangeShapeType="1"/>
            </p:cNvSpPr>
            <p:nvPr/>
          </p:nvSpPr>
          <p:spPr bwMode="auto">
            <a:xfrm>
              <a:off x="0" y="320"/>
              <a:ext cx="1343" cy="1909"/>
            </a:xfrm>
            <a:prstGeom prst="line">
              <a:avLst/>
            </a:prstGeom>
            <a:noFill/>
            <a:ln w="38100" cap="flat">
              <a:solidFill>
                <a:srgbClr val="BBA067"/>
              </a:solidFill>
              <a:prstDash val="solid"/>
              <a:miter lim="800000"/>
              <a:headEnd type="stealth" w="med" len="med"/>
              <a:tailEnd type="none" w="med" len="med"/>
            </a:ln>
          </p:spPr>
          <p:txBody>
            <a:bodyPr lIns="0" tIns="0" rIns="0" bIns="0">
              <a:prstTxWarp prst="textNoShape">
                <a:avLst/>
              </a:prstTxWarp>
            </a:bodyPr>
            <a:lstStyle/>
            <a:p>
              <a:endParaRPr lang="en-US"/>
            </a:p>
          </p:txBody>
        </p:sp>
        <p:sp>
          <p:nvSpPr>
            <p:cNvPr id="27653" name="Line 5"/>
            <p:cNvSpPr>
              <a:spLocks noChangeShapeType="1"/>
            </p:cNvSpPr>
            <p:nvPr/>
          </p:nvSpPr>
          <p:spPr bwMode="auto">
            <a:xfrm rot="10800000" flipH="1">
              <a:off x="1693" y="360"/>
              <a:ext cx="1323" cy="1898"/>
            </a:xfrm>
            <a:prstGeom prst="line">
              <a:avLst/>
            </a:prstGeom>
            <a:noFill/>
            <a:ln w="38100" cap="flat">
              <a:solidFill>
                <a:srgbClr val="BBA067"/>
              </a:solidFill>
              <a:prstDash val="solid"/>
              <a:miter lim="800000"/>
              <a:headEnd type="stealth" w="med" len="med"/>
              <a:tailEnd type="none" w="med" len="med"/>
            </a:ln>
          </p:spPr>
          <p:txBody>
            <a:bodyPr lIns="0" tIns="0" rIns="0" bIns="0">
              <a:prstTxWarp prst="textNoShape">
                <a:avLst/>
              </a:prstTxWarp>
            </a:bodyPr>
            <a:lstStyle/>
            <a:p>
              <a:endParaRPr lang="en-US"/>
            </a:p>
          </p:txBody>
        </p:sp>
        <p:sp>
          <p:nvSpPr>
            <p:cNvPr id="27654" name="Line 6"/>
            <p:cNvSpPr>
              <a:spLocks noChangeShapeType="1"/>
            </p:cNvSpPr>
            <p:nvPr/>
          </p:nvSpPr>
          <p:spPr bwMode="auto">
            <a:xfrm>
              <a:off x="160" y="0"/>
              <a:ext cx="2741" cy="18"/>
            </a:xfrm>
            <a:prstGeom prst="line">
              <a:avLst/>
            </a:prstGeom>
            <a:noFill/>
            <a:ln w="38100" cap="flat">
              <a:solidFill>
                <a:srgbClr val="BBA067"/>
              </a:solidFill>
              <a:prstDash val="solid"/>
              <a:miter lim="800000"/>
              <a:headEnd type="stealth" w="med" len="med"/>
              <a:tailEnd type="none" w="med" len="med"/>
            </a:ln>
          </p:spPr>
          <p:txBody>
            <a:bodyPr lIns="0" tIns="0" rIns="0" bIns="0">
              <a:prstTxWarp prst="textNoShape">
                <a:avLst/>
              </a:prstTxWarp>
            </a:bodyPr>
            <a:lstStyle/>
            <a:p>
              <a:endParaRPr lang="en-US"/>
            </a:p>
          </p:txBody>
        </p:sp>
      </p:grpSp>
      <p:sp>
        <p:nvSpPr>
          <p:cNvPr id="27655" name="Rectangle 7"/>
          <p:cNvSpPr>
            <a:spLocks/>
          </p:cNvSpPr>
          <p:nvPr/>
        </p:nvSpPr>
        <p:spPr bwMode="auto">
          <a:xfrm>
            <a:off x="498946" y="1991320"/>
            <a:ext cx="2527102" cy="1107281"/>
          </a:xfrm>
          <a:prstGeom prst="rect">
            <a:avLst/>
          </a:prstGeom>
          <a:noFill/>
          <a:ln w="12700" cap="flat">
            <a:noFill/>
            <a:miter lim="800000"/>
            <a:headEnd type="none" w="med" len="med"/>
            <a:tailEnd type="none" w="med" len="med"/>
          </a:ln>
        </p:spPr>
        <p:txBody>
          <a:bodyPr lIns="0" tIns="0" rIns="0" bIns="0" anchor="ctr">
            <a:prstTxWarp prst="textNoShape">
              <a:avLst/>
            </a:prstTxWarp>
          </a:bodyPr>
          <a:lstStyle/>
          <a:p>
            <a:r>
              <a:rPr lang="en-US" sz="1700" dirty="0">
                <a:solidFill>
                  <a:schemeClr val="tx1">
                    <a:alpha val="80000"/>
                  </a:schemeClr>
                </a:solidFill>
                <a:effectLst>
                  <a:outerShdw blurRad="38100" dist="38100" dir="2700000" algn="tl">
                    <a:srgbClr val="000000"/>
                  </a:outerShdw>
                </a:effectLst>
                <a:ea typeface="Hoefler Text" charset="0"/>
                <a:cs typeface="Hoefler Text" charset="0"/>
              </a:rPr>
              <a:t>ASSESSMENTS: </a:t>
            </a:r>
          </a:p>
          <a:p>
            <a:r>
              <a:rPr lang="en-US" sz="1700" dirty="0">
                <a:solidFill>
                  <a:schemeClr val="tx1">
                    <a:alpha val="80000"/>
                  </a:schemeClr>
                </a:solidFill>
                <a:effectLst>
                  <a:outerShdw blurRad="38100" dist="38100" dir="2700000" algn="tl">
                    <a:srgbClr val="000000"/>
                  </a:outerShdw>
                </a:effectLst>
                <a:ea typeface="Hoefler Text" charset="0"/>
                <a:cs typeface="Hoefler Text" charset="0"/>
              </a:rPr>
              <a:t>Develop/revise interview protocol and written assessment items; Collect data</a:t>
            </a:r>
          </a:p>
        </p:txBody>
      </p:sp>
      <p:sp>
        <p:nvSpPr>
          <p:cNvPr id="27656" name="Rectangle 8"/>
          <p:cNvSpPr>
            <a:spLocks/>
          </p:cNvSpPr>
          <p:nvPr/>
        </p:nvSpPr>
        <p:spPr bwMode="auto">
          <a:xfrm>
            <a:off x="2982516" y="5018485"/>
            <a:ext cx="3170039" cy="848320"/>
          </a:xfrm>
          <a:prstGeom prst="rect">
            <a:avLst/>
          </a:prstGeom>
          <a:noFill/>
          <a:ln w="12700" cap="flat">
            <a:noFill/>
            <a:miter lim="800000"/>
            <a:headEnd type="none" w="med" len="med"/>
            <a:tailEnd type="none" w="med" len="med"/>
          </a:ln>
        </p:spPr>
        <p:txBody>
          <a:bodyPr lIns="0" tIns="0" rIns="0" bIns="0" anchor="ctr">
            <a:prstTxWarp prst="textNoShape">
              <a:avLst/>
            </a:prstTxWarp>
          </a:bodyPr>
          <a:lstStyle/>
          <a:p>
            <a:r>
              <a:rPr lang="en-US" sz="1700" dirty="0">
                <a:solidFill>
                  <a:schemeClr val="tx1">
                    <a:alpha val="80000"/>
                  </a:schemeClr>
                </a:solidFill>
                <a:effectLst>
                  <a:outerShdw blurRad="38100" dist="38100" dir="2700000" algn="tl">
                    <a:srgbClr val="000000"/>
                  </a:outerShdw>
                </a:effectLst>
                <a:ea typeface="Hoefler Text" charset="0"/>
                <a:cs typeface="Hoefler Text" charset="0"/>
              </a:rPr>
              <a:t>MODEL OF COGNITION: Develop/Revise Learning progression framework</a:t>
            </a:r>
          </a:p>
        </p:txBody>
      </p:sp>
      <p:sp>
        <p:nvSpPr>
          <p:cNvPr id="27657" name="Rectangle 9"/>
          <p:cNvSpPr>
            <a:spLocks/>
          </p:cNvSpPr>
          <p:nvPr/>
        </p:nvSpPr>
        <p:spPr bwMode="auto">
          <a:xfrm>
            <a:off x="6340078" y="2201168"/>
            <a:ext cx="2205633" cy="1107281"/>
          </a:xfrm>
          <a:prstGeom prst="rect">
            <a:avLst/>
          </a:prstGeom>
          <a:noFill/>
          <a:ln w="12700" cap="flat">
            <a:noFill/>
            <a:miter lim="800000"/>
            <a:headEnd type="none" w="med" len="med"/>
            <a:tailEnd type="none" w="med" len="med"/>
          </a:ln>
        </p:spPr>
        <p:txBody>
          <a:bodyPr lIns="0" tIns="0" rIns="0" bIns="0" anchor="ctr">
            <a:prstTxWarp prst="textNoShape">
              <a:avLst/>
            </a:prstTxWarp>
          </a:bodyPr>
          <a:lstStyle/>
          <a:p>
            <a:r>
              <a:rPr lang="en-US" sz="1700" dirty="0">
                <a:solidFill>
                  <a:schemeClr val="tx1">
                    <a:alpha val="80000"/>
                  </a:schemeClr>
                </a:solidFill>
                <a:effectLst>
                  <a:outerShdw blurRad="38100" dist="38100" dir="2700000" algn="tl">
                    <a:srgbClr val="000000"/>
                  </a:outerShdw>
                </a:effectLst>
                <a:ea typeface="Hoefler Text" charset="0"/>
                <a:cs typeface="Hoefler Text" charset="0"/>
              </a:rPr>
              <a:t>INTERPRETATION: Analyze data and identify patterns of students’ learning performances</a:t>
            </a:r>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484</TotalTime>
  <Words>1352</Words>
  <Application>Microsoft Office PowerPoint</Application>
  <PresentationFormat>On-screen Show (4:3)</PresentationFormat>
  <Paragraphs>144</Paragraphs>
  <Slides>15</Slides>
  <Notes>9</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Flow</vt:lpstr>
      <vt:lpstr>Slide 1</vt:lpstr>
      <vt:lpstr>Learning Progressions </vt:lpstr>
      <vt:lpstr>Overview</vt:lpstr>
      <vt:lpstr>Learning Progressions </vt:lpstr>
      <vt:lpstr>Helps Us Think About</vt:lpstr>
      <vt:lpstr>Learning Progressions</vt:lpstr>
      <vt:lpstr>The Loop Diagram</vt:lpstr>
      <vt:lpstr>Two Foci </vt:lpstr>
      <vt:lpstr>Developing a Learning Progression</vt:lpstr>
      <vt:lpstr>Exploring Student Data</vt:lpstr>
      <vt:lpstr>Synthesize Levels</vt:lpstr>
      <vt:lpstr>Upper Anchor: Scientific Model-Based Reasoning</vt:lpstr>
      <vt:lpstr>Lower Anchor: Force Dynamic Reasoning</vt:lpstr>
      <vt:lpstr>Levels of Achievement</vt:lpstr>
      <vt:lpstr>Challenges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Learning Progressions </dc:title>
  <dc:creator>Kristin</dc:creator>
  <cp:lastModifiedBy>LaptopAdmin</cp:lastModifiedBy>
  <cp:revision>32</cp:revision>
  <dcterms:created xsi:type="dcterms:W3CDTF">2010-05-26T02:36:43Z</dcterms:created>
  <dcterms:modified xsi:type="dcterms:W3CDTF">2013-12-19T19:27:15Z</dcterms:modified>
</cp:coreProperties>
</file>