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21" r:id="rId2"/>
    <p:sldId id="256" r:id="rId3"/>
    <p:sldId id="315" r:id="rId4"/>
    <p:sldId id="300" r:id="rId5"/>
    <p:sldId id="287" r:id="rId6"/>
    <p:sldId id="291" r:id="rId7"/>
    <p:sldId id="278" r:id="rId8"/>
    <p:sldId id="279" r:id="rId9"/>
    <p:sldId id="277" r:id="rId10"/>
    <p:sldId id="301" r:id="rId11"/>
    <p:sldId id="302" r:id="rId12"/>
    <p:sldId id="304" r:id="rId13"/>
    <p:sldId id="305" r:id="rId14"/>
    <p:sldId id="294" r:id="rId15"/>
    <p:sldId id="295" r:id="rId16"/>
    <p:sldId id="296" r:id="rId17"/>
    <p:sldId id="297" r:id="rId18"/>
    <p:sldId id="298" r:id="rId19"/>
    <p:sldId id="299" r:id="rId20"/>
    <p:sldId id="303" r:id="rId21"/>
    <p:sldId id="316" r:id="rId22"/>
    <p:sldId id="306" r:id="rId23"/>
    <p:sldId id="314" r:id="rId24"/>
    <p:sldId id="317" r:id="rId25"/>
    <p:sldId id="281" r:id="rId26"/>
    <p:sldId id="286" r:id="rId27"/>
    <p:sldId id="307" r:id="rId28"/>
    <p:sldId id="308" r:id="rId29"/>
    <p:sldId id="309" r:id="rId30"/>
    <p:sldId id="318" r:id="rId31"/>
    <p:sldId id="282" r:id="rId32"/>
    <p:sldId id="283" r:id="rId33"/>
    <p:sldId id="284" r:id="rId34"/>
    <p:sldId id="313" r:id="rId35"/>
    <p:sldId id="310" r:id="rId36"/>
    <p:sldId id="312" r:id="rId37"/>
    <p:sldId id="311" r:id="rId38"/>
    <p:sldId id="319" r:id="rId39"/>
    <p:sldId id="32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F9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99821" autoAdjust="0"/>
  </p:normalViewPr>
  <p:slideViewPr>
    <p:cSldViewPr>
      <p:cViewPr varScale="1">
        <p:scale>
          <a:sx n="133" d="100"/>
          <a:sy n="133" d="100"/>
        </p:scale>
        <p:origin x="-98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7BAFB-16C6-CF4C-B600-08A914E3E182}" type="datetimeFigureOut">
              <a:rPr lang="en-US" smtClean="0"/>
              <a:pPr/>
              <a:t>12/19/2013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1B0BA0-B063-4D42-932B-09784F4CC0A1}" type="slidenum">
              <a:rPr lang="en-US" smtClean="0"/>
              <a:pPr/>
              <a:t>‹#›</a:t>
            </a:fld>
            <a:endParaRPr lang="en-US"/>
          </a:p>
        </p:txBody>
      </p:sp>
    </p:spTree>
    <p:extLst>
      <p:ext uri="{BB962C8B-B14F-4D97-AF65-F5344CB8AC3E}">
        <p14:creationId xmlns="" xmlns:p14="http://schemas.microsoft.com/office/powerpoint/2010/main" val="7061393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Brainstorm</a:t>
            </a:r>
            <a:r>
              <a:rPr lang="en-US" baseline="0" dirty="0" smtClean="0"/>
              <a:t> with teachers on slide</a:t>
            </a:r>
            <a:endParaRPr lang="en-US" dirty="0"/>
          </a:p>
        </p:txBody>
      </p:sp>
      <p:sp>
        <p:nvSpPr>
          <p:cNvPr id="4" name="Slide Number Placeholder 3"/>
          <p:cNvSpPr>
            <a:spLocks noGrp="1"/>
          </p:cNvSpPr>
          <p:nvPr>
            <p:ph type="sldNum" sz="quarter" idx="10"/>
          </p:nvPr>
        </p:nvSpPr>
        <p:spPr/>
        <p:txBody>
          <a:bodyPr/>
          <a:lstStyle/>
          <a:p>
            <a:fld id="{A41B0BA0-B063-4D42-932B-09784F4CC0A1}"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B0BA0-B063-4D42-932B-09784F4CC0A1}" type="slidenum">
              <a:rPr lang="en-US" smtClean="0"/>
              <a:pPr/>
              <a:t>5</a:t>
            </a:fld>
            <a:endParaRPr lang="en-US"/>
          </a:p>
        </p:txBody>
      </p:sp>
    </p:spTree>
    <p:extLst>
      <p:ext uri="{BB962C8B-B14F-4D97-AF65-F5344CB8AC3E}">
        <p14:creationId xmlns="" xmlns:p14="http://schemas.microsoft.com/office/powerpoint/2010/main" val="286107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B0BA0-B063-4D42-932B-09784F4CC0A1}" type="slidenum">
              <a:rPr lang="en-US" smtClean="0"/>
              <a:pPr/>
              <a:t>6</a:t>
            </a:fld>
            <a:endParaRPr lang="en-US"/>
          </a:p>
        </p:txBody>
      </p:sp>
    </p:spTree>
    <p:extLst>
      <p:ext uri="{BB962C8B-B14F-4D97-AF65-F5344CB8AC3E}">
        <p14:creationId xmlns="" xmlns:p14="http://schemas.microsoft.com/office/powerpoint/2010/main" val="286107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Nice pic!</a:t>
            </a:r>
            <a:endParaRPr lang="en-US" dirty="0"/>
          </a:p>
        </p:txBody>
      </p:sp>
      <p:sp>
        <p:nvSpPr>
          <p:cNvPr id="4" name="Slide Number Placeholder 3"/>
          <p:cNvSpPr>
            <a:spLocks noGrp="1"/>
          </p:cNvSpPr>
          <p:nvPr>
            <p:ph type="sldNum" sz="quarter" idx="10"/>
          </p:nvPr>
        </p:nvSpPr>
        <p:spPr/>
        <p:txBody>
          <a:bodyPr/>
          <a:lstStyle/>
          <a:p>
            <a:fld id="{A41B0BA0-B063-4D42-932B-09784F4CC0A1}" type="slidenum">
              <a:rPr lang="en-US" smtClean="0"/>
              <a:pPr/>
              <a:t>7</a:t>
            </a:fld>
            <a:endParaRPr lang="en-US"/>
          </a:p>
        </p:txBody>
      </p:sp>
    </p:spTree>
    <p:extLst>
      <p:ext uri="{BB962C8B-B14F-4D97-AF65-F5344CB8AC3E}">
        <p14:creationId xmlns="" xmlns:p14="http://schemas.microsoft.com/office/powerpoint/2010/main" val="513774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teachers how they want to split up, if at all depending on attendance.</a:t>
            </a:r>
            <a:endParaRPr lang="en-US" dirty="0"/>
          </a:p>
        </p:txBody>
      </p:sp>
      <p:sp>
        <p:nvSpPr>
          <p:cNvPr id="4" name="Slide Number Placeholder 3"/>
          <p:cNvSpPr>
            <a:spLocks noGrp="1"/>
          </p:cNvSpPr>
          <p:nvPr>
            <p:ph type="sldNum" sz="quarter" idx="10"/>
          </p:nvPr>
        </p:nvSpPr>
        <p:spPr/>
        <p:txBody>
          <a:bodyPr/>
          <a:lstStyle/>
          <a:p>
            <a:fld id="{A41B0BA0-B063-4D42-932B-09784F4CC0A1}" type="slidenum">
              <a:rPr lang="en-US" smtClean="0"/>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The goal here is not for students to have a perfect understanding of how scientists evaluate arguments. Rather, this activity is intended as a first introduction to help students develop initial awareness of scientific criteria for evaluating arguments. For this reason, some of the scientists’ criteria are left intentionally a little vague. </a:t>
            </a:r>
            <a:endParaRPr lang="en-US" i="0" dirty="0"/>
          </a:p>
        </p:txBody>
      </p:sp>
      <p:sp>
        <p:nvSpPr>
          <p:cNvPr id="4" name="Slide Number Placeholder 3"/>
          <p:cNvSpPr>
            <a:spLocks noGrp="1"/>
          </p:cNvSpPr>
          <p:nvPr>
            <p:ph type="sldNum" sz="quarter" idx="10"/>
          </p:nvPr>
        </p:nvSpPr>
        <p:spPr/>
        <p:txBody>
          <a:bodyPr/>
          <a:lstStyle/>
          <a:p>
            <a:fld id="{A41B0BA0-B063-4D42-932B-09784F4CC0A1}"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FDEDD-796F-4E8E-B0B5-A8D71D1B65AD}"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0A0D1-6907-4B16-9AEB-0ABA9F7827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FDEDD-796F-4E8E-B0B5-A8D71D1B65AD}"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0A0D1-6907-4B16-9AEB-0ABA9F7827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FDEDD-796F-4E8E-B0B5-A8D71D1B65AD}"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0A0D1-6907-4B16-9AEB-0ABA9F7827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FDEDD-796F-4E8E-B0B5-A8D71D1B65AD}"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0A0D1-6907-4B16-9AEB-0ABA9F7827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FDEDD-796F-4E8E-B0B5-A8D71D1B65AD}"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0A0D1-6907-4B16-9AEB-0ABA9F7827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FDEDD-796F-4E8E-B0B5-A8D71D1B65AD}" type="datetimeFigureOut">
              <a:rPr lang="en-US" smtClean="0"/>
              <a:pPr/>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0A0D1-6907-4B16-9AEB-0ABA9F7827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FDEDD-796F-4E8E-B0B5-A8D71D1B65AD}" type="datetimeFigureOut">
              <a:rPr lang="en-US" smtClean="0"/>
              <a:pPr/>
              <a:t>12/19/2013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0A0D1-6907-4B16-9AEB-0ABA9F7827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FDEDD-796F-4E8E-B0B5-A8D71D1B65AD}" type="datetimeFigureOut">
              <a:rPr lang="en-US" smtClean="0"/>
              <a:pPr/>
              <a:t>12/19/2013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0A0D1-6907-4B16-9AEB-0ABA9F7827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FDEDD-796F-4E8E-B0B5-A8D71D1B65AD}" type="datetimeFigureOut">
              <a:rPr lang="en-US" smtClean="0"/>
              <a:pPr/>
              <a:t>12/19/2013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0A0D1-6907-4B16-9AEB-0ABA9F7827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FDEDD-796F-4E8E-B0B5-A8D71D1B65AD}" type="datetimeFigureOut">
              <a:rPr lang="en-US" smtClean="0"/>
              <a:pPr/>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0A0D1-6907-4B16-9AEB-0ABA9F7827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FDEDD-796F-4E8E-B0B5-A8D71D1B65AD}" type="datetimeFigureOut">
              <a:rPr lang="en-US" smtClean="0"/>
              <a:pPr/>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0A0D1-6907-4B16-9AEB-0ABA9F7827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2BF9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FDEDD-796F-4E8E-B0B5-A8D71D1B65AD}" type="datetimeFigureOut">
              <a:rPr lang="en-US" smtClean="0"/>
              <a:pPr/>
              <a:t>12/19/2013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0A0D1-6907-4B16-9AEB-0ABA9F7827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pbs.org/wgbh/evolution/library/10/4/l_104_07.html"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96702" y="3802512"/>
            <a:ext cx="8763000" cy="2551806"/>
          </a:xfrm>
        </p:spPr>
        <p:txBody>
          <a:bodyPr>
            <a:normAutofit fontScale="47500" lnSpcReduction="20000"/>
          </a:bodyPr>
          <a:lstStyle/>
          <a:p>
            <a:r>
              <a:rPr lang="en-US" b="1" dirty="0" smtClean="0"/>
              <a:t>Let’s get into an argument Citizenship Mini-Unit</a:t>
            </a:r>
            <a:endParaRPr lang="en-US" dirty="0"/>
          </a:p>
          <a:p>
            <a:r>
              <a:rPr lang="en-US" b="1" dirty="0" smtClean="0"/>
              <a:t>Teacher Professional Development Power point Presentation to introduce Citizenship Teaching Experiments</a:t>
            </a:r>
            <a:endParaRPr lang="en-US" dirty="0"/>
          </a:p>
          <a:p>
            <a:r>
              <a:rPr lang="en-US" b="1" dirty="0"/>
              <a:t>Written by: </a:t>
            </a:r>
            <a:r>
              <a:rPr lang="en-US" b="1" dirty="0" smtClean="0"/>
              <a:t>Beth </a:t>
            </a:r>
            <a:r>
              <a:rPr lang="en-US" b="1" dirty="0" err="1" smtClean="0"/>
              <a:t>Covitt</a:t>
            </a:r>
            <a:r>
              <a:rPr lang="en-US" b="1" dirty="0" smtClean="0"/>
              <a:t> (University of Montana) and Cornelia Harris (Cary Institute of Ecosystem Studies)</a:t>
            </a:r>
            <a:endParaRPr lang="en-US" dirty="0"/>
          </a:p>
          <a:p>
            <a:r>
              <a:rPr lang="en-US" b="1" dirty="0"/>
              <a:t>Culturally relevant ecology, learning progressions and environmental literacy</a:t>
            </a:r>
            <a:endParaRPr lang="en-US" dirty="0"/>
          </a:p>
          <a:p>
            <a:r>
              <a:rPr lang="en-US" b="1" dirty="0"/>
              <a:t>Long Term Ecological Research Math Science Partnership</a:t>
            </a:r>
            <a:endParaRPr lang="en-US" dirty="0"/>
          </a:p>
          <a:p>
            <a:r>
              <a:rPr lang="en-US" b="1" smtClean="0"/>
              <a:t>April 2012</a:t>
            </a:r>
            <a:endParaRPr lang="en-US" dirty="0"/>
          </a:p>
          <a:p>
            <a:r>
              <a:rPr lang="en-US" dirty="0"/>
              <a:t>Disclaimer: This research is supported by a grant from the National Science Foundation: Targeted Partnership: Culturally relevant ecology, learning progressions and environmental literacy (NSF-0832173). Any opinions, findings, and conclusions or recommendations expressed in this material are those of the author(s) and do not necessarily reflect the views of the National Science Foundation</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0200" y="152399"/>
            <a:ext cx="5410200" cy="3650113"/>
          </a:xfrm>
          <a:prstGeom prst="rect">
            <a:avLst/>
          </a:prstGeom>
        </p:spPr>
      </p:pic>
      <p:pic>
        <p:nvPicPr>
          <p:cNvPr id="1026" name="Picture 2" descr="Pictu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6058563"/>
            <a:ext cx="6629400" cy="781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7018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60440"/>
            <a:ext cx="8001000" cy="868362"/>
          </a:xfrm>
        </p:spPr>
        <p:txBody>
          <a:bodyPr>
            <a:noAutofit/>
          </a:bodyPr>
          <a:lstStyle/>
          <a:p>
            <a:r>
              <a:rPr lang="en-US" sz="3500" dirty="0" smtClean="0">
                <a:latin typeface="Helvetica"/>
                <a:cs typeface="Helvetica"/>
              </a:rPr>
              <a:t>Using Science In Decision-Making</a:t>
            </a:r>
            <a:endParaRPr lang="en-US" sz="3500" dirty="0">
              <a:latin typeface="Helvetica"/>
              <a:cs typeface="Helvetica"/>
            </a:endParaRPr>
          </a:p>
        </p:txBody>
      </p:sp>
      <p:sp>
        <p:nvSpPr>
          <p:cNvPr id="7" name="Content Placeholder 6"/>
          <p:cNvSpPr>
            <a:spLocks noGrp="1"/>
          </p:cNvSpPr>
          <p:nvPr>
            <p:ph idx="1"/>
          </p:nvPr>
        </p:nvSpPr>
        <p:spPr>
          <a:xfrm>
            <a:off x="609600" y="914400"/>
            <a:ext cx="7848600" cy="4572000"/>
          </a:xfrm>
        </p:spPr>
        <p:txBody>
          <a:bodyPr>
            <a:normAutofit/>
          </a:bodyPr>
          <a:lstStyle/>
          <a:p>
            <a:r>
              <a:rPr lang="en-US" dirty="0" smtClean="0"/>
              <a:t>Students introduced to brief definitions of…</a:t>
            </a:r>
          </a:p>
          <a:p>
            <a:pPr lvl="1"/>
            <a:r>
              <a:rPr lang="en-US" dirty="0" smtClean="0"/>
              <a:t>Scientific questions (and what it is not!)</a:t>
            </a:r>
          </a:p>
          <a:p>
            <a:pPr lvl="1"/>
            <a:r>
              <a:rPr lang="en-US" dirty="0" smtClean="0"/>
              <a:t>Scientific arguments (CER)</a:t>
            </a:r>
          </a:p>
          <a:p>
            <a:pPr lvl="1"/>
            <a:r>
              <a:rPr lang="en-US" dirty="0" smtClean="0"/>
              <a:t>Socioscientific issue</a:t>
            </a:r>
          </a:p>
          <a:p>
            <a:pPr marL="457200" lvl="1" indent="0">
              <a:buNone/>
            </a:pPr>
            <a:endParaRPr lang="en-US" dirty="0"/>
          </a:p>
          <a:p>
            <a:r>
              <a:rPr lang="en-US" dirty="0" smtClean="0"/>
              <a:t>Students watch short video and answer questions to consider terms in context:</a:t>
            </a:r>
          </a:p>
          <a:p>
            <a:endParaRPr lang="en-US" dirty="0" smtClean="0"/>
          </a:p>
        </p:txBody>
      </p:sp>
      <p:pic>
        <p:nvPicPr>
          <p:cNvPr id="4" name="Picture 3"/>
          <p:cNvPicPr/>
          <p:nvPr/>
        </p:nvPicPr>
        <p:blipFill>
          <a:blip r:embed="rId2" cstate="print"/>
          <a:srcRect/>
          <a:stretch>
            <a:fillRect/>
          </a:stretch>
        </p:blipFill>
        <p:spPr bwMode="auto">
          <a:xfrm>
            <a:off x="0" y="5942123"/>
            <a:ext cx="1143000" cy="914400"/>
          </a:xfrm>
          <a:prstGeom prst="rect">
            <a:avLst/>
          </a:prstGeom>
          <a:noFill/>
          <a:ln w="9525">
            <a:noFill/>
            <a:miter lim="800000"/>
            <a:headEnd/>
            <a:tailEnd/>
          </a:ln>
        </p:spPr>
      </p:pic>
      <p:cxnSp>
        <p:nvCxnSpPr>
          <p:cNvPr id="6" name="Straight Connector 5"/>
          <p:cNvCxnSpPr/>
          <p:nvPr/>
        </p:nvCxnSpPr>
        <p:spPr>
          <a:xfrm>
            <a:off x="0" y="5938843"/>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83419" y="6398419"/>
            <a:ext cx="919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0"/>
            <a:ext cx="86868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latin typeface="Helvetica"/>
                <a:cs typeface="Helvetica"/>
              </a:rPr>
              <a:t>Activity One</a:t>
            </a:r>
            <a:endParaRPr lang="en-US" sz="4000" dirty="0">
              <a:solidFill>
                <a:schemeClr val="tx1"/>
              </a:solidFill>
              <a:latin typeface="Helvetica"/>
              <a:cs typeface="Helvetica"/>
            </a:endParaRPr>
          </a:p>
        </p:txBody>
      </p:sp>
    </p:spTree>
    <p:extLst>
      <p:ext uri="{BB962C8B-B14F-4D97-AF65-F5344CB8AC3E}">
        <p14:creationId xmlns="" xmlns:p14="http://schemas.microsoft.com/office/powerpoint/2010/main" val="745253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858962"/>
          </a:xfrm>
        </p:spPr>
        <p:txBody>
          <a:bodyPr>
            <a:normAutofit fontScale="90000"/>
          </a:bodyPr>
          <a:lstStyle/>
          <a:p>
            <a:r>
              <a:rPr lang="en-US" sz="3100" dirty="0" smtClean="0"/>
              <a:t>Before we jump into the video…</a:t>
            </a:r>
            <a:r>
              <a:rPr lang="en-US" dirty="0" smtClean="0"/>
              <a:t/>
            </a:r>
            <a:br>
              <a:rPr lang="en-US" dirty="0" smtClean="0"/>
            </a:br>
            <a:r>
              <a:rPr lang="en-US" dirty="0" smtClean="0"/>
              <a:t>Let’s talk about your experience teaching about claims, evidence, and reasoning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dirty="0" smtClean="0"/>
              <a:t>Let’s give an example</a:t>
            </a:r>
            <a:endParaRPr lang="en-US" dirty="0"/>
          </a:p>
        </p:txBody>
      </p:sp>
      <p:graphicFrame>
        <p:nvGraphicFramePr>
          <p:cNvPr id="4" name="Content Placeholder 3"/>
          <p:cNvGraphicFramePr>
            <a:graphicFrameLocks noGrp="1"/>
          </p:cNvGraphicFramePr>
          <p:nvPr>
            <p:ph idx="1"/>
          </p:nvPr>
        </p:nvGraphicFramePr>
        <p:xfrm>
          <a:off x="457200" y="1066800"/>
          <a:ext cx="8229600" cy="4267200"/>
        </p:xfrm>
        <a:graphic>
          <a:graphicData uri="http://schemas.openxmlformats.org/drawingml/2006/table">
            <a:tbl>
              <a:tblPr firstRow="1" bandRow="1">
                <a:tableStyleId>{5C22544A-7EE6-4342-B048-85BDC9FD1C3A}</a:tableStyleId>
              </a:tblPr>
              <a:tblGrid>
                <a:gridCol w="2667000"/>
                <a:gridCol w="2895600"/>
                <a:gridCol w="2667000"/>
              </a:tblGrid>
              <a:tr h="370840">
                <a:tc>
                  <a:txBody>
                    <a:bodyPr/>
                    <a:lstStyle/>
                    <a:p>
                      <a:r>
                        <a:rPr lang="en-US" dirty="0" smtClean="0"/>
                        <a:t>Claim</a:t>
                      </a:r>
                      <a:endParaRPr lang="en-US" dirty="0"/>
                    </a:p>
                  </a:txBody>
                  <a:tcPr/>
                </a:tc>
                <a:tc>
                  <a:txBody>
                    <a:bodyPr/>
                    <a:lstStyle/>
                    <a:p>
                      <a:r>
                        <a:rPr lang="en-US" dirty="0" smtClean="0"/>
                        <a:t>Evidence</a:t>
                      </a:r>
                      <a:endParaRPr lang="en-US" dirty="0"/>
                    </a:p>
                  </a:txBody>
                  <a:tcPr/>
                </a:tc>
                <a:tc>
                  <a:txBody>
                    <a:bodyPr/>
                    <a:lstStyle/>
                    <a:p>
                      <a:r>
                        <a:rPr lang="en-US" dirty="0" smtClean="0"/>
                        <a:t>Reasoning</a:t>
                      </a:r>
                      <a:endParaRPr lang="en-US" dirty="0"/>
                    </a:p>
                  </a:txBody>
                  <a:tcPr/>
                </a:tc>
              </a:tr>
              <a:tr h="3896360">
                <a:tc>
                  <a:txBody>
                    <a:bodyPr/>
                    <a:lstStyle/>
                    <a:p>
                      <a:r>
                        <a:rPr lang="en-US" baseline="0" dirty="0" smtClean="0"/>
                        <a:t>Egg will swell when placed in pure water.</a:t>
                      </a:r>
                    </a:p>
                  </a:txBody>
                  <a:tcPr/>
                </a:tc>
                <a:tc>
                  <a:txBody>
                    <a:bodyPr/>
                    <a:lstStyle/>
                    <a:p>
                      <a:r>
                        <a:rPr lang="en-US" dirty="0" smtClean="0"/>
                        <a:t>Mass before and after, calc.  Final mass</a:t>
                      </a:r>
                      <a:r>
                        <a:rPr lang="en-US" baseline="0" dirty="0" smtClean="0"/>
                        <a:t> was larger.</a:t>
                      </a:r>
                      <a:endParaRPr lang="en-US" dirty="0"/>
                    </a:p>
                  </a:txBody>
                  <a:tcPr/>
                </a:tc>
                <a:tc>
                  <a:txBody>
                    <a:bodyPr/>
                    <a:lstStyle/>
                    <a:p>
                      <a:r>
                        <a:rPr lang="en-US" dirty="0" smtClean="0"/>
                        <a:t>Hypotonic</a:t>
                      </a:r>
                      <a:r>
                        <a:rPr lang="en-US" baseline="0" dirty="0" smtClean="0"/>
                        <a:t> solution and osmosis.</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dirty="0" smtClean="0"/>
              <a:t>Another example?</a:t>
            </a:r>
            <a:endParaRPr lang="en-US" dirty="0"/>
          </a:p>
        </p:txBody>
      </p:sp>
      <p:graphicFrame>
        <p:nvGraphicFramePr>
          <p:cNvPr id="4" name="Content Placeholder 3"/>
          <p:cNvGraphicFramePr>
            <a:graphicFrameLocks noGrp="1"/>
          </p:cNvGraphicFramePr>
          <p:nvPr>
            <p:ph idx="1"/>
          </p:nvPr>
        </p:nvGraphicFramePr>
        <p:xfrm>
          <a:off x="457200" y="1066800"/>
          <a:ext cx="8229600" cy="4267200"/>
        </p:xfrm>
        <a:graphic>
          <a:graphicData uri="http://schemas.openxmlformats.org/drawingml/2006/table">
            <a:tbl>
              <a:tblPr firstRow="1" bandRow="1">
                <a:tableStyleId>{5C22544A-7EE6-4342-B048-85BDC9FD1C3A}</a:tableStyleId>
              </a:tblPr>
              <a:tblGrid>
                <a:gridCol w="2667000"/>
                <a:gridCol w="2895600"/>
                <a:gridCol w="2667000"/>
              </a:tblGrid>
              <a:tr h="370840">
                <a:tc>
                  <a:txBody>
                    <a:bodyPr/>
                    <a:lstStyle/>
                    <a:p>
                      <a:r>
                        <a:rPr lang="en-US" dirty="0" smtClean="0"/>
                        <a:t>Claim</a:t>
                      </a:r>
                      <a:endParaRPr lang="en-US" dirty="0"/>
                    </a:p>
                  </a:txBody>
                  <a:tcPr/>
                </a:tc>
                <a:tc>
                  <a:txBody>
                    <a:bodyPr/>
                    <a:lstStyle/>
                    <a:p>
                      <a:r>
                        <a:rPr lang="en-US" dirty="0" smtClean="0"/>
                        <a:t>Evidence</a:t>
                      </a:r>
                      <a:endParaRPr lang="en-US" dirty="0"/>
                    </a:p>
                  </a:txBody>
                  <a:tcPr/>
                </a:tc>
                <a:tc>
                  <a:txBody>
                    <a:bodyPr/>
                    <a:lstStyle/>
                    <a:p>
                      <a:r>
                        <a:rPr lang="en-US" dirty="0" smtClean="0"/>
                        <a:t>Reasoning</a:t>
                      </a:r>
                      <a:endParaRPr lang="en-US" dirty="0"/>
                    </a:p>
                  </a:txBody>
                  <a:tcPr/>
                </a:tc>
              </a:tr>
              <a:tr h="3896360">
                <a:tc>
                  <a:txBody>
                    <a:bodyPr/>
                    <a:lstStyle/>
                    <a:p>
                      <a:endParaRPr lang="en-US" baseline="0" dirty="0" smtClean="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dirty="0" smtClean="0"/>
              <a:t>Day and Night</a:t>
            </a:r>
            <a:endParaRPr lang="en-US" dirty="0"/>
          </a:p>
        </p:txBody>
      </p:sp>
      <p:graphicFrame>
        <p:nvGraphicFramePr>
          <p:cNvPr id="4" name="Content Placeholder 3"/>
          <p:cNvGraphicFramePr>
            <a:graphicFrameLocks noGrp="1"/>
          </p:cNvGraphicFramePr>
          <p:nvPr>
            <p:ph idx="1"/>
          </p:nvPr>
        </p:nvGraphicFramePr>
        <p:xfrm>
          <a:off x="381000" y="1066800"/>
          <a:ext cx="8229600" cy="3129280"/>
        </p:xfrm>
        <a:graphic>
          <a:graphicData uri="http://schemas.openxmlformats.org/drawingml/2006/table">
            <a:tbl>
              <a:tblPr firstRow="1" bandRow="1">
                <a:tableStyleId>{5C22544A-7EE6-4342-B048-85BDC9FD1C3A}</a:tableStyleId>
              </a:tblPr>
              <a:tblGrid>
                <a:gridCol w="2667000"/>
                <a:gridCol w="2895600"/>
                <a:gridCol w="2667000"/>
              </a:tblGrid>
              <a:tr h="370840">
                <a:tc>
                  <a:txBody>
                    <a:bodyPr/>
                    <a:lstStyle/>
                    <a:p>
                      <a:r>
                        <a:rPr lang="en-US" dirty="0" smtClean="0"/>
                        <a:t>Claim</a:t>
                      </a:r>
                      <a:endParaRPr lang="en-US" dirty="0"/>
                    </a:p>
                  </a:txBody>
                  <a:tcPr/>
                </a:tc>
                <a:tc>
                  <a:txBody>
                    <a:bodyPr/>
                    <a:lstStyle/>
                    <a:p>
                      <a:r>
                        <a:rPr lang="en-US" dirty="0" smtClean="0"/>
                        <a:t>Evidence</a:t>
                      </a:r>
                      <a:endParaRPr lang="en-US" dirty="0"/>
                    </a:p>
                  </a:txBody>
                  <a:tcPr/>
                </a:tc>
                <a:tc>
                  <a:txBody>
                    <a:bodyPr/>
                    <a:lstStyle/>
                    <a:p>
                      <a:r>
                        <a:rPr lang="en-US" dirty="0" smtClean="0"/>
                        <a:t>Reasoning</a:t>
                      </a:r>
                      <a:endParaRPr lang="en-US" dirty="0"/>
                    </a:p>
                  </a:txBody>
                  <a:tcPr/>
                </a:tc>
              </a:tr>
              <a:tr h="2758440">
                <a:tc>
                  <a:txBody>
                    <a:bodyPr/>
                    <a:lstStyle/>
                    <a:p>
                      <a:r>
                        <a:rPr lang="en-US" dirty="0" smtClean="0"/>
                        <a:t>Day</a:t>
                      </a:r>
                      <a:r>
                        <a:rPr lang="en-US" baseline="0" dirty="0" smtClean="0"/>
                        <a:t> and night are caused by a spinning Earth.</a:t>
                      </a:r>
                    </a:p>
                  </a:txBody>
                  <a:tcPr/>
                </a:tc>
                <a:tc>
                  <a:txBody>
                    <a:bodyPr/>
                    <a:lstStyle/>
                    <a:p>
                      <a:r>
                        <a:rPr lang="en-US" dirty="0" smtClean="0"/>
                        <a:t>A photo</a:t>
                      </a:r>
                      <a:r>
                        <a:rPr lang="en-US" baseline="0" dirty="0" smtClean="0"/>
                        <a:t> taken of the Pole Star with a long exposure shows all the stars going round the pole star.</a:t>
                      </a:r>
                    </a:p>
                    <a:p>
                      <a:endParaRPr lang="en-US" baseline="0" dirty="0" smtClean="0"/>
                    </a:p>
                    <a:p>
                      <a:r>
                        <a:rPr lang="en-US" baseline="0" dirty="0" smtClean="0"/>
                        <a:t>Movement of Foucault’s Pendulum is another piece of evidence.</a:t>
                      </a:r>
                    </a:p>
                    <a:p>
                      <a:endParaRPr lang="en-US" dirty="0"/>
                    </a:p>
                  </a:txBody>
                  <a:tcPr/>
                </a:tc>
                <a:tc>
                  <a:txBody>
                    <a:bodyPr/>
                    <a:lstStyle/>
                    <a:p>
                      <a:r>
                        <a:rPr lang="en-US" dirty="0" smtClean="0"/>
                        <a:t>Either all the stars are rotating</a:t>
                      </a:r>
                      <a:r>
                        <a:rPr lang="en-US" baseline="0" dirty="0" smtClean="0"/>
                        <a:t> around the Pole Star (and Earth is not spinning) or the ground on which the camera sits is turning.</a:t>
                      </a:r>
                    </a:p>
                    <a:p>
                      <a:endParaRPr lang="en-US" baseline="0" dirty="0" smtClean="0"/>
                    </a:p>
                    <a:p>
                      <a:endParaRPr lang="en-US" dirty="0"/>
                    </a:p>
                  </a:txBody>
                  <a:tcPr/>
                </a:tc>
              </a:tr>
            </a:tbl>
          </a:graphicData>
        </a:graphic>
      </p:graphicFrame>
      <p:pic>
        <p:nvPicPr>
          <p:cNvPr id="2050" name="Picture 2"/>
          <p:cNvPicPr>
            <a:picLocks noChangeAspect="1" noChangeArrowheads="1"/>
          </p:cNvPicPr>
          <p:nvPr/>
        </p:nvPicPr>
        <p:blipFill>
          <a:blip r:embed="rId2" cstate="print"/>
          <a:srcRect/>
          <a:stretch>
            <a:fillRect/>
          </a:stretch>
        </p:blipFill>
        <p:spPr bwMode="auto">
          <a:xfrm>
            <a:off x="2667000" y="3733800"/>
            <a:ext cx="381000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dirty="0" smtClean="0"/>
              <a:t>Current is Conserved</a:t>
            </a:r>
            <a:endParaRPr lang="en-US" dirty="0"/>
          </a:p>
        </p:txBody>
      </p:sp>
      <p:graphicFrame>
        <p:nvGraphicFramePr>
          <p:cNvPr id="4" name="Content Placeholder 3"/>
          <p:cNvGraphicFramePr>
            <a:graphicFrameLocks noGrp="1"/>
          </p:cNvGraphicFramePr>
          <p:nvPr>
            <p:ph idx="1"/>
          </p:nvPr>
        </p:nvGraphicFramePr>
        <p:xfrm>
          <a:off x="381000" y="1066800"/>
          <a:ext cx="8229600" cy="3129280"/>
        </p:xfrm>
        <a:graphic>
          <a:graphicData uri="http://schemas.openxmlformats.org/drawingml/2006/table">
            <a:tbl>
              <a:tblPr firstRow="1" bandRow="1">
                <a:tableStyleId>{5C22544A-7EE6-4342-B048-85BDC9FD1C3A}</a:tableStyleId>
              </a:tblPr>
              <a:tblGrid>
                <a:gridCol w="2667000"/>
                <a:gridCol w="2895600"/>
                <a:gridCol w="2667000"/>
              </a:tblGrid>
              <a:tr h="370840">
                <a:tc>
                  <a:txBody>
                    <a:bodyPr/>
                    <a:lstStyle/>
                    <a:p>
                      <a:r>
                        <a:rPr lang="en-US" dirty="0" smtClean="0"/>
                        <a:t>Claim</a:t>
                      </a:r>
                      <a:endParaRPr lang="en-US" dirty="0"/>
                    </a:p>
                  </a:txBody>
                  <a:tcPr/>
                </a:tc>
                <a:tc>
                  <a:txBody>
                    <a:bodyPr/>
                    <a:lstStyle/>
                    <a:p>
                      <a:r>
                        <a:rPr lang="en-US" dirty="0" smtClean="0"/>
                        <a:t>Evidence</a:t>
                      </a:r>
                      <a:endParaRPr lang="en-US" dirty="0"/>
                    </a:p>
                  </a:txBody>
                  <a:tcPr/>
                </a:tc>
                <a:tc>
                  <a:txBody>
                    <a:bodyPr/>
                    <a:lstStyle/>
                    <a:p>
                      <a:r>
                        <a:rPr lang="en-US" dirty="0" smtClean="0"/>
                        <a:t>Reasoning</a:t>
                      </a:r>
                      <a:endParaRPr lang="en-US" dirty="0"/>
                    </a:p>
                  </a:txBody>
                  <a:tcPr/>
                </a:tc>
              </a:tr>
              <a:tr h="2758440">
                <a:tc>
                  <a:txBody>
                    <a:bodyPr/>
                    <a:lstStyle/>
                    <a:p>
                      <a:r>
                        <a:rPr lang="en-US" baseline="0" dirty="0" smtClean="0"/>
                        <a:t>Current is conserved in a simple circuit.</a:t>
                      </a:r>
                    </a:p>
                  </a:txBody>
                  <a:tcPr/>
                </a:tc>
                <a:tc>
                  <a:txBody>
                    <a:bodyPr/>
                    <a:lstStyle/>
                    <a:p>
                      <a:r>
                        <a:rPr lang="en-US" dirty="0" smtClean="0"/>
                        <a:t>When you measure the current in</a:t>
                      </a:r>
                      <a:r>
                        <a:rPr lang="en-US" baseline="0" dirty="0" smtClean="0"/>
                        <a:t> a simple circuit</a:t>
                      </a:r>
                      <a:r>
                        <a:rPr lang="en-US" dirty="0" smtClean="0"/>
                        <a:t> before and after a bulb</a:t>
                      </a:r>
                      <a:r>
                        <a:rPr lang="en-US" baseline="0" dirty="0" smtClean="0"/>
                        <a:t> with an ammeter, both readings are identical.</a:t>
                      </a:r>
                      <a:endParaRPr lang="en-US" dirty="0"/>
                    </a:p>
                  </a:txBody>
                  <a:tcPr/>
                </a:tc>
                <a:tc>
                  <a:txBody>
                    <a:bodyPr/>
                    <a:lstStyle/>
                    <a:p>
                      <a:r>
                        <a:rPr lang="en-US" dirty="0" smtClean="0"/>
                        <a:t>If current was “used up” in the circuit, then the ammeter would read a lower current in</a:t>
                      </a:r>
                      <a:r>
                        <a:rPr lang="en-US" baseline="0" dirty="0" smtClean="0"/>
                        <a:t> the wire after the bulb compared with before the bulb.</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dirty="0" smtClean="0"/>
              <a:t>Plants </a:t>
            </a:r>
            <a:r>
              <a:rPr lang="en-US" dirty="0" smtClean="0">
                <a:sym typeface="Wingdings" pitchFamily="2" charset="2"/>
              </a:rPr>
              <a:t></a:t>
            </a:r>
            <a:r>
              <a:rPr lang="en-US" dirty="0" smtClean="0"/>
              <a:t> CO</a:t>
            </a:r>
            <a:r>
              <a:rPr lang="en-US" baseline="-25000" dirty="0" smtClean="0"/>
              <a:t>2</a:t>
            </a:r>
            <a:r>
              <a:rPr lang="en-US" dirty="0" smtClean="0"/>
              <a:t> in O</a:t>
            </a:r>
            <a:r>
              <a:rPr lang="en-US" baseline="-25000" dirty="0" smtClean="0"/>
              <a:t>2</a:t>
            </a:r>
            <a:r>
              <a:rPr lang="en-US" dirty="0" smtClean="0"/>
              <a:t> Out</a:t>
            </a:r>
            <a:endParaRPr lang="en-US" dirty="0"/>
          </a:p>
        </p:txBody>
      </p:sp>
      <p:graphicFrame>
        <p:nvGraphicFramePr>
          <p:cNvPr id="4" name="Content Placeholder 3"/>
          <p:cNvGraphicFramePr>
            <a:graphicFrameLocks noGrp="1"/>
          </p:cNvGraphicFramePr>
          <p:nvPr>
            <p:ph idx="1"/>
          </p:nvPr>
        </p:nvGraphicFramePr>
        <p:xfrm>
          <a:off x="381000" y="1066800"/>
          <a:ext cx="8229600" cy="3754120"/>
        </p:xfrm>
        <a:graphic>
          <a:graphicData uri="http://schemas.openxmlformats.org/drawingml/2006/table">
            <a:tbl>
              <a:tblPr firstRow="1" bandRow="1">
                <a:tableStyleId>{5C22544A-7EE6-4342-B048-85BDC9FD1C3A}</a:tableStyleId>
              </a:tblPr>
              <a:tblGrid>
                <a:gridCol w="2667000"/>
                <a:gridCol w="2895600"/>
                <a:gridCol w="2667000"/>
              </a:tblGrid>
              <a:tr h="370840">
                <a:tc>
                  <a:txBody>
                    <a:bodyPr/>
                    <a:lstStyle/>
                    <a:p>
                      <a:r>
                        <a:rPr lang="en-US" dirty="0" smtClean="0"/>
                        <a:t>Claim</a:t>
                      </a:r>
                      <a:endParaRPr lang="en-US" dirty="0"/>
                    </a:p>
                  </a:txBody>
                  <a:tcPr/>
                </a:tc>
                <a:tc>
                  <a:txBody>
                    <a:bodyPr/>
                    <a:lstStyle/>
                    <a:p>
                      <a:r>
                        <a:rPr lang="en-US" dirty="0" smtClean="0"/>
                        <a:t>Evidence</a:t>
                      </a:r>
                      <a:endParaRPr lang="en-US" dirty="0"/>
                    </a:p>
                  </a:txBody>
                  <a:tcPr/>
                </a:tc>
                <a:tc>
                  <a:txBody>
                    <a:bodyPr/>
                    <a:lstStyle/>
                    <a:p>
                      <a:r>
                        <a:rPr lang="en-US" dirty="0" smtClean="0"/>
                        <a:t>Reasoning</a:t>
                      </a:r>
                      <a:endParaRPr lang="en-US" dirty="0"/>
                    </a:p>
                  </a:txBody>
                  <a:tcPr/>
                </a:tc>
              </a:tr>
              <a:tr h="2758440">
                <a:tc>
                  <a:txBody>
                    <a:bodyPr/>
                    <a:lstStyle/>
                    <a:p>
                      <a:r>
                        <a:rPr lang="en-US" dirty="0" smtClean="0"/>
                        <a:t>Plants take in carbon dioxide and give out oxygen during photosynthesis.</a:t>
                      </a:r>
                      <a:endParaRPr lang="en-US" dirty="0"/>
                    </a:p>
                  </a:txBody>
                  <a:tcPr/>
                </a:tc>
                <a:tc>
                  <a:txBody>
                    <a:bodyPr/>
                    <a:lstStyle/>
                    <a:p>
                      <a:r>
                        <a:rPr lang="en-US" dirty="0" smtClean="0"/>
                        <a:t>Oxygen: If you collect gas</a:t>
                      </a:r>
                      <a:r>
                        <a:rPr lang="en-US" baseline="0" dirty="0" smtClean="0"/>
                        <a:t> in a sealed jar of elodea (a plant) illuminated by light, the gas will relight a glowing wood splint.</a:t>
                      </a:r>
                    </a:p>
                    <a:p>
                      <a:endParaRPr lang="en-US" baseline="0" dirty="0" smtClean="0"/>
                    </a:p>
                    <a:p>
                      <a:r>
                        <a:rPr lang="en-US" baseline="0" dirty="0" smtClean="0"/>
                        <a:t>More recently oxygen and carbon dioxide probes have become available for conducting experiments with plants in the classroom</a:t>
                      </a:r>
                    </a:p>
                    <a:p>
                      <a:endParaRPr lang="en-US" dirty="0"/>
                    </a:p>
                  </a:txBody>
                  <a:tcPr/>
                </a:tc>
                <a:tc>
                  <a:txBody>
                    <a:bodyPr/>
                    <a:lstStyle/>
                    <a:p>
                      <a:r>
                        <a:rPr lang="en-US" dirty="0" smtClean="0"/>
                        <a:t>Pure</a:t>
                      </a:r>
                      <a:r>
                        <a:rPr lang="en-US" baseline="0" dirty="0" smtClean="0"/>
                        <a:t> oxygen is more flammable than air, so there is a higher concentration of oxygen in the sealed jar with the plant that has been illuminated.</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dirty="0" smtClean="0"/>
              <a:t>Now You Try --- Pangaea</a:t>
            </a:r>
            <a:endParaRPr lang="en-US" dirty="0"/>
          </a:p>
        </p:txBody>
      </p:sp>
      <p:sp>
        <p:nvSpPr>
          <p:cNvPr id="7" name="Content Placeholder 6"/>
          <p:cNvSpPr>
            <a:spLocks noGrp="1"/>
          </p:cNvSpPr>
          <p:nvPr>
            <p:ph idx="1"/>
          </p:nvPr>
        </p:nvSpPr>
        <p:spPr>
          <a:xfrm>
            <a:off x="304800" y="1524000"/>
            <a:ext cx="8534400" cy="2514600"/>
          </a:xfrm>
        </p:spPr>
        <p:txBody>
          <a:bodyPr>
            <a:normAutofit lnSpcReduction="10000"/>
          </a:bodyPr>
          <a:lstStyle/>
          <a:p>
            <a:r>
              <a:rPr lang="en-US" dirty="0" smtClean="0"/>
              <a:t>Claim: About 250 million years ago, land on Earth consisted of one supercontinent. </a:t>
            </a:r>
          </a:p>
          <a:p>
            <a:r>
              <a:rPr lang="en-US" dirty="0" smtClean="0"/>
              <a:t>Use information in the graphic on the next slide to describe some </a:t>
            </a:r>
            <a:r>
              <a:rPr lang="en-US" b="1" dirty="0" smtClean="0"/>
              <a:t>evidence</a:t>
            </a:r>
            <a:r>
              <a:rPr lang="en-US" dirty="0" smtClean="0"/>
              <a:t> and </a:t>
            </a:r>
            <a:r>
              <a:rPr lang="en-US" b="1" dirty="0" smtClean="0"/>
              <a:t>reasoning</a:t>
            </a:r>
            <a:r>
              <a:rPr lang="en-US" dirty="0" smtClean="0"/>
              <a:t> for the claim. </a:t>
            </a:r>
          </a:p>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algn="ctr"/>
            <a:r>
              <a:rPr lang="en-US" dirty="0" smtClean="0"/>
              <a:t>Describe Evidence &amp; Reasoning</a:t>
            </a:r>
            <a:endParaRPr lang="en-US" dirty="0"/>
          </a:p>
        </p:txBody>
      </p:sp>
      <p:pic>
        <p:nvPicPr>
          <p:cNvPr id="8" name="Picture 7" descr="FossilEvidenceforPangea.JPG"/>
          <p:cNvPicPr>
            <a:picLocks noChangeAspect="1"/>
          </p:cNvPicPr>
          <p:nvPr/>
        </p:nvPicPr>
        <p:blipFill>
          <a:blip r:embed="rId2" cstate="print"/>
          <a:stretch>
            <a:fillRect/>
          </a:stretch>
        </p:blipFill>
        <p:spPr>
          <a:xfrm>
            <a:off x="914400" y="838200"/>
            <a:ext cx="7315200" cy="5382542"/>
          </a:xfrm>
          <a:prstGeom prst="rect">
            <a:avLst/>
          </a:prstGeom>
        </p:spPr>
      </p:pic>
      <p:sp>
        <p:nvSpPr>
          <p:cNvPr id="9" name="TextBox 8"/>
          <p:cNvSpPr txBox="1"/>
          <p:nvPr/>
        </p:nvSpPr>
        <p:spPr>
          <a:xfrm>
            <a:off x="838200" y="6248400"/>
            <a:ext cx="7543800" cy="646331"/>
          </a:xfrm>
          <a:prstGeom prst="rect">
            <a:avLst/>
          </a:prstGeom>
          <a:noFill/>
        </p:spPr>
        <p:txBody>
          <a:bodyPr wrap="square" rtlCol="0">
            <a:spAutoFit/>
          </a:bodyPr>
          <a:lstStyle/>
          <a:p>
            <a:r>
              <a:rPr lang="en-US" dirty="0" smtClean="0"/>
              <a:t>Colored dots show where fossils of land mammals and plants that lived 250 million years ago have been found.</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Why Teach With Argumentation?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Was it easy or difficult to think of the evidence and reasoning for these claims?</a:t>
            </a:r>
          </a:p>
          <a:p>
            <a:r>
              <a:rPr lang="en-US" dirty="0" smtClean="0"/>
              <a:t>Do you think high school students would be able to think of evidence and reasoning for these claims?</a:t>
            </a:r>
          </a:p>
          <a:p>
            <a:r>
              <a:rPr lang="en-US" dirty="0" smtClean="0"/>
              <a:t>What do answers to the questions above show about:</a:t>
            </a:r>
          </a:p>
          <a:p>
            <a:pPr lvl="1"/>
            <a:r>
              <a:rPr lang="en-US" dirty="0" smtClean="0"/>
              <a:t>How the public understands science?</a:t>
            </a:r>
          </a:p>
          <a:p>
            <a:pPr lvl="1"/>
            <a:r>
              <a:rPr lang="en-US" dirty="0" smtClean="0"/>
              <a:t>The way in which science is commonly taught in schools?</a:t>
            </a:r>
          </a:p>
          <a:p>
            <a:r>
              <a:rPr lang="en-US" dirty="0" smtClean="0"/>
              <a:t>What might be the value of using a more evidence-based approach?</a:t>
            </a:r>
          </a:p>
          <a:p>
            <a:pPr>
              <a:buNone/>
            </a:pP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0344" y="76200"/>
            <a:ext cx="6119656" cy="3505200"/>
          </a:xfrm>
        </p:spPr>
        <p:txBody>
          <a:bodyPr>
            <a:noAutofit/>
          </a:bodyPr>
          <a:lstStyle/>
          <a:p>
            <a:r>
              <a:rPr lang="en-US" sz="4400" b="1" dirty="0" smtClean="0">
                <a:solidFill>
                  <a:schemeClr val="tx1"/>
                </a:solidFill>
                <a:latin typeface="Helvetica"/>
                <a:cs typeface="Helvetica"/>
              </a:rPr>
              <a:t>“Let’s Get Into An Argument”</a:t>
            </a:r>
          </a:p>
          <a:p>
            <a:r>
              <a:rPr lang="en-US" sz="4400" b="1" dirty="0" smtClean="0">
                <a:solidFill>
                  <a:schemeClr val="tx1"/>
                </a:solidFill>
                <a:latin typeface="Helvetica"/>
                <a:cs typeface="Helvetica"/>
              </a:rPr>
              <a:t>Citizenship Mini-Unit</a:t>
            </a:r>
          </a:p>
        </p:txBody>
      </p:sp>
      <p:pic>
        <p:nvPicPr>
          <p:cNvPr id="4" name="Picture 3"/>
          <p:cNvPicPr/>
          <p:nvPr/>
        </p:nvPicPr>
        <p:blipFill>
          <a:blip r:embed="rId2" cstate="print"/>
          <a:srcRect/>
          <a:stretch>
            <a:fillRect/>
          </a:stretch>
        </p:blipFill>
        <p:spPr bwMode="auto">
          <a:xfrm>
            <a:off x="0" y="5942123"/>
            <a:ext cx="1143000" cy="914400"/>
          </a:xfrm>
          <a:prstGeom prst="rect">
            <a:avLst/>
          </a:prstGeom>
          <a:noFill/>
          <a:ln w="9525">
            <a:noFill/>
            <a:miter lim="800000"/>
            <a:headEnd/>
            <a:tailEnd/>
          </a:ln>
        </p:spPr>
      </p:pic>
      <p:cxnSp>
        <p:nvCxnSpPr>
          <p:cNvPr id="6" name="Straight Connector 5"/>
          <p:cNvCxnSpPr/>
          <p:nvPr/>
        </p:nvCxnSpPr>
        <p:spPr>
          <a:xfrm>
            <a:off x="0" y="5938843"/>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83419" y="6398419"/>
            <a:ext cx="919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143000" y="5960440"/>
            <a:ext cx="8001000"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smtClean="0">
                <a:latin typeface="Helvetica"/>
                <a:cs typeface="Helvetica"/>
              </a:rPr>
              <a:t>Using Science In Decision-Making</a:t>
            </a:r>
            <a:endParaRPr lang="en-US" sz="3500" dirty="0">
              <a:latin typeface="Helvetica"/>
              <a:cs typeface="Helvetica"/>
            </a:endParaRPr>
          </a:p>
        </p:txBody>
      </p:sp>
      <p:pic>
        <p:nvPicPr>
          <p:cNvPr id="7" name="Picture 6"/>
          <p:cNvPicPr>
            <a:picLocks noChangeAspect="1"/>
          </p:cNvPicPr>
          <p:nvPr/>
        </p:nvPicPr>
        <p:blipFill>
          <a:blip r:embed="rId3" cstate="print"/>
          <a:stretch>
            <a:fillRect/>
          </a:stretch>
        </p:blipFill>
        <p:spPr>
          <a:xfrm>
            <a:off x="4172857" y="2452999"/>
            <a:ext cx="4971143" cy="3479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Now to the video!</a:t>
            </a:r>
            <a:br>
              <a:rPr lang="en-US" dirty="0" smtClean="0"/>
            </a:br>
            <a:r>
              <a:rPr lang="en-US" sz="2200" u="sng" cap="none" dirty="0">
                <a:hlinkClick r:id="rId2"/>
              </a:rPr>
              <a:t>http://www.pbs.org/wgbh/evolution/library/10/4/l_104_07.html</a:t>
            </a:r>
            <a:r>
              <a:rPr lang="en-US" sz="2200" cap="none" dirty="0"/>
              <a:t> </a:t>
            </a:r>
          </a:p>
        </p:txBody>
      </p:sp>
      <p:sp>
        <p:nvSpPr>
          <p:cNvPr id="5" name="Text Placeholder 4"/>
          <p:cNvSpPr>
            <a:spLocks noGrp="1"/>
          </p:cNvSpPr>
          <p:nvPr>
            <p:ph type="body" idx="1"/>
          </p:nvPr>
        </p:nvSpPr>
        <p:spPr/>
        <p:txBody>
          <a:bodyPr/>
          <a:lstStyle/>
          <a:p>
            <a:r>
              <a:rPr lang="en-US" dirty="0" smtClean="0"/>
              <a:t>Hygiene Hypothesis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229600" cy="4876800"/>
          </a:xfrm>
        </p:spPr>
        <p:txBody>
          <a:bodyPr>
            <a:normAutofit/>
          </a:bodyPr>
          <a:lstStyle/>
          <a:p>
            <a:pPr marL="0" lvl="1" indent="0">
              <a:lnSpc>
                <a:spcPct val="110000"/>
              </a:lnSpc>
              <a:spcBef>
                <a:spcPts val="0"/>
              </a:spcBef>
              <a:buNone/>
            </a:pPr>
            <a:r>
              <a:rPr lang="en-US" sz="3400" dirty="0" smtClean="0"/>
              <a:t>What was her claim?</a:t>
            </a:r>
          </a:p>
          <a:p>
            <a:pPr>
              <a:spcBef>
                <a:spcPts val="0"/>
              </a:spcBef>
            </a:pPr>
            <a:endParaRPr lang="en-US" dirty="0" smtClean="0"/>
          </a:p>
          <a:p>
            <a:pPr marL="0" lvl="1" indent="0">
              <a:spcBef>
                <a:spcPts val="0"/>
              </a:spcBef>
              <a:buNone/>
            </a:pPr>
            <a:r>
              <a:rPr lang="en-US" sz="3400" dirty="0" smtClean="0"/>
              <a:t>What was her evidence?</a:t>
            </a:r>
          </a:p>
          <a:p>
            <a:pPr>
              <a:spcBef>
                <a:spcPts val="0"/>
              </a:spcBef>
            </a:pPr>
            <a:endParaRPr lang="en-US" sz="3400" dirty="0" smtClean="0"/>
          </a:p>
          <a:p>
            <a:pPr marL="0" lvl="1" indent="0">
              <a:spcBef>
                <a:spcPts val="0"/>
              </a:spcBef>
              <a:buNone/>
            </a:pPr>
            <a:r>
              <a:rPr lang="en-US" sz="3400" dirty="0" smtClean="0"/>
              <a:t>What was her reasoning?</a:t>
            </a:r>
          </a:p>
          <a:p>
            <a:pPr marL="457200" lvl="1" indent="-457200">
              <a:spcBef>
                <a:spcPts val="0"/>
              </a:spcBef>
              <a:buFont typeface="Arial"/>
              <a:buChar char="•"/>
            </a:pPr>
            <a:endParaRPr lang="en-US" sz="3400" dirty="0" smtClean="0"/>
          </a:p>
          <a:p>
            <a:pPr marL="0" indent="0">
              <a:buNone/>
            </a:pPr>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algn="ctr"/>
            <a:r>
              <a:rPr lang="en-US" dirty="0" smtClean="0"/>
              <a:t>What scientific Argument did Dr. von </a:t>
            </a:r>
            <a:r>
              <a:rPr lang="en-US" dirty="0" err="1" smtClean="0"/>
              <a:t>Mutius</a:t>
            </a:r>
            <a:r>
              <a:rPr lang="en-US" dirty="0" smtClean="0"/>
              <a:t> (and the narrator) make?</a:t>
            </a:r>
            <a:endParaRPr lang="en-US" dirty="0"/>
          </a:p>
        </p:txBody>
      </p:sp>
    </p:spTree>
    <p:extLst>
      <p:ext uri="{BB962C8B-B14F-4D97-AF65-F5344CB8AC3E}">
        <p14:creationId xmlns="" xmlns:p14="http://schemas.microsoft.com/office/powerpoint/2010/main" val="2003109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229600" cy="5410200"/>
          </a:xfrm>
        </p:spPr>
        <p:txBody>
          <a:bodyPr>
            <a:normAutofit/>
          </a:bodyPr>
          <a:lstStyle/>
          <a:p>
            <a:pPr marL="0" lvl="1" indent="0">
              <a:lnSpc>
                <a:spcPct val="110000"/>
              </a:lnSpc>
              <a:spcBef>
                <a:spcPts val="0"/>
              </a:spcBef>
              <a:buNone/>
            </a:pPr>
            <a:r>
              <a:rPr lang="en-US" sz="3400" dirty="0" smtClean="0"/>
              <a:t>What was her claim?</a:t>
            </a:r>
          </a:p>
          <a:p>
            <a:pPr>
              <a:spcBef>
                <a:spcPts val="0"/>
              </a:spcBef>
              <a:buFont typeface="Arial"/>
              <a:buChar char="•"/>
            </a:pPr>
            <a:r>
              <a:rPr lang="en-US" sz="2500" dirty="0" smtClean="0"/>
              <a:t>If you live in an environment with fewer microbes, this will lead to higher asthma and allergy rates.  </a:t>
            </a:r>
          </a:p>
          <a:p>
            <a:pPr>
              <a:spcBef>
                <a:spcPts val="0"/>
              </a:spcBef>
              <a:buFont typeface="Arial"/>
              <a:buChar char="•"/>
            </a:pPr>
            <a:r>
              <a:rPr lang="en-US" sz="2500" dirty="0" smtClean="0"/>
              <a:t>Cleaner environment makes students allergic.</a:t>
            </a:r>
          </a:p>
          <a:p>
            <a:pPr marL="0" indent="0">
              <a:spcBef>
                <a:spcPts val="0"/>
              </a:spcBef>
            </a:pPr>
            <a:endParaRPr lang="en-US" dirty="0" smtClean="0"/>
          </a:p>
          <a:p>
            <a:pPr marL="0" lvl="1" indent="0">
              <a:spcBef>
                <a:spcPts val="0"/>
              </a:spcBef>
              <a:buNone/>
            </a:pPr>
            <a:r>
              <a:rPr lang="en-US" sz="3400" dirty="0" smtClean="0"/>
              <a:t>What was her evidence?</a:t>
            </a:r>
          </a:p>
          <a:p>
            <a:pPr>
              <a:spcBef>
                <a:spcPts val="0"/>
              </a:spcBef>
              <a:buFont typeface="Arial"/>
              <a:buChar char="•"/>
            </a:pPr>
            <a:r>
              <a:rPr lang="en-US" sz="2500" dirty="0" smtClean="0"/>
              <a:t>Samples and survey data of environment, more livestock interaction correlated with lower incidence of allergies</a:t>
            </a:r>
          </a:p>
          <a:p>
            <a:pPr marL="0" indent="0">
              <a:spcBef>
                <a:spcPts val="0"/>
              </a:spcBef>
              <a:buNone/>
            </a:pPr>
            <a:endParaRPr lang="en-US" sz="3400" dirty="0" smtClean="0"/>
          </a:p>
          <a:p>
            <a:pPr marL="0" lvl="1" indent="0">
              <a:spcBef>
                <a:spcPts val="0"/>
              </a:spcBef>
              <a:buNone/>
            </a:pPr>
            <a:r>
              <a:rPr lang="en-US" sz="3400" dirty="0" smtClean="0"/>
              <a:t>What was her reasoning?</a:t>
            </a:r>
          </a:p>
          <a:p>
            <a:endParaRPr lang="en-US" dirty="0"/>
          </a:p>
        </p:txBody>
      </p:sp>
      <p:sp>
        <p:nvSpPr>
          <p:cNvPr id="3" name="Title 1"/>
          <p:cNvSpPr>
            <a:spLocks noGrp="1"/>
          </p:cNvSpPr>
          <p:nvPr>
            <p:ph type="title"/>
          </p:nvPr>
        </p:nvSpPr>
        <p:spPr>
          <a:xfrm>
            <a:off x="457200" y="274638"/>
            <a:ext cx="8229600" cy="1143000"/>
          </a:xfrm>
        </p:spPr>
        <p:txBody>
          <a:bodyPr>
            <a:normAutofit fontScale="90000"/>
          </a:bodyPr>
          <a:lstStyle/>
          <a:p>
            <a:pPr algn="ctr"/>
            <a:r>
              <a:rPr lang="en-US" dirty="0" smtClean="0"/>
              <a:t>What scientific Argument did Dr. von </a:t>
            </a:r>
            <a:r>
              <a:rPr lang="en-US" dirty="0" err="1" smtClean="0"/>
              <a:t>Mutius</a:t>
            </a:r>
            <a:r>
              <a:rPr lang="en-US" dirty="0" smtClean="0"/>
              <a:t> (and the narrator) make?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8600"/>
            <a:ext cx="8229600" cy="6248400"/>
          </a:xfrm>
        </p:spPr>
        <p:txBody>
          <a:bodyPr>
            <a:normAutofit/>
          </a:bodyPr>
          <a:lstStyle/>
          <a:p>
            <a:pPr lvl="0"/>
            <a:r>
              <a:rPr lang="en-US" b="1" dirty="0" smtClean="0"/>
              <a:t>What </a:t>
            </a:r>
            <a:r>
              <a:rPr lang="en-US" b="1" dirty="0" err="1" smtClean="0"/>
              <a:t>socioscientific</a:t>
            </a:r>
            <a:r>
              <a:rPr lang="en-US" b="1" dirty="0" smtClean="0"/>
              <a:t> issue or issues is this scientific argument relevant to?</a:t>
            </a:r>
          </a:p>
          <a:p>
            <a:pPr>
              <a:buNone/>
            </a:pPr>
            <a:endParaRPr lang="en-US" dirty="0" smtClean="0"/>
          </a:p>
          <a:p>
            <a:pPr lvl="0"/>
            <a:r>
              <a:rPr lang="en-US" b="1" dirty="0" smtClean="0"/>
              <a:t>If you wanted to decide what ought to be done about the </a:t>
            </a:r>
            <a:r>
              <a:rPr lang="en-US" b="1" dirty="0" err="1" smtClean="0"/>
              <a:t>socioscientific</a:t>
            </a:r>
            <a:r>
              <a:rPr lang="en-US" b="1" dirty="0" smtClean="0"/>
              <a:t> issue you’ve identified, what other scientific questions in addition to the one in the video would you want to consider?</a:t>
            </a:r>
          </a:p>
          <a:p>
            <a:pPr>
              <a:buNone/>
            </a:pPr>
            <a:endParaRPr lang="en-US" dirty="0" smtClean="0"/>
          </a:p>
          <a:p>
            <a:pPr lvl="0"/>
            <a:r>
              <a:rPr lang="en-US" b="1" dirty="0" smtClean="0"/>
              <a:t>What non-scientific questions would you want to consider?</a:t>
            </a:r>
          </a:p>
          <a:p>
            <a:pPr lvl="1"/>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8600"/>
            <a:ext cx="8229600" cy="6248400"/>
          </a:xfrm>
        </p:spPr>
        <p:txBody>
          <a:bodyPr>
            <a:normAutofit fontScale="70000" lnSpcReduction="20000"/>
          </a:bodyPr>
          <a:lstStyle/>
          <a:p>
            <a:pPr lvl="0"/>
            <a:r>
              <a:rPr lang="en-US" b="1" dirty="0" smtClean="0"/>
              <a:t>What </a:t>
            </a:r>
            <a:r>
              <a:rPr lang="en-US" b="1" dirty="0" err="1" smtClean="0"/>
              <a:t>socioscientific</a:t>
            </a:r>
            <a:r>
              <a:rPr lang="en-US" b="1" dirty="0" smtClean="0"/>
              <a:t> issue or issues is this scientific argument relevant to?</a:t>
            </a:r>
          </a:p>
          <a:p>
            <a:pPr>
              <a:buNone/>
            </a:pPr>
            <a:endParaRPr lang="en-US" dirty="0" smtClean="0"/>
          </a:p>
          <a:p>
            <a:pPr lvl="0"/>
            <a:r>
              <a:rPr lang="en-US" b="1" dirty="0" smtClean="0"/>
              <a:t>If you wanted to decide what ought to be done about the </a:t>
            </a:r>
            <a:r>
              <a:rPr lang="en-US" b="1" dirty="0" err="1" smtClean="0"/>
              <a:t>socioscientific</a:t>
            </a:r>
            <a:r>
              <a:rPr lang="en-US" b="1" dirty="0" smtClean="0"/>
              <a:t> issue you’ve identified, what other scientific questions in addition to the one in the video would you want to consider?</a:t>
            </a:r>
          </a:p>
          <a:p>
            <a:pPr lvl="1"/>
            <a:r>
              <a:rPr lang="en-US" dirty="0" smtClean="0"/>
              <a:t>Is there a corr. Between hand </a:t>
            </a:r>
            <a:r>
              <a:rPr lang="en-US" dirty="0" err="1" smtClean="0"/>
              <a:t>santizer</a:t>
            </a:r>
            <a:r>
              <a:rPr lang="en-US" dirty="0" smtClean="0"/>
              <a:t> and illness?</a:t>
            </a:r>
          </a:p>
          <a:p>
            <a:pPr lvl="1"/>
            <a:r>
              <a:rPr lang="en-US" dirty="0" smtClean="0"/>
              <a:t>What about in a different environment?  Different animals? Different densities of people?</a:t>
            </a:r>
          </a:p>
          <a:p>
            <a:pPr lvl="1"/>
            <a:r>
              <a:rPr lang="en-US" dirty="0" smtClean="0"/>
              <a:t>Are children in daycare setting able to better fight off germs?  Have less asthma/allergies?</a:t>
            </a:r>
          </a:p>
          <a:p>
            <a:pPr lvl="1"/>
            <a:r>
              <a:rPr lang="en-US" dirty="0" smtClean="0"/>
              <a:t>What are the incidence rates of these things in different places?</a:t>
            </a:r>
          </a:p>
          <a:p>
            <a:pPr lvl="1"/>
            <a:r>
              <a:rPr lang="en-US" dirty="0" smtClean="0"/>
              <a:t>What are the rates of infectious disease in these places?</a:t>
            </a:r>
          </a:p>
          <a:p>
            <a:pPr>
              <a:buNone/>
            </a:pPr>
            <a:endParaRPr lang="en-US" dirty="0" smtClean="0"/>
          </a:p>
          <a:p>
            <a:pPr lvl="0"/>
            <a:r>
              <a:rPr lang="en-US" b="1" dirty="0" smtClean="0"/>
              <a:t>What non-scientific questions would you want to consider?</a:t>
            </a:r>
          </a:p>
          <a:p>
            <a:pPr lvl="1"/>
            <a:r>
              <a:rPr lang="en-US" dirty="0" smtClean="0"/>
              <a:t>Is it related to the number of doctors we have?  Is this a matter of over diagnosis?</a:t>
            </a:r>
          </a:p>
          <a:p>
            <a:pPr lvl="1"/>
            <a:r>
              <a:rPr lang="en-US" dirty="0" smtClean="0"/>
              <a:t>Should we spend money on allergy shots?</a:t>
            </a:r>
          </a:p>
          <a:p>
            <a:pPr lvl="1"/>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endParaRPr lang="en-US" dirty="0"/>
          </a:p>
        </p:txBody>
      </p:sp>
    </p:spTree>
    <p:extLst>
      <p:ext uri="{BB962C8B-B14F-4D97-AF65-F5344CB8AC3E}">
        <p14:creationId xmlns="" xmlns:p14="http://schemas.microsoft.com/office/powerpoint/2010/main" val="1260243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60440"/>
            <a:ext cx="8001000" cy="868362"/>
          </a:xfrm>
        </p:spPr>
        <p:txBody>
          <a:bodyPr>
            <a:noAutofit/>
          </a:bodyPr>
          <a:lstStyle/>
          <a:p>
            <a:r>
              <a:rPr lang="en-US" sz="3500" dirty="0" smtClean="0">
                <a:latin typeface="Helvetica"/>
                <a:cs typeface="Helvetica"/>
              </a:rPr>
              <a:t>Using Science In Decision-Making</a:t>
            </a:r>
            <a:endParaRPr lang="en-US" sz="3500" dirty="0">
              <a:latin typeface="Helvetica"/>
              <a:cs typeface="Helvetica"/>
            </a:endParaRPr>
          </a:p>
        </p:txBody>
      </p:sp>
      <p:sp>
        <p:nvSpPr>
          <p:cNvPr id="7" name="Content Placeholder 6"/>
          <p:cNvSpPr>
            <a:spLocks noGrp="1"/>
          </p:cNvSpPr>
          <p:nvPr>
            <p:ph idx="1"/>
          </p:nvPr>
        </p:nvSpPr>
        <p:spPr>
          <a:xfrm>
            <a:off x="228600" y="1219200"/>
            <a:ext cx="8686800" cy="4572000"/>
          </a:xfrm>
        </p:spPr>
        <p:txBody>
          <a:bodyPr>
            <a:normAutofit/>
          </a:bodyPr>
          <a:lstStyle/>
          <a:p>
            <a:r>
              <a:rPr lang="en-US" dirty="0" smtClean="0"/>
              <a:t>Students read articles (jigsaw possible) providing multiple arguments re a socioscientific issue</a:t>
            </a:r>
          </a:p>
          <a:p>
            <a:r>
              <a:rPr lang="en-US" dirty="0" smtClean="0"/>
              <a:t>Students identify CER for each source</a:t>
            </a:r>
          </a:p>
          <a:p>
            <a:r>
              <a:rPr lang="en-US" dirty="0" smtClean="0"/>
              <a:t>Students develop and apply own criteria for evaluating strength of arguments</a:t>
            </a:r>
          </a:p>
          <a:p>
            <a:endParaRPr lang="en-US" dirty="0" smtClean="0"/>
          </a:p>
          <a:p>
            <a:pPr lvl="1"/>
            <a:endParaRPr lang="en-US" dirty="0" smtClean="0"/>
          </a:p>
          <a:p>
            <a:endParaRPr lang="en-US" dirty="0" smtClean="0"/>
          </a:p>
        </p:txBody>
      </p:sp>
      <p:pic>
        <p:nvPicPr>
          <p:cNvPr id="4" name="Picture 3"/>
          <p:cNvPicPr/>
          <p:nvPr/>
        </p:nvPicPr>
        <p:blipFill>
          <a:blip r:embed="rId2" cstate="print"/>
          <a:srcRect/>
          <a:stretch>
            <a:fillRect/>
          </a:stretch>
        </p:blipFill>
        <p:spPr bwMode="auto">
          <a:xfrm>
            <a:off x="0" y="5942123"/>
            <a:ext cx="1143000" cy="914400"/>
          </a:xfrm>
          <a:prstGeom prst="rect">
            <a:avLst/>
          </a:prstGeom>
          <a:noFill/>
          <a:ln w="9525">
            <a:noFill/>
            <a:miter lim="800000"/>
            <a:headEnd/>
            <a:tailEnd/>
          </a:ln>
        </p:spPr>
      </p:pic>
      <p:cxnSp>
        <p:nvCxnSpPr>
          <p:cNvPr id="6" name="Straight Connector 5"/>
          <p:cNvCxnSpPr/>
          <p:nvPr/>
        </p:nvCxnSpPr>
        <p:spPr>
          <a:xfrm>
            <a:off x="0" y="5938843"/>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83419" y="6398419"/>
            <a:ext cx="919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0"/>
            <a:ext cx="86868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latin typeface="Helvetica"/>
                <a:cs typeface="Helvetica"/>
              </a:rPr>
              <a:t>Activity Two</a:t>
            </a:r>
            <a:endParaRPr lang="en-US" sz="4000" dirty="0">
              <a:solidFill>
                <a:schemeClr val="tx1"/>
              </a:solidFill>
              <a:latin typeface="Helvetica"/>
              <a:cs typeface="Helvetica"/>
            </a:endParaRPr>
          </a:p>
        </p:txBody>
      </p:sp>
    </p:spTree>
    <p:extLst>
      <p:ext uri="{BB962C8B-B14F-4D97-AF65-F5344CB8AC3E}">
        <p14:creationId xmlns="" xmlns:p14="http://schemas.microsoft.com/office/powerpoint/2010/main" val="739023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60440"/>
            <a:ext cx="8001000" cy="868362"/>
          </a:xfrm>
        </p:spPr>
        <p:txBody>
          <a:bodyPr>
            <a:noAutofit/>
          </a:bodyPr>
          <a:lstStyle/>
          <a:p>
            <a:r>
              <a:rPr lang="en-US" sz="3500" dirty="0" smtClean="0">
                <a:latin typeface="Helvetica"/>
                <a:cs typeface="Helvetica"/>
              </a:rPr>
              <a:t>Using Science In Decision-Making</a:t>
            </a:r>
            <a:endParaRPr lang="en-US" sz="3500" dirty="0">
              <a:latin typeface="Helvetica"/>
              <a:cs typeface="Helvetica"/>
            </a:endParaRPr>
          </a:p>
        </p:txBody>
      </p:sp>
      <p:pic>
        <p:nvPicPr>
          <p:cNvPr id="4" name="Picture 3"/>
          <p:cNvPicPr/>
          <p:nvPr/>
        </p:nvPicPr>
        <p:blipFill>
          <a:blip r:embed="rId3" cstate="print"/>
          <a:srcRect/>
          <a:stretch>
            <a:fillRect/>
          </a:stretch>
        </p:blipFill>
        <p:spPr bwMode="auto">
          <a:xfrm>
            <a:off x="0" y="5942123"/>
            <a:ext cx="1143000" cy="914400"/>
          </a:xfrm>
          <a:prstGeom prst="rect">
            <a:avLst/>
          </a:prstGeom>
          <a:noFill/>
          <a:ln w="9525">
            <a:noFill/>
            <a:miter lim="800000"/>
            <a:headEnd/>
            <a:tailEnd/>
          </a:ln>
        </p:spPr>
      </p:pic>
      <p:cxnSp>
        <p:nvCxnSpPr>
          <p:cNvPr id="6" name="Straight Connector 5"/>
          <p:cNvCxnSpPr/>
          <p:nvPr/>
        </p:nvCxnSpPr>
        <p:spPr>
          <a:xfrm>
            <a:off x="0" y="5938843"/>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83419" y="6398419"/>
            <a:ext cx="919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0"/>
            <a:ext cx="86868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err="1" smtClean="0">
                <a:solidFill>
                  <a:schemeClr val="tx1"/>
                </a:solidFill>
                <a:latin typeface="Helvetica"/>
                <a:cs typeface="Helvetica"/>
              </a:rPr>
              <a:t>Socioscientific</a:t>
            </a:r>
            <a:r>
              <a:rPr lang="en-US" sz="4000" dirty="0" smtClean="0">
                <a:solidFill>
                  <a:schemeClr val="tx1"/>
                </a:solidFill>
                <a:latin typeface="Helvetica"/>
                <a:cs typeface="Helvetica"/>
              </a:rPr>
              <a:t> Issues for today</a:t>
            </a:r>
            <a:endParaRPr lang="en-US" sz="4000" dirty="0">
              <a:solidFill>
                <a:schemeClr val="tx1"/>
              </a:solidFill>
              <a:latin typeface="Helvetica"/>
              <a:cs typeface="Helvetica"/>
            </a:endParaRPr>
          </a:p>
        </p:txBody>
      </p:sp>
      <p:sp>
        <p:nvSpPr>
          <p:cNvPr id="9" name="Content Placeholder 6"/>
          <p:cNvSpPr>
            <a:spLocks noGrp="1"/>
          </p:cNvSpPr>
          <p:nvPr>
            <p:ph idx="1"/>
          </p:nvPr>
        </p:nvSpPr>
        <p:spPr>
          <a:xfrm>
            <a:off x="228600" y="762000"/>
            <a:ext cx="6400800" cy="5181600"/>
          </a:xfrm>
        </p:spPr>
        <p:txBody>
          <a:bodyPr>
            <a:normAutofit/>
          </a:bodyPr>
          <a:lstStyle/>
          <a:p>
            <a:endParaRPr lang="en-US" dirty="0" smtClean="0"/>
          </a:p>
          <a:p>
            <a:r>
              <a:rPr lang="en-US" dirty="0" smtClean="0"/>
              <a:t>Should we buy artificial or real Christmas trees?</a:t>
            </a:r>
          </a:p>
          <a:p>
            <a:endParaRPr lang="en-US" dirty="0" smtClean="0"/>
          </a:p>
          <a:p>
            <a:r>
              <a:rPr lang="en-US" dirty="0" smtClean="0"/>
              <a:t>Are polar bears an endangered species?</a:t>
            </a:r>
          </a:p>
          <a:p>
            <a:endParaRPr lang="en-US" dirty="0" smtClean="0"/>
          </a:p>
          <a:p>
            <a:pPr lvl="1"/>
            <a:endParaRPr lang="en-US" dirty="0" smtClean="0"/>
          </a:p>
          <a:p>
            <a:endParaRPr lang="en-US" dirty="0" smtClean="0"/>
          </a:p>
        </p:txBody>
      </p:sp>
      <p:pic>
        <p:nvPicPr>
          <p:cNvPr id="19457" name="Picture 1"/>
          <p:cNvPicPr>
            <a:picLocks noChangeAspect="1" noChangeArrowheads="1"/>
          </p:cNvPicPr>
          <p:nvPr/>
        </p:nvPicPr>
        <p:blipFill>
          <a:blip r:embed="rId4" cstate="print"/>
          <a:srcRect/>
          <a:stretch>
            <a:fillRect/>
          </a:stretch>
        </p:blipFill>
        <p:spPr bwMode="auto">
          <a:xfrm>
            <a:off x="7315200" y="762000"/>
            <a:ext cx="1828800" cy="22860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a:stretch>
            <a:fillRect/>
          </a:stretch>
        </p:blipFill>
        <p:spPr bwMode="auto">
          <a:xfrm>
            <a:off x="6019800" y="2819400"/>
            <a:ext cx="2230244" cy="2971800"/>
          </a:xfrm>
          <a:prstGeom prst="rect">
            <a:avLst/>
          </a:prstGeom>
          <a:noFill/>
          <a:ln w="9525">
            <a:noFill/>
            <a:miter lim="800000"/>
            <a:headEnd/>
            <a:tailEnd/>
          </a:ln>
        </p:spPr>
      </p:pic>
    </p:spTree>
    <p:extLst>
      <p:ext uri="{BB962C8B-B14F-4D97-AF65-F5344CB8AC3E}">
        <p14:creationId xmlns="" xmlns:p14="http://schemas.microsoft.com/office/powerpoint/2010/main" val="4120913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4-18 at 4.55.09 P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114800" y="114300"/>
            <a:ext cx="5029200" cy="6616700"/>
          </a:xfrm>
          <a:prstGeom prst="rect">
            <a:avLst/>
          </a:prstGeom>
        </p:spPr>
      </p:pic>
      <p:sp>
        <p:nvSpPr>
          <p:cNvPr id="5" name="Rectangle 4"/>
          <p:cNvSpPr/>
          <p:nvPr/>
        </p:nvSpPr>
        <p:spPr>
          <a:xfrm>
            <a:off x="228600" y="838200"/>
            <a:ext cx="38862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latin typeface="Helvetica"/>
                <a:cs typeface="Helvetica"/>
              </a:rPr>
              <a:t>What’s the Argument Here?</a:t>
            </a:r>
            <a:endParaRPr lang="en-US" sz="4000" dirty="0">
              <a:solidFill>
                <a:schemeClr val="tx1"/>
              </a:solidFill>
              <a:latin typeface="Helvetica"/>
              <a:cs typeface="Helvetic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What Makes for a Strong or Weak Scientific Argument?</a:t>
            </a:r>
            <a:endParaRPr lang="en-US" dirty="0"/>
          </a:p>
        </p:txBody>
      </p:sp>
      <p:sp>
        <p:nvSpPr>
          <p:cNvPr id="3" name="Content Placeholder 2"/>
          <p:cNvSpPr>
            <a:spLocks noGrp="1"/>
          </p:cNvSpPr>
          <p:nvPr>
            <p:ph idx="1"/>
          </p:nvPr>
        </p:nvSpPr>
        <p:spPr>
          <a:xfrm>
            <a:off x="152400" y="1219200"/>
            <a:ext cx="8839200" cy="4906963"/>
          </a:xfrm>
        </p:spPr>
        <p:txBody>
          <a:bodyPr>
            <a:normAutofit/>
          </a:bodyPr>
          <a:lstStyle/>
          <a:p>
            <a:pPr>
              <a:buNone/>
            </a:pPr>
            <a:r>
              <a:rPr lang="en-US" sz="1800" dirty="0" smtClean="0"/>
              <a:t>How can you tell whether a scientific argument is strong or weak? Discuss with you group and list criteria (factors) below that you can think of that you would use to judge the strength or weakness of a scientific argument.</a:t>
            </a:r>
          </a:p>
          <a:p>
            <a:pPr>
              <a:buNone/>
            </a:pPr>
            <a:r>
              <a:rPr lang="en-US" sz="2000" u="sng" dirty="0" smtClean="0"/>
              <a:t>Criteria (Factors) for Evaluating the How Strong or Weak a Scientific Argument Is:</a:t>
            </a:r>
          </a:p>
          <a:p>
            <a:pPr>
              <a:buNone/>
            </a:pPr>
            <a:endParaRPr lang="en-US" sz="2000" u="sng" dirty="0" smtClean="0"/>
          </a:p>
          <a:p>
            <a:pPr>
              <a:buNone/>
            </a:pPr>
            <a:endParaRPr lang="en-US" sz="2000"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2954980574"/>
              </p:ext>
            </p:extLst>
          </p:nvPr>
        </p:nvGraphicFramePr>
        <p:xfrm>
          <a:off x="304800" y="1307110"/>
          <a:ext cx="8458201" cy="5093690"/>
        </p:xfrm>
        <a:graphic>
          <a:graphicData uri="http://schemas.openxmlformats.org/drawingml/2006/table">
            <a:tbl>
              <a:tblPr/>
              <a:tblGrid>
                <a:gridCol w="1819874"/>
                <a:gridCol w="1228415"/>
                <a:gridCol w="5409912"/>
              </a:tblGrid>
              <a:tr h="779646">
                <a:tc>
                  <a:txBody>
                    <a:bodyPr/>
                    <a:lstStyle/>
                    <a:p>
                      <a:pPr marL="0" marR="0">
                        <a:spcBef>
                          <a:spcPts val="0"/>
                        </a:spcBef>
                        <a:spcAft>
                          <a:spcPts val="0"/>
                        </a:spcAft>
                      </a:pPr>
                      <a:r>
                        <a:rPr lang="en-US" sz="2000" dirty="0">
                          <a:latin typeface="Calibri"/>
                          <a:ea typeface="Times New Roman"/>
                          <a:cs typeface="Times New Roman"/>
                        </a:rPr>
                        <a:t>Criterion (Factor)</a:t>
                      </a:r>
                      <a:endParaRPr lang="en-US" sz="20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latin typeface="Calibri"/>
                          <a:ea typeface="Times New Roman"/>
                          <a:cs typeface="Times New Roman"/>
                        </a:rPr>
                        <a:t>Strength (S), Neutral (N), or</a:t>
                      </a:r>
                      <a:endParaRPr lang="en-US" sz="2000">
                        <a:latin typeface="Cambria"/>
                        <a:ea typeface="Times New Roman"/>
                        <a:cs typeface="Times New Roman"/>
                      </a:endParaRPr>
                    </a:p>
                    <a:p>
                      <a:pPr marL="0" marR="0">
                        <a:spcBef>
                          <a:spcPts val="0"/>
                        </a:spcBef>
                        <a:spcAft>
                          <a:spcPts val="0"/>
                        </a:spcAft>
                      </a:pPr>
                      <a:r>
                        <a:rPr lang="en-US" sz="1400">
                          <a:latin typeface="Calibri"/>
                          <a:ea typeface="Times New Roman"/>
                          <a:cs typeface="Times New Roman"/>
                        </a:rPr>
                        <a:t>Weakness (W)</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Calibri"/>
                          <a:ea typeface="Times New Roman"/>
                          <a:cs typeface="Times New Roman"/>
                        </a:rPr>
                        <a:t>Explain why the scientific argument is strong or weak for each criterion you list.</a:t>
                      </a:r>
                      <a:endParaRPr lang="en-US" sz="20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8511">
                <a:tc>
                  <a:txBody>
                    <a:bodyPr/>
                    <a:lstStyle/>
                    <a:p>
                      <a:pPr marL="0" marR="0">
                        <a:spcBef>
                          <a:spcPts val="0"/>
                        </a:spcBef>
                        <a:spcAft>
                          <a:spcPts val="0"/>
                        </a:spcAft>
                      </a:pP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8511">
                <a:tc>
                  <a:txBody>
                    <a:bodyPr/>
                    <a:lstStyle/>
                    <a:p>
                      <a:pPr marL="0" marR="0">
                        <a:spcBef>
                          <a:spcPts val="0"/>
                        </a:spcBef>
                        <a:spcAft>
                          <a:spcPts val="0"/>
                        </a:spcAft>
                      </a:pP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8511">
                <a:tc>
                  <a:txBody>
                    <a:bodyPr/>
                    <a:lstStyle/>
                    <a:p>
                      <a:pPr marL="0" marR="0">
                        <a:spcBef>
                          <a:spcPts val="0"/>
                        </a:spcBef>
                        <a:spcAft>
                          <a:spcPts val="0"/>
                        </a:spcAft>
                      </a:pP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8511">
                <a:tc>
                  <a:txBody>
                    <a:bodyPr/>
                    <a:lstStyle/>
                    <a:p>
                      <a:pPr marL="0" marR="0">
                        <a:spcBef>
                          <a:spcPts val="0"/>
                        </a:spcBef>
                        <a:spcAft>
                          <a:spcPts val="0"/>
                        </a:spcAft>
                      </a:pP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228600" y="0"/>
            <a:ext cx="86868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latin typeface="Helvetica"/>
                <a:cs typeface="Helvetica"/>
              </a:rPr>
              <a:t>Evaluating Arguments in Articles</a:t>
            </a:r>
            <a:endParaRPr lang="en-US" sz="4000" dirty="0">
              <a:solidFill>
                <a:schemeClr val="tx1"/>
              </a:solidFill>
              <a:latin typeface="Helvetica"/>
              <a:cs typeface="Helvetic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Consider </a:t>
            </a:r>
            <a:r>
              <a:rPr lang="en-US" dirty="0"/>
              <a:t>T</a:t>
            </a:r>
            <a:r>
              <a:rPr lang="en-US" dirty="0" smtClean="0"/>
              <a:t>wo </a:t>
            </a:r>
            <a:r>
              <a:rPr lang="en-US" dirty="0"/>
              <a:t>S</a:t>
            </a:r>
            <a:r>
              <a:rPr lang="en-US" dirty="0" smtClean="0"/>
              <a:t>ets of </a:t>
            </a:r>
            <a:r>
              <a:rPr lang="en-US" dirty="0"/>
              <a:t>I</a:t>
            </a:r>
            <a:r>
              <a:rPr lang="en-US" dirty="0" smtClean="0"/>
              <a:t>nformation</a:t>
            </a:r>
            <a:endParaRPr lang="en-US" dirty="0"/>
          </a:p>
        </p:txBody>
      </p:sp>
      <p:cxnSp>
        <p:nvCxnSpPr>
          <p:cNvPr id="5" name="Straight Connector 4"/>
          <p:cNvCxnSpPr/>
          <p:nvPr/>
        </p:nvCxnSpPr>
        <p:spPr>
          <a:xfrm flipH="1">
            <a:off x="228600" y="3657600"/>
            <a:ext cx="8686800" cy="0"/>
          </a:xfrm>
          <a:prstGeom prst="line">
            <a:avLst/>
          </a:prstGeom>
          <a:ln w="63500">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p:nvPicPr>
        <p:blipFill>
          <a:blip r:embed="rId2" cstate="print"/>
          <a:srcRect/>
          <a:stretch>
            <a:fillRect/>
          </a:stretch>
        </p:blipFill>
        <p:spPr bwMode="auto">
          <a:xfrm>
            <a:off x="5486400" y="685800"/>
            <a:ext cx="2895600" cy="2932723"/>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591404" y="1524000"/>
            <a:ext cx="4437796" cy="1796153"/>
          </a:xfrm>
          <a:prstGeom prst="rect">
            <a:avLst/>
          </a:prstGeom>
          <a:noFill/>
          <a:ln w="9525">
            <a:noFill/>
            <a:miter lim="800000"/>
            <a:headEnd/>
            <a:tailEnd/>
          </a:ln>
        </p:spPr>
      </p:pic>
      <p:sp>
        <p:nvSpPr>
          <p:cNvPr id="9" name="Title 1"/>
          <p:cNvSpPr txBox="1">
            <a:spLocks/>
          </p:cNvSpPr>
          <p:nvPr/>
        </p:nvSpPr>
        <p:spPr>
          <a:xfrm>
            <a:off x="152400" y="914400"/>
            <a:ext cx="5113867" cy="6858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Source 1</a:t>
            </a:r>
            <a:endParaRPr lang="en-US" dirty="0"/>
          </a:p>
        </p:txBody>
      </p:sp>
      <p:sp>
        <p:nvSpPr>
          <p:cNvPr id="11" name="Title 1"/>
          <p:cNvSpPr txBox="1">
            <a:spLocks/>
          </p:cNvSpPr>
          <p:nvPr/>
        </p:nvSpPr>
        <p:spPr>
          <a:xfrm>
            <a:off x="152400" y="3886200"/>
            <a:ext cx="3048000" cy="6858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Source 2</a:t>
            </a:r>
            <a:endParaRPr lang="en-US" dirty="0"/>
          </a:p>
        </p:txBody>
      </p:sp>
      <p:pic>
        <p:nvPicPr>
          <p:cNvPr id="12" name="Picture 2"/>
          <p:cNvPicPr>
            <a:picLocks noChangeAspect="1" noChangeArrowheads="1"/>
          </p:cNvPicPr>
          <p:nvPr/>
        </p:nvPicPr>
        <p:blipFill>
          <a:blip r:embed="rId4" cstate="print"/>
          <a:srcRect/>
          <a:stretch>
            <a:fillRect/>
          </a:stretch>
        </p:blipFill>
        <p:spPr bwMode="auto">
          <a:xfrm>
            <a:off x="3295650" y="3766729"/>
            <a:ext cx="5848350" cy="3091271"/>
          </a:xfrm>
          <a:prstGeom prst="rect">
            <a:avLst/>
          </a:prstGeom>
          <a:noFill/>
          <a:ln w="9525">
            <a:noFill/>
            <a:miter lim="800000"/>
            <a:headEnd/>
            <a:tailEnd/>
          </a:ln>
        </p:spPr>
      </p:pic>
      <p:sp>
        <p:nvSpPr>
          <p:cNvPr id="13" name="Content Placeholder 2"/>
          <p:cNvSpPr>
            <a:spLocks noGrp="1"/>
          </p:cNvSpPr>
          <p:nvPr>
            <p:ph idx="1"/>
          </p:nvPr>
        </p:nvSpPr>
        <p:spPr>
          <a:xfrm>
            <a:off x="152400" y="4572001"/>
            <a:ext cx="3200400" cy="2286000"/>
          </a:xfrm>
        </p:spPr>
        <p:txBody>
          <a:bodyPr>
            <a:normAutofit fontScale="70000" lnSpcReduction="20000"/>
          </a:bodyPr>
          <a:lstStyle/>
          <a:p>
            <a:pPr marL="0" indent="0">
              <a:lnSpc>
                <a:spcPct val="120000"/>
              </a:lnSpc>
              <a:spcBef>
                <a:spcPts val="0"/>
              </a:spcBef>
              <a:buNone/>
            </a:pPr>
            <a:r>
              <a:rPr lang="en-US" dirty="0" smtClean="0"/>
              <a:t>Data from the World Conservation Union Polar Bear Specialist Group (2010) about 19 separate populations of polar bears.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Your Opinion</a:t>
            </a:r>
            <a:endParaRPr lang="en-US" dirty="0"/>
          </a:p>
        </p:txBody>
      </p:sp>
      <p:sp>
        <p:nvSpPr>
          <p:cNvPr id="3" name="Content Placeholder 2"/>
          <p:cNvSpPr>
            <a:spLocks noGrp="1"/>
          </p:cNvSpPr>
          <p:nvPr>
            <p:ph idx="1"/>
          </p:nvPr>
        </p:nvSpPr>
        <p:spPr/>
        <p:txBody>
          <a:bodyPr/>
          <a:lstStyle/>
          <a:p>
            <a:r>
              <a:rPr lang="en-US" dirty="0" smtClean="0"/>
              <a:t>What is your opinion about what should be done about this issue and why?</a:t>
            </a:r>
          </a:p>
          <a:p>
            <a:r>
              <a:rPr lang="en-US" dirty="0" smtClean="0"/>
              <a:t>Is there anything that you could do to impact this issue? What are some things you could do and how might they impact the issue?</a:t>
            </a:r>
            <a:endParaRPr lang="en-US" dirty="0"/>
          </a:p>
        </p:txBody>
      </p:sp>
    </p:spTree>
    <p:extLst>
      <p:ext uri="{BB962C8B-B14F-4D97-AF65-F5344CB8AC3E}">
        <p14:creationId xmlns="" xmlns:p14="http://schemas.microsoft.com/office/powerpoint/2010/main" val="274661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60440"/>
            <a:ext cx="8001000" cy="868362"/>
          </a:xfrm>
        </p:spPr>
        <p:txBody>
          <a:bodyPr>
            <a:noAutofit/>
          </a:bodyPr>
          <a:lstStyle/>
          <a:p>
            <a:r>
              <a:rPr lang="en-US" sz="3500" dirty="0" smtClean="0">
                <a:latin typeface="Helvetica"/>
                <a:cs typeface="Helvetica"/>
              </a:rPr>
              <a:t>Using Science In Decision-Making</a:t>
            </a:r>
            <a:endParaRPr lang="en-US" sz="3500" dirty="0">
              <a:latin typeface="Helvetica"/>
              <a:cs typeface="Helvetica"/>
            </a:endParaRPr>
          </a:p>
        </p:txBody>
      </p:sp>
      <p:sp>
        <p:nvSpPr>
          <p:cNvPr id="7" name="Content Placeholder 6"/>
          <p:cNvSpPr>
            <a:spLocks noGrp="1"/>
          </p:cNvSpPr>
          <p:nvPr>
            <p:ph idx="1"/>
          </p:nvPr>
        </p:nvSpPr>
        <p:spPr>
          <a:xfrm>
            <a:off x="228600" y="1295400"/>
            <a:ext cx="8686800" cy="4572000"/>
          </a:xfrm>
        </p:spPr>
        <p:txBody>
          <a:bodyPr>
            <a:normAutofit/>
          </a:bodyPr>
          <a:lstStyle/>
          <a:p>
            <a:r>
              <a:rPr lang="en-US" dirty="0" smtClean="0"/>
              <a:t>Students introduced to criteria scientists use</a:t>
            </a:r>
          </a:p>
          <a:p>
            <a:r>
              <a:rPr lang="en-US" dirty="0" smtClean="0"/>
              <a:t>Focus is on intro/awareness, not depth</a:t>
            </a:r>
          </a:p>
          <a:p>
            <a:r>
              <a:rPr lang="en-US" dirty="0" smtClean="0"/>
              <a:t>Students compare own and scientific criteria</a:t>
            </a:r>
          </a:p>
          <a:p>
            <a:r>
              <a:rPr lang="en-US" dirty="0" smtClean="0"/>
              <a:t>Students revisit evaluations of sources using scientific criteria</a:t>
            </a:r>
          </a:p>
          <a:p>
            <a:endParaRPr lang="en-US" dirty="0" smtClean="0"/>
          </a:p>
          <a:p>
            <a:pPr lvl="1"/>
            <a:endParaRPr lang="en-US" dirty="0" smtClean="0"/>
          </a:p>
          <a:p>
            <a:endParaRPr lang="en-US" dirty="0" smtClean="0"/>
          </a:p>
        </p:txBody>
      </p:sp>
      <p:pic>
        <p:nvPicPr>
          <p:cNvPr id="4" name="Picture 3"/>
          <p:cNvPicPr/>
          <p:nvPr/>
        </p:nvPicPr>
        <p:blipFill>
          <a:blip r:embed="rId2" cstate="print"/>
          <a:srcRect/>
          <a:stretch>
            <a:fillRect/>
          </a:stretch>
        </p:blipFill>
        <p:spPr bwMode="auto">
          <a:xfrm>
            <a:off x="0" y="5942123"/>
            <a:ext cx="1143000" cy="914400"/>
          </a:xfrm>
          <a:prstGeom prst="rect">
            <a:avLst/>
          </a:prstGeom>
          <a:noFill/>
          <a:ln w="9525">
            <a:noFill/>
            <a:miter lim="800000"/>
            <a:headEnd/>
            <a:tailEnd/>
          </a:ln>
        </p:spPr>
      </p:pic>
      <p:cxnSp>
        <p:nvCxnSpPr>
          <p:cNvPr id="6" name="Straight Connector 5"/>
          <p:cNvCxnSpPr/>
          <p:nvPr/>
        </p:nvCxnSpPr>
        <p:spPr>
          <a:xfrm>
            <a:off x="0" y="5938843"/>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83419" y="6398419"/>
            <a:ext cx="919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0"/>
            <a:ext cx="86868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latin typeface="Helvetica"/>
                <a:cs typeface="Helvetica"/>
              </a:rPr>
              <a:t>Activity Three</a:t>
            </a:r>
            <a:endParaRPr lang="en-US" sz="4000" dirty="0">
              <a:solidFill>
                <a:schemeClr val="tx1"/>
              </a:solidFill>
              <a:latin typeface="Helvetica"/>
              <a:cs typeface="Helvetica"/>
            </a:endParaRPr>
          </a:p>
        </p:txBody>
      </p:sp>
    </p:spTree>
    <p:extLst>
      <p:ext uri="{BB962C8B-B14F-4D97-AF65-F5344CB8AC3E}">
        <p14:creationId xmlns="" xmlns:p14="http://schemas.microsoft.com/office/powerpoint/2010/main" val="1708115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60440"/>
            <a:ext cx="8001000" cy="868362"/>
          </a:xfrm>
        </p:spPr>
        <p:txBody>
          <a:bodyPr>
            <a:noAutofit/>
          </a:bodyPr>
          <a:lstStyle/>
          <a:p>
            <a:r>
              <a:rPr lang="en-US" sz="3500" dirty="0" smtClean="0">
                <a:latin typeface="Helvetica"/>
                <a:cs typeface="Helvetica"/>
              </a:rPr>
              <a:t>Using Science In Decision-Making</a:t>
            </a:r>
            <a:endParaRPr lang="en-US" sz="3500" dirty="0">
              <a:latin typeface="Helvetica"/>
              <a:cs typeface="Helvetica"/>
            </a:endParaRPr>
          </a:p>
        </p:txBody>
      </p:sp>
      <p:sp>
        <p:nvSpPr>
          <p:cNvPr id="7" name="Content Placeholder 6"/>
          <p:cNvSpPr>
            <a:spLocks noGrp="1"/>
          </p:cNvSpPr>
          <p:nvPr>
            <p:ph idx="1"/>
          </p:nvPr>
        </p:nvSpPr>
        <p:spPr>
          <a:xfrm>
            <a:off x="1828800" y="838200"/>
            <a:ext cx="5715000" cy="5105400"/>
          </a:xfrm>
        </p:spPr>
        <p:txBody>
          <a:bodyPr>
            <a:normAutofit fontScale="85000" lnSpcReduction="20000"/>
          </a:bodyPr>
          <a:lstStyle/>
          <a:p>
            <a:pPr marL="0" indent="0">
              <a:buNone/>
            </a:pPr>
            <a:r>
              <a:rPr lang="en-US" sz="3800" b="1" dirty="0"/>
              <a:t>Some </a:t>
            </a:r>
            <a:r>
              <a:rPr lang="en-US" sz="3800" b="1" dirty="0" smtClean="0"/>
              <a:t>Criteria </a:t>
            </a:r>
            <a:r>
              <a:rPr lang="en-US" sz="3800" b="1" dirty="0"/>
              <a:t>Scientists </a:t>
            </a:r>
            <a:r>
              <a:rPr lang="en-US" sz="3800" b="1" dirty="0" smtClean="0"/>
              <a:t>Use</a:t>
            </a:r>
            <a:endParaRPr lang="en-US" sz="3800" dirty="0"/>
          </a:p>
          <a:p>
            <a:pPr lvl="0"/>
            <a:r>
              <a:rPr lang="en-US" sz="3800" dirty="0" smtClean="0"/>
              <a:t>Scientific evidence</a:t>
            </a:r>
            <a:endParaRPr lang="en-US" sz="3800" dirty="0"/>
          </a:p>
          <a:p>
            <a:pPr lvl="0"/>
            <a:r>
              <a:rPr lang="en-US" sz="3800" dirty="0" smtClean="0"/>
              <a:t>Sample size</a:t>
            </a:r>
            <a:endParaRPr lang="en-US" sz="3800" dirty="0"/>
          </a:p>
          <a:p>
            <a:pPr lvl="0"/>
            <a:r>
              <a:rPr lang="en-US" sz="3800" dirty="0"/>
              <a:t>A</a:t>
            </a:r>
            <a:r>
              <a:rPr lang="en-US" sz="3800" dirty="0" smtClean="0"/>
              <a:t>ppropriate </a:t>
            </a:r>
            <a:r>
              <a:rPr lang="en-US" sz="3800" dirty="0"/>
              <a:t>measures </a:t>
            </a:r>
            <a:endParaRPr lang="en-US" sz="3800" dirty="0" smtClean="0"/>
          </a:p>
          <a:p>
            <a:pPr lvl="0"/>
            <a:r>
              <a:rPr lang="en-US" sz="3800" dirty="0" smtClean="0"/>
              <a:t>Rigorous </a:t>
            </a:r>
            <a:r>
              <a:rPr lang="en-US" sz="3800" dirty="0"/>
              <a:t>data collection </a:t>
            </a:r>
            <a:endParaRPr lang="en-US" sz="3800" dirty="0" smtClean="0"/>
          </a:p>
          <a:p>
            <a:pPr lvl="0"/>
            <a:r>
              <a:rPr lang="en-US" sz="3800" dirty="0" smtClean="0"/>
              <a:t>Replication</a:t>
            </a:r>
            <a:endParaRPr lang="en-US" sz="3800" dirty="0"/>
          </a:p>
          <a:p>
            <a:pPr lvl="0"/>
            <a:r>
              <a:rPr lang="en-US" sz="3800" dirty="0" smtClean="0"/>
              <a:t>Underlying scientific concept</a:t>
            </a:r>
            <a:endParaRPr lang="en-US" sz="3800" dirty="0"/>
          </a:p>
          <a:p>
            <a:pPr lvl="0"/>
            <a:r>
              <a:rPr lang="en-US" sz="3800" dirty="0" smtClean="0"/>
              <a:t>Consensus</a:t>
            </a:r>
            <a:endParaRPr lang="en-US" sz="3800" dirty="0"/>
          </a:p>
          <a:p>
            <a:pPr lvl="0"/>
            <a:r>
              <a:rPr lang="en-US" sz="3800" dirty="0" smtClean="0"/>
              <a:t>Peer review</a:t>
            </a:r>
            <a:endParaRPr lang="en-US" sz="3800" dirty="0"/>
          </a:p>
          <a:p>
            <a:pPr lvl="0"/>
            <a:r>
              <a:rPr lang="en-US" sz="3800" dirty="0" smtClean="0"/>
              <a:t>Bias</a:t>
            </a:r>
            <a:endParaRPr lang="en-US" sz="3800" dirty="0"/>
          </a:p>
          <a:p>
            <a:endParaRPr lang="en-US" dirty="0" smtClean="0"/>
          </a:p>
          <a:p>
            <a:pPr lvl="1"/>
            <a:endParaRPr lang="en-US" dirty="0" smtClean="0"/>
          </a:p>
          <a:p>
            <a:endParaRPr lang="en-US" dirty="0" smtClean="0"/>
          </a:p>
        </p:txBody>
      </p:sp>
      <p:pic>
        <p:nvPicPr>
          <p:cNvPr id="4" name="Picture 3"/>
          <p:cNvPicPr/>
          <p:nvPr/>
        </p:nvPicPr>
        <p:blipFill>
          <a:blip r:embed="rId3" cstate="print"/>
          <a:srcRect/>
          <a:stretch>
            <a:fillRect/>
          </a:stretch>
        </p:blipFill>
        <p:spPr bwMode="auto">
          <a:xfrm>
            <a:off x="0" y="5942123"/>
            <a:ext cx="1143000" cy="914400"/>
          </a:xfrm>
          <a:prstGeom prst="rect">
            <a:avLst/>
          </a:prstGeom>
          <a:noFill/>
          <a:ln w="9525">
            <a:noFill/>
            <a:miter lim="800000"/>
            <a:headEnd/>
            <a:tailEnd/>
          </a:ln>
        </p:spPr>
      </p:pic>
      <p:cxnSp>
        <p:nvCxnSpPr>
          <p:cNvPr id="6" name="Straight Connector 5"/>
          <p:cNvCxnSpPr/>
          <p:nvPr/>
        </p:nvCxnSpPr>
        <p:spPr>
          <a:xfrm>
            <a:off x="0" y="5938843"/>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83419" y="6398419"/>
            <a:ext cx="919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0"/>
            <a:ext cx="86868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latin typeface="Helvetica"/>
                <a:cs typeface="Helvetica"/>
              </a:rPr>
              <a:t>Activity Three</a:t>
            </a:r>
            <a:endParaRPr lang="en-US" sz="4000" dirty="0">
              <a:solidFill>
                <a:schemeClr val="tx1"/>
              </a:solidFill>
              <a:latin typeface="Helvetica"/>
              <a:cs typeface="Helvetica"/>
            </a:endParaRPr>
          </a:p>
        </p:txBody>
      </p:sp>
    </p:spTree>
    <p:extLst>
      <p:ext uri="{BB962C8B-B14F-4D97-AF65-F5344CB8AC3E}">
        <p14:creationId xmlns="" xmlns:p14="http://schemas.microsoft.com/office/powerpoint/2010/main" val="4143995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60440"/>
            <a:ext cx="8001000" cy="868362"/>
          </a:xfrm>
        </p:spPr>
        <p:txBody>
          <a:bodyPr>
            <a:noAutofit/>
          </a:bodyPr>
          <a:lstStyle/>
          <a:p>
            <a:r>
              <a:rPr lang="en-US" sz="3500" dirty="0" smtClean="0">
                <a:latin typeface="Helvetica"/>
                <a:cs typeface="Helvetica"/>
              </a:rPr>
              <a:t>Using Science In Decision-Making</a:t>
            </a:r>
            <a:endParaRPr lang="en-US" sz="3500" dirty="0">
              <a:latin typeface="Helvetica"/>
              <a:cs typeface="Helvetica"/>
            </a:endParaRPr>
          </a:p>
        </p:txBody>
      </p:sp>
      <p:pic>
        <p:nvPicPr>
          <p:cNvPr id="4" name="Picture 3"/>
          <p:cNvPicPr/>
          <p:nvPr/>
        </p:nvPicPr>
        <p:blipFill>
          <a:blip r:embed="rId2" cstate="print"/>
          <a:srcRect/>
          <a:stretch>
            <a:fillRect/>
          </a:stretch>
        </p:blipFill>
        <p:spPr bwMode="auto">
          <a:xfrm>
            <a:off x="0" y="5942123"/>
            <a:ext cx="1143000" cy="914400"/>
          </a:xfrm>
          <a:prstGeom prst="rect">
            <a:avLst/>
          </a:prstGeom>
          <a:noFill/>
          <a:ln w="9525">
            <a:noFill/>
            <a:miter lim="800000"/>
            <a:headEnd/>
            <a:tailEnd/>
          </a:ln>
        </p:spPr>
      </p:pic>
      <p:cxnSp>
        <p:nvCxnSpPr>
          <p:cNvPr id="6" name="Straight Connector 5"/>
          <p:cNvCxnSpPr/>
          <p:nvPr/>
        </p:nvCxnSpPr>
        <p:spPr>
          <a:xfrm>
            <a:off x="0" y="5938843"/>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83419" y="6398419"/>
            <a:ext cx="919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0"/>
            <a:ext cx="86868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latin typeface="Helvetica"/>
                <a:cs typeface="Helvetica"/>
              </a:rPr>
              <a:t>Activity Four</a:t>
            </a:r>
            <a:endParaRPr lang="en-US" sz="4000" dirty="0">
              <a:solidFill>
                <a:schemeClr val="tx1"/>
              </a:solidFill>
              <a:latin typeface="Helvetica"/>
              <a:cs typeface="Helvetica"/>
            </a:endParaRPr>
          </a:p>
        </p:txBody>
      </p:sp>
      <p:sp>
        <p:nvSpPr>
          <p:cNvPr id="9" name="Content Placeholder 6"/>
          <p:cNvSpPr>
            <a:spLocks noGrp="1"/>
          </p:cNvSpPr>
          <p:nvPr>
            <p:ph idx="1"/>
          </p:nvPr>
        </p:nvSpPr>
        <p:spPr>
          <a:xfrm>
            <a:off x="228600" y="609600"/>
            <a:ext cx="8686800" cy="5181600"/>
          </a:xfrm>
        </p:spPr>
        <p:txBody>
          <a:bodyPr>
            <a:normAutofit/>
          </a:bodyPr>
          <a:lstStyle/>
          <a:p>
            <a:pPr lvl="0"/>
            <a:r>
              <a:rPr lang="en-US" dirty="0" smtClean="0"/>
              <a:t>What are some socioscientific issues that you know about and/or that are important to you?  </a:t>
            </a:r>
          </a:p>
          <a:p>
            <a:pPr lvl="0"/>
            <a:endParaRPr lang="en-US" dirty="0" smtClean="0"/>
          </a:p>
          <a:p>
            <a:pPr lvl="0"/>
            <a:r>
              <a:rPr lang="en-US" dirty="0" smtClean="0"/>
              <a:t>For one issue you’ve identified, what are some scientific questions that investigating could help people understand the issue better?</a:t>
            </a:r>
          </a:p>
          <a:p>
            <a:endParaRPr lang="en-US" dirty="0" smtClean="0"/>
          </a:p>
        </p:txBody>
      </p:sp>
    </p:spTree>
    <p:extLst>
      <p:ext uri="{BB962C8B-B14F-4D97-AF65-F5344CB8AC3E}">
        <p14:creationId xmlns="" xmlns:p14="http://schemas.microsoft.com/office/powerpoint/2010/main" val="526909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60440"/>
            <a:ext cx="8001000" cy="868362"/>
          </a:xfrm>
        </p:spPr>
        <p:txBody>
          <a:bodyPr>
            <a:noAutofit/>
          </a:bodyPr>
          <a:lstStyle/>
          <a:p>
            <a:r>
              <a:rPr lang="en-US" sz="3500" dirty="0" smtClean="0">
                <a:latin typeface="Helvetica"/>
                <a:cs typeface="Helvetica"/>
              </a:rPr>
              <a:t>Using Science In Decision-Making</a:t>
            </a:r>
            <a:endParaRPr lang="en-US" sz="3500" dirty="0">
              <a:latin typeface="Helvetica"/>
              <a:cs typeface="Helvetica"/>
            </a:endParaRPr>
          </a:p>
        </p:txBody>
      </p:sp>
      <p:pic>
        <p:nvPicPr>
          <p:cNvPr id="4" name="Picture 3"/>
          <p:cNvPicPr/>
          <p:nvPr/>
        </p:nvPicPr>
        <p:blipFill>
          <a:blip r:embed="rId2" cstate="print"/>
          <a:srcRect/>
          <a:stretch>
            <a:fillRect/>
          </a:stretch>
        </p:blipFill>
        <p:spPr bwMode="auto">
          <a:xfrm>
            <a:off x="0" y="5942123"/>
            <a:ext cx="1143000" cy="914400"/>
          </a:xfrm>
          <a:prstGeom prst="rect">
            <a:avLst/>
          </a:prstGeom>
          <a:noFill/>
          <a:ln w="9525">
            <a:noFill/>
            <a:miter lim="800000"/>
            <a:headEnd/>
            <a:tailEnd/>
          </a:ln>
        </p:spPr>
      </p:pic>
      <p:cxnSp>
        <p:nvCxnSpPr>
          <p:cNvPr id="6" name="Straight Connector 5"/>
          <p:cNvCxnSpPr/>
          <p:nvPr/>
        </p:nvCxnSpPr>
        <p:spPr>
          <a:xfrm>
            <a:off x="0" y="5938843"/>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83419" y="6398419"/>
            <a:ext cx="919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0"/>
            <a:ext cx="86868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latin typeface="Helvetica"/>
                <a:cs typeface="Helvetica"/>
              </a:rPr>
              <a:t>Activity Four</a:t>
            </a:r>
            <a:endParaRPr lang="en-US" sz="4000" dirty="0">
              <a:solidFill>
                <a:schemeClr val="tx1"/>
              </a:solidFill>
              <a:latin typeface="Helvetica"/>
              <a:cs typeface="Helvetica"/>
            </a:endParaRPr>
          </a:p>
        </p:txBody>
      </p:sp>
      <p:sp>
        <p:nvSpPr>
          <p:cNvPr id="9" name="Content Placeholder 6"/>
          <p:cNvSpPr>
            <a:spLocks noGrp="1"/>
          </p:cNvSpPr>
          <p:nvPr>
            <p:ph idx="1"/>
          </p:nvPr>
        </p:nvSpPr>
        <p:spPr>
          <a:xfrm>
            <a:off x="228600" y="609600"/>
            <a:ext cx="8686800" cy="5181600"/>
          </a:xfrm>
        </p:spPr>
        <p:txBody>
          <a:bodyPr>
            <a:normAutofit/>
          </a:bodyPr>
          <a:lstStyle/>
          <a:p>
            <a:pPr lvl="0"/>
            <a:r>
              <a:rPr lang="en-US" dirty="0" smtClean="0"/>
              <a:t>Can answers to scientific questions provide us with all the information we need to make a good decision about what to do about a socioscientific issue? Why or why not? </a:t>
            </a:r>
          </a:p>
          <a:p>
            <a:pPr lvl="0"/>
            <a:endParaRPr lang="en-US" dirty="0" smtClean="0"/>
          </a:p>
          <a:p>
            <a:pPr lvl="0"/>
            <a:r>
              <a:rPr lang="en-US" dirty="0" smtClean="0"/>
              <a:t>If not, what other information would be needed?</a:t>
            </a:r>
          </a:p>
          <a:p>
            <a:pPr lvl="1"/>
            <a:endParaRPr lang="en-US" dirty="0" smtClean="0"/>
          </a:p>
          <a:p>
            <a:endParaRPr lang="en-US" dirty="0" smtClean="0"/>
          </a:p>
        </p:txBody>
      </p:sp>
    </p:spTree>
    <p:extLst>
      <p:ext uri="{BB962C8B-B14F-4D97-AF65-F5344CB8AC3E}">
        <p14:creationId xmlns="" xmlns:p14="http://schemas.microsoft.com/office/powerpoint/2010/main" val="5269098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60440"/>
            <a:ext cx="8001000" cy="868362"/>
          </a:xfrm>
        </p:spPr>
        <p:txBody>
          <a:bodyPr>
            <a:noAutofit/>
          </a:bodyPr>
          <a:lstStyle/>
          <a:p>
            <a:r>
              <a:rPr lang="en-US" sz="3500" dirty="0" smtClean="0">
                <a:latin typeface="Helvetica"/>
                <a:cs typeface="Helvetica"/>
              </a:rPr>
              <a:t>Using Science In Decision-Making</a:t>
            </a:r>
            <a:endParaRPr lang="en-US" sz="3500" dirty="0">
              <a:latin typeface="Helvetica"/>
              <a:cs typeface="Helvetica"/>
            </a:endParaRPr>
          </a:p>
        </p:txBody>
      </p:sp>
      <p:pic>
        <p:nvPicPr>
          <p:cNvPr id="4" name="Picture 3"/>
          <p:cNvPicPr/>
          <p:nvPr/>
        </p:nvPicPr>
        <p:blipFill>
          <a:blip r:embed="rId2" cstate="print"/>
          <a:srcRect/>
          <a:stretch>
            <a:fillRect/>
          </a:stretch>
        </p:blipFill>
        <p:spPr bwMode="auto">
          <a:xfrm>
            <a:off x="0" y="5942123"/>
            <a:ext cx="1143000" cy="914400"/>
          </a:xfrm>
          <a:prstGeom prst="rect">
            <a:avLst/>
          </a:prstGeom>
          <a:noFill/>
          <a:ln w="9525">
            <a:noFill/>
            <a:miter lim="800000"/>
            <a:headEnd/>
            <a:tailEnd/>
          </a:ln>
        </p:spPr>
      </p:pic>
      <p:cxnSp>
        <p:nvCxnSpPr>
          <p:cNvPr id="6" name="Straight Connector 5"/>
          <p:cNvCxnSpPr/>
          <p:nvPr/>
        </p:nvCxnSpPr>
        <p:spPr>
          <a:xfrm>
            <a:off x="0" y="5938843"/>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83419" y="6398419"/>
            <a:ext cx="919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0"/>
            <a:ext cx="86868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latin typeface="Helvetica"/>
                <a:cs typeface="Helvetica"/>
              </a:rPr>
              <a:t>Activity Four</a:t>
            </a:r>
            <a:endParaRPr lang="en-US" sz="4000" dirty="0">
              <a:solidFill>
                <a:schemeClr val="tx1"/>
              </a:solidFill>
              <a:latin typeface="Helvetica"/>
              <a:cs typeface="Helvetica"/>
            </a:endParaRPr>
          </a:p>
        </p:txBody>
      </p:sp>
      <p:sp>
        <p:nvSpPr>
          <p:cNvPr id="9" name="Content Placeholder 6"/>
          <p:cNvSpPr>
            <a:spLocks noGrp="1"/>
          </p:cNvSpPr>
          <p:nvPr>
            <p:ph idx="1"/>
          </p:nvPr>
        </p:nvSpPr>
        <p:spPr>
          <a:xfrm>
            <a:off x="228600" y="609600"/>
            <a:ext cx="8686800" cy="5181600"/>
          </a:xfrm>
        </p:spPr>
        <p:txBody>
          <a:bodyPr>
            <a:normAutofit/>
          </a:bodyPr>
          <a:lstStyle/>
          <a:p>
            <a:pPr lvl="0"/>
            <a:r>
              <a:rPr lang="en-US" dirty="0" smtClean="0"/>
              <a:t>Is there generally a right and wrong answer to what should be done about a socioscientific issue? Why or why not?</a:t>
            </a:r>
          </a:p>
          <a:p>
            <a:pPr lvl="0"/>
            <a:endParaRPr lang="en-US" dirty="0" smtClean="0"/>
          </a:p>
          <a:p>
            <a:pPr lvl="0"/>
            <a:r>
              <a:rPr lang="en-US" dirty="0" smtClean="0"/>
              <a:t>If two people had the same exact information available to them about a socioscientific issue, could they make different decisions with both being considered informed decisions? Why or why not? </a:t>
            </a:r>
          </a:p>
          <a:p>
            <a:endParaRPr lang="en-US" dirty="0" smtClean="0"/>
          </a:p>
          <a:p>
            <a:pPr lvl="1"/>
            <a:endParaRPr lang="en-US" dirty="0" smtClean="0"/>
          </a:p>
          <a:p>
            <a:endParaRPr lang="en-US" dirty="0" smtClean="0"/>
          </a:p>
        </p:txBody>
      </p:sp>
    </p:spTree>
    <p:extLst>
      <p:ext uri="{BB962C8B-B14F-4D97-AF65-F5344CB8AC3E}">
        <p14:creationId xmlns="" xmlns:p14="http://schemas.microsoft.com/office/powerpoint/2010/main" val="526909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60440"/>
            <a:ext cx="8001000" cy="868362"/>
          </a:xfrm>
        </p:spPr>
        <p:txBody>
          <a:bodyPr>
            <a:noAutofit/>
          </a:bodyPr>
          <a:lstStyle/>
          <a:p>
            <a:r>
              <a:rPr lang="en-US" sz="3500" dirty="0" smtClean="0">
                <a:latin typeface="Helvetica"/>
                <a:cs typeface="Helvetica"/>
              </a:rPr>
              <a:t>Using Science In Decision-Making</a:t>
            </a:r>
            <a:endParaRPr lang="en-US" sz="3500" dirty="0">
              <a:latin typeface="Helvetica"/>
              <a:cs typeface="Helvetica"/>
            </a:endParaRPr>
          </a:p>
        </p:txBody>
      </p:sp>
      <p:pic>
        <p:nvPicPr>
          <p:cNvPr id="4" name="Picture 3"/>
          <p:cNvPicPr/>
          <p:nvPr/>
        </p:nvPicPr>
        <p:blipFill>
          <a:blip r:embed="rId2" cstate="print"/>
          <a:srcRect/>
          <a:stretch>
            <a:fillRect/>
          </a:stretch>
        </p:blipFill>
        <p:spPr bwMode="auto">
          <a:xfrm>
            <a:off x="0" y="5942123"/>
            <a:ext cx="1143000" cy="914400"/>
          </a:xfrm>
          <a:prstGeom prst="rect">
            <a:avLst/>
          </a:prstGeom>
          <a:noFill/>
          <a:ln w="9525">
            <a:noFill/>
            <a:miter lim="800000"/>
            <a:headEnd/>
            <a:tailEnd/>
          </a:ln>
        </p:spPr>
      </p:pic>
      <p:cxnSp>
        <p:nvCxnSpPr>
          <p:cNvPr id="6" name="Straight Connector 5"/>
          <p:cNvCxnSpPr/>
          <p:nvPr/>
        </p:nvCxnSpPr>
        <p:spPr>
          <a:xfrm>
            <a:off x="0" y="5938843"/>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83419" y="6398419"/>
            <a:ext cx="919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0"/>
            <a:ext cx="86868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latin typeface="Helvetica"/>
                <a:cs typeface="Helvetica"/>
              </a:rPr>
              <a:t>Activity Four</a:t>
            </a:r>
            <a:endParaRPr lang="en-US" sz="4000" dirty="0">
              <a:solidFill>
                <a:schemeClr val="tx1"/>
              </a:solidFill>
              <a:latin typeface="Helvetica"/>
              <a:cs typeface="Helvetica"/>
            </a:endParaRPr>
          </a:p>
        </p:txBody>
      </p:sp>
      <p:sp>
        <p:nvSpPr>
          <p:cNvPr id="9" name="Content Placeholder 6"/>
          <p:cNvSpPr>
            <a:spLocks noGrp="1"/>
          </p:cNvSpPr>
          <p:nvPr>
            <p:ph idx="1"/>
          </p:nvPr>
        </p:nvSpPr>
        <p:spPr>
          <a:xfrm>
            <a:off x="228600" y="609600"/>
            <a:ext cx="8686800" cy="5181600"/>
          </a:xfrm>
        </p:spPr>
        <p:txBody>
          <a:bodyPr>
            <a:normAutofit/>
          </a:bodyPr>
          <a:lstStyle/>
          <a:p>
            <a:pPr lvl="0"/>
            <a:r>
              <a:rPr lang="en-US" dirty="0" smtClean="0"/>
              <a:t>Can all scientific questions be answered with 100% certainty? If not, can investigating these questions still help us to understand issues better, or is science only useful if it provides definite answers?</a:t>
            </a:r>
          </a:p>
          <a:p>
            <a:pPr lvl="0"/>
            <a:endParaRPr lang="en-US" dirty="0" smtClean="0"/>
          </a:p>
          <a:p>
            <a:pPr lvl="0"/>
            <a:r>
              <a:rPr lang="en-US" dirty="0" smtClean="0"/>
              <a:t>Has this set of activities changed the way you’ll consider scientific arguments in the future? If yes, how will what you do be different from what you’ve done before? </a:t>
            </a:r>
          </a:p>
          <a:p>
            <a:endParaRPr lang="en-US" dirty="0" smtClean="0"/>
          </a:p>
          <a:p>
            <a:pPr lvl="1"/>
            <a:endParaRPr lang="en-US" dirty="0" smtClean="0"/>
          </a:p>
          <a:p>
            <a:endParaRPr lang="en-US" dirty="0" smtClean="0"/>
          </a:p>
        </p:txBody>
      </p:sp>
    </p:spTree>
    <p:extLst>
      <p:ext uri="{BB962C8B-B14F-4D97-AF65-F5344CB8AC3E}">
        <p14:creationId xmlns="" xmlns:p14="http://schemas.microsoft.com/office/powerpoint/2010/main" val="526909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Implementing this Unit</a:t>
            </a:r>
            <a:endParaRPr lang="en-US" dirty="0"/>
          </a:p>
        </p:txBody>
      </p:sp>
      <p:sp>
        <p:nvSpPr>
          <p:cNvPr id="3" name="Content Placeholder 2"/>
          <p:cNvSpPr>
            <a:spLocks noGrp="1"/>
          </p:cNvSpPr>
          <p:nvPr>
            <p:ph idx="1"/>
          </p:nvPr>
        </p:nvSpPr>
        <p:spPr>
          <a:xfrm>
            <a:off x="457200" y="1295400"/>
            <a:ext cx="8229600" cy="5257800"/>
          </a:xfrm>
        </p:spPr>
        <p:txBody>
          <a:bodyPr>
            <a:normAutofit lnSpcReduction="10000"/>
          </a:bodyPr>
          <a:lstStyle/>
          <a:p>
            <a:r>
              <a:rPr lang="en-US" dirty="0" smtClean="0"/>
              <a:t>Materials are available on the MSU Environmental Literacy website including:</a:t>
            </a:r>
          </a:p>
          <a:p>
            <a:pPr lvl="1"/>
            <a:r>
              <a:rPr lang="en-US" dirty="0" smtClean="0"/>
              <a:t>Teacher guide</a:t>
            </a:r>
          </a:p>
          <a:p>
            <a:pPr lvl="1"/>
            <a:r>
              <a:rPr lang="en-US" dirty="0" smtClean="0"/>
              <a:t>Student Handouts</a:t>
            </a:r>
          </a:p>
          <a:p>
            <a:pPr lvl="1"/>
            <a:r>
              <a:rPr lang="en-US" dirty="0" smtClean="0"/>
              <a:t>Topic packages with articles and teacher notes for each topic</a:t>
            </a:r>
          </a:p>
          <a:p>
            <a:pPr lvl="1"/>
            <a:r>
              <a:rPr lang="en-US" dirty="0" smtClean="0"/>
              <a:t>Teacher feedback form</a:t>
            </a:r>
          </a:p>
          <a:p>
            <a:r>
              <a:rPr lang="en-US" dirty="0" smtClean="0"/>
              <a:t>We’d appreciate your help with data collection --- collecting completed student handouts to help us explore how students evaluate scientific arguments and evidence.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Implementing this Unit</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Consider:</a:t>
            </a:r>
          </a:p>
          <a:p>
            <a:pPr lvl="1"/>
            <a:r>
              <a:rPr lang="en-US" dirty="0"/>
              <a:t>U</a:t>
            </a:r>
            <a:r>
              <a:rPr lang="en-US" dirty="0" smtClean="0"/>
              <a:t>sing the unit (starting with Activity 2) several additional times throughout school year with different topics to help students develop competencies with evaluating second-hand scientific arguments and evidence</a:t>
            </a:r>
            <a:endParaRPr lang="en-US" dirty="0"/>
          </a:p>
        </p:txBody>
      </p:sp>
    </p:spTree>
    <p:extLst>
      <p:ext uri="{BB962C8B-B14F-4D97-AF65-F5344CB8AC3E}">
        <p14:creationId xmlns="" xmlns:p14="http://schemas.microsoft.com/office/powerpoint/2010/main" val="30331621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Implementing this Unit</a:t>
            </a:r>
            <a:endParaRPr lang="en-US" dirty="0"/>
          </a:p>
        </p:txBody>
      </p:sp>
      <p:sp>
        <p:nvSpPr>
          <p:cNvPr id="3" name="Content Placeholder 2"/>
          <p:cNvSpPr>
            <a:spLocks noGrp="1"/>
          </p:cNvSpPr>
          <p:nvPr>
            <p:ph idx="1"/>
          </p:nvPr>
        </p:nvSpPr>
        <p:spPr>
          <a:xfrm>
            <a:off x="457200" y="1371600"/>
            <a:ext cx="8229600" cy="4953000"/>
          </a:xfrm>
        </p:spPr>
        <p:txBody>
          <a:bodyPr>
            <a:normAutofit/>
          </a:bodyPr>
          <a:lstStyle/>
          <a:p>
            <a:r>
              <a:rPr lang="en-US" dirty="0"/>
              <a:t>Y</a:t>
            </a:r>
            <a:r>
              <a:rPr lang="en-US" dirty="0" smtClean="0"/>
              <a:t>our thoughts…</a:t>
            </a:r>
          </a:p>
          <a:p>
            <a:pPr lvl="1"/>
            <a:r>
              <a:rPr lang="en-US" dirty="0" smtClean="0"/>
              <a:t>Do you do anything similar to this already?</a:t>
            </a:r>
          </a:p>
          <a:p>
            <a:pPr lvl="1"/>
            <a:r>
              <a:rPr lang="en-US" dirty="0" smtClean="0"/>
              <a:t>Does this activity fit with your curriculum?</a:t>
            </a:r>
          </a:p>
          <a:p>
            <a:pPr lvl="1"/>
            <a:r>
              <a:rPr lang="en-US" dirty="0" smtClean="0"/>
              <a:t>How would you implement this with your students?</a:t>
            </a:r>
          </a:p>
          <a:p>
            <a:pPr lvl="1"/>
            <a:r>
              <a:rPr lang="en-US" dirty="0" smtClean="0"/>
              <a:t>What might be challenging?</a:t>
            </a:r>
          </a:p>
          <a:p>
            <a:pPr lvl="1"/>
            <a:r>
              <a:rPr lang="en-US" dirty="0" smtClean="0"/>
              <a:t>Ideas to share with each other/us about using the unit?</a:t>
            </a:r>
          </a:p>
          <a:p>
            <a:pPr lvl="1"/>
            <a:r>
              <a:rPr lang="en-US" dirty="0" smtClean="0"/>
              <a:t>What additional support would you want/need from us to use this unit?</a:t>
            </a:r>
            <a:endParaRPr lang="en-US" dirty="0"/>
          </a:p>
        </p:txBody>
      </p:sp>
    </p:spTree>
    <p:extLst>
      <p:ext uri="{BB962C8B-B14F-4D97-AF65-F5344CB8AC3E}">
        <p14:creationId xmlns="" xmlns:p14="http://schemas.microsoft.com/office/powerpoint/2010/main" val="2449061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en-US" sz="3200" dirty="0" smtClean="0"/>
              <a:t>What is a Scientific Argument and how is it different than arguments people have in everyday life?</a:t>
            </a:r>
            <a:endParaRPr lang="en-US" sz="3200" dirty="0"/>
          </a:p>
        </p:txBody>
      </p:sp>
      <p:sp>
        <p:nvSpPr>
          <p:cNvPr id="5" name="Text Placeholder 4"/>
          <p:cNvSpPr>
            <a:spLocks noGrp="1"/>
          </p:cNvSpPr>
          <p:nvPr>
            <p:ph type="body" idx="1"/>
          </p:nvPr>
        </p:nvSpPr>
        <p:spPr>
          <a:xfrm>
            <a:off x="457200" y="1295400"/>
            <a:ext cx="4040188" cy="639762"/>
          </a:xfrm>
        </p:spPr>
        <p:txBody>
          <a:bodyPr>
            <a:noAutofit/>
          </a:bodyPr>
          <a:lstStyle/>
          <a:p>
            <a:r>
              <a:rPr lang="en-US" sz="2000" dirty="0" smtClean="0"/>
              <a:t>Characteristics of </a:t>
            </a:r>
          </a:p>
          <a:p>
            <a:r>
              <a:rPr lang="en-US" sz="2000" dirty="0" smtClean="0"/>
              <a:t>Scientific Arguments</a:t>
            </a:r>
            <a:endParaRPr lang="en-US" sz="2000" dirty="0"/>
          </a:p>
        </p:txBody>
      </p:sp>
      <p:sp>
        <p:nvSpPr>
          <p:cNvPr id="7" name="Text Placeholder 6"/>
          <p:cNvSpPr>
            <a:spLocks noGrp="1"/>
          </p:cNvSpPr>
          <p:nvPr>
            <p:ph type="body" sz="quarter" idx="3"/>
          </p:nvPr>
        </p:nvSpPr>
        <p:spPr>
          <a:xfrm>
            <a:off x="4645025" y="1295400"/>
            <a:ext cx="4041775" cy="639762"/>
          </a:xfrm>
        </p:spPr>
        <p:txBody>
          <a:bodyPr>
            <a:noAutofit/>
          </a:bodyPr>
          <a:lstStyle/>
          <a:p>
            <a:r>
              <a:rPr lang="en-US" sz="2000" dirty="0" smtClean="0"/>
              <a:t>Characteristics of </a:t>
            </a:r>
          </a:p>
          <a:p>
            <a:r>
              <a:rPr lang="en-US" sz="2000" dirty="0" smtClean="0"/>
              <a:t>Everyday Arguments</a:t>
            </a:r>
            <a:endParaRPr lang="en-US" sz="2000" dirty="0"/>
          </a:p>
        </p:txBody>
      </p:sp>
      <p:sp>
        <p:nvSpPr>
          <p:cNvPr id="2" name="Content Placeholder 1"/>
          <p:cNvSpPr>
            <a:spLocks noGrp="1"/>
          </p:cNvSpPr>
          <p:nvPr>
            <p:ph sz="half" idx="2"/>
          </p:nvPr>
        </p:nvSpPr>
        <p:spPr/>
        <p:txBody>
          <a:bodyPr/>
          <a:lstStyle/>
          <a:p>
            <a:endParaRPr lang="en-US"/>
          </a:p>
        </p:txBody>
      </p:sp>
      <p:sp>
        <p:nvSpPr>
          <p:cNvPr id="3" name="Content Placeholder 2"/>
          <p:cNvSpPr>
            <a:spLocks noGrp="1"/>
          </p:cNvSpPr>
          <p:nvPr>
            <p:ph sz="quarter" idx="4"/>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60440"/>
            <a:ext cx="8001000" cy="868362"/>
          </a:xfrm>
        </p:spPr>
        <p:txBody>
          <a:bodyPr>
            <a:noAutofit/>
          </a:bodyPr>
          <a:lstStyle/>
          <a:p>
            <a:r>
              <a:rPr lang="en-US" sz="3500" dirty="0" smtClean="0">
                <a:latin typeface="Helvetica"/>
                <a:cs typeface="Helvetica"/>
              </a:rPr>
              <a:t>Using Science In Decision-Making</a:t>
            </a:r>
            <a:endParaRPr lang="en-US" sz="3500" dirty="0">
              <a:latin typeface="Helvetica"/>
              <a:cs typeface="Helvetica"/>
            </a:endParaRPr>
          </a:p>
        </p:txBody>
      </p:sp>
      <p:sp>
        <p:nvSpPr>
          <p:cNvPr id="7" name="Content Placeholder 6"/>
          <p:cNvSpPr>
            <a:spLocks noGrp="1"/>
          </p:cNvSpPr>
          <p:nvPr>
            <p:ph idx="1"/>
          </p:nvPr>
        </p:nvSpPr>
        <p:spPr>
          <a:xfrm>
            <a:off x="0" y="1447800"/>
            <a:ext cx="9144000" cy="3505200"/>
          </a:xfrm>
        </p:spPr>
        <p:txBody>
          <a:bodyPr>
            <a:normAutofit/>
          </a:bodyPr>
          <a:lstStyle/>
          <a:p>
            <a:r>
              <a:rPr lang="en-US" dirty="0" smtClean="0"/>
              <a:t>Students are introduced to…</a:t>
            </a:r>
          </a:p>
          <a:p>
            <a:pPr lvl="1"/>
            <a:r>
              <a:rPr lang="en-US" dirty="0" smtClean="0"/>
              <a:t>Scientific arguments (claims, evidence, reasoning)</a:t>
            </a:r>
          </a:p>
          <a:p>
            <a:pPr lvl="1"/>
            <a:r>
              <a:rPr lang="en-US" dirty="0" smtClean="0"/>
              <a:t>Scientific questions</a:t>
            </a:r>
          </a:p>
          <a:p>
            <a:pPr lvl="1"/>
            <a:r>
              <a:rPr lang="en-US" dirty="0" smtClean="0"/>
              <a:t>Socioscientific issues</a:t>
            </a:r>
          </a:p>
          <a:p>
            <a:pPr lvl="1"/>
            <a:r>
              <a:rPr lang="en-US" dirty="0" smtClean="0"/>
              <a:t>Ways scientists evaluate arguments</a:t>
            </a:r>
          </a:p>
        </p:txBody>
      </p:sp>
      <p:pic>
        <p:nvPicPr>
          <p:cNvPr id="4" name="Picture 3"/>
          <p:cNvPicPr/>
          <p:nvPr/>
        </p:nvPicPr>
        <p:blipFill>
          <a:blip r:embed="rId3" cstate="print"/>
          <a:srcRect/>
          <a:stretch>
            <a:fillRect/>
          </a:stretch>
        </p:blipFill>
        <p:spPr bwMode="auto">
          <a:xfrm>
            <a:off x="0" y="5942123"/>
            <a:ext cx="1143000" cy="914400"/>
          </a:xfrm>
          <a:prstGeom prst="rect">
            <a:avLst/>
          </a:prstGeom>
          <a:noFill/>
          <a:ln w="9525">
            <a:noFill/>
            <a:miter lim="800000"/>
            <a:headEnd/>
            <a:tailEnd/>
          </a:ln>
        </p:spPr>
      </p:pic>
      <p:cxnSp>
        <p:nvCxnSpPr>
          <p:cNvPr id="6" name="Straight Connector 5"/>
          <p:cNvCxnSpPr/>
          <p:nvPr/>
        </p:nvCxnSpPr>
        <p:spPr>
          <a:xfrm>
            <a:off x="0" y="5938843"/>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83419" y="6398419"/>
            <a:ext cx="919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0"/>
            <a:ext cx="86868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latin typeface="Helvetica"/>
                <a:cs typeface="Helvetica"/>
              </a:rPr>
              <a:t>Mini Unit Overview</a:t>
            </a:r>
            <a:endParaRPr lang="en-US" sz="4000" dirty="0">
              <a:solidFill>
                <a:schemeClr val="tx1"/>
              </a:solidFill>
              <a:latin typeface="Helvetica"/>
              <a:cs typeface="Helvetica"/>
            </a:endParaRPr>
          </a:p>
        </p:txBody>
      </p:sp>
    </p:spTree>
    <p:extLst>
      <p:ext uri="{BB962C8B-B14F-4D97-AF65-F5344CB8AC3E}">
        <p14:creationId xmlns="" xmlns:p14="http://schemas.microsoft.com/office/powerpoint/2010/main" val="1188269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60440"/>
            <a:ext cx="8001000" cy="868362"/>
          </a:xfrm>
        </p:spPr>
        <p:txBody>
          <a:bodyPr>
            <a:noAutofit/>
          </a:bodyPr>
          <a:lstStyle/>
          <a:p>
            <a:r>
              <a:rPr lang="en-US" sz="3500" dirty="0" smtClean="0">
                <a:latin typeface="Helvetica"/>
                <a:cs typeface="Helvetica"/>
              </a:rPr>
              <a:t>Using Science In Decision-Making</a:t>
            </a:r>
            <a:endParaRPr lang="en-US" sz="3500" dirty="0">
              <a:latin typeface="Helvetica"/>
              <a:cs typeface="Helvetica"/>
            </a:endParaRPr>
          </a:p>
        </p:txBody>
      </p:sp>
      <p:sp>
        <p:nvSpPr>
          <p:cNvPr id="7" name="Content Placeholder 6"/>
          <p:cNvSpPr>
            <a:spLocks noGrp="1"/>
          </p:cNvSpPr>
          <p:nvPr>
            <p:ph idx="1"/>
          </p:nvPr>
        </p:nvSpPr>
        <p:spPr>
          <a:xfrm>
            <a:off x="0" y="838200"/>
            <a:ext cx="9144000" cy="5105400"/>
          </a:xfrm>
        </p:spPr>
        <p:txBody>
          <a:bodyPr>
            <a:normAutofit/>
          </a:bodyPr>
          <a:lstStyle/>
          <a:p>
            <a:r>
              <a:rPr lang="en-US" dirty="0" smtClean="0"/>
              <a:t>Contexts</a:t>
            </a:r>
            <a:r>
              <a:rPr lang="en-US" dirty="0"/>
              <a:t>: </a:t>
            </a:r>
            <a:r>
              <a:rPr lang="en-US" dirty="0" smtClean="0"/>
              <a:t>Template format provides ability to adapt to any socioscientific issue (e.g., place-based issue)</a:t>
            </a:r>
          </a:p>
          <a:p>
            <a:r>
              <a:rPr lang="en-US" dirty="0" smtClean="0"/>
              <a:t>Grades: </a:t>
            </a:r>
            <a:r>
              <a:rPr lang="en-US" dirty="0"/>
              <a:t>Middle </a:t>
            </a:r>
            <a:r>
              <a:rPr lang="en-US" dirty="0" smtClean="0"/>
              <a:t>to High</a:t>
            </a:r>
            <a:endParaRPr lang="en-US" dirty="0"/>
          </a:p>
          <a:p>
            <a:r>
              <a:rPr lang="en-US" dirty="0" smtClean="0"/>
              <a:t>Time: 3 to 4 </a:t>
            </a:r>
            <a:r>
              <a:rPr lang="en-US" dirty="0"/>
              <a:t>class </a:t>
            </a:r>
            <a:r>
              <a:rPr lang="en-US" dirty="0" smtClean="0"/>
              <a:t>sessions </a:t>
            </a:r>
          </a:p>
          <a:p>
            <a:pPr lvl="1"/>
            <a:r>
              <a:rPr lang="en-US" dirty="0" smtClean="0"/>
              <a:t>(with longer or repeat options)</a:t>
            </a:r>
          </a:p>
          <a:p>
            <a:r>
              <a:rPr lang="en-US" dirty="0" smtClean="0"/>
              <a:t>Materials needed: Teacher Guide, Student Handouts, Video Projection, Articles for Students</a:t>
            </a:r>
          </a:p>
          <a:p>
            <a:pPr lvl="1"/>
            <a:r>
              <a:rPr lang="en-US" dirty="0" smtClean="0"/>
              <a:t>(find materials on MSU </a:t>
            </a:r>
            <a:r>
              <a:rPr lang="en-US" dirty="0" err="1" smtClean="0"/>
              <a:t>Env</a:t>
            </a:r>
            <a:r>
              <a:rPr lang="en-US" dirty="0" smtClean="0"/>
              <a:t> Lit Website)</a:t>
            </a:r>
          </a:p>
          <a:p>
            <a:pPr marL="0" indent="0">
              <a:buNone/>
            </a:pPr>
            <a:endParaRPr lang="en-US" dirty="0" smtClean="0"/>
          </a:p>
        </p:txBody>
      </p:sp>
      <p:pic>
        <p:nvPicPr>
          <p:cNvPr id="4" name="Picture 3"/>
          <p:cNvPicPr/>
          <p:nvPr/>
        </p:nvPicPr>
        <p:blipFill>
          <a:blip r:embed="rId3" cstate="print"/>
          <a:srcRect/>
          <a:stretch>
            <a:fillRect/>
          </a:stretch>
        </p:blipFill>
        <p:spPr bwMode="auto">
          <a:xfrm>
            <a:off x="0" y="5942123"/>
            <a:ext cx="1143000" cy="914400"/>
          </a:xfrm>
          <a:prstGeom prst="rect">
            <a:avLst/>
          </a:prstGeom>
          <a:noFill/>
          <a:ln w="9525">
            <a:noFill/>
            <a:miter lim="800000"/>
            <a:headEnd/>
            <a:tailEnd/>
          </a:ln>
        </p:spPr>
      </p:pic>
      <p:cxnSp>
        <p:nvCxnSpPr>
          <p:cNvPr id="6" name="Straight Connector 5"/>
          <p:cNvCxnSpPr/>
          <p:nvPr/>
        </p:nvCxnSpPr>
        <p:spPr>
          <a:xfrm>
            <a:off x="0" y="5938843"/>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83419" y="6398419"/>
            <a:ext cx="919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0"/>
            <a:ext cx="86868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latin typeface="Helvetica"/>
                <a:cs typeface="Helvetica"/>
              </a:rPr>
              <a:t>Mini Unit Overview</a:t>
            </a:r>
            <a:endParaRPr lang="en-US" sz="4000" dirty="0">
              <a:solidFill>
                <a:schemeClr val="tx1"/>
              </a:solidFill>
              <a:latin typeface="Helvetica"/>
              <a:cs typeface="Helvetica"/>
            </a:endParaRPr>
          </a:p>
        </p:txBody>
      </p:sp>
    </p:spTree>
    <p:extLst>
      <p:ext uri="{BB962C8B-B14F-4D97-AF65-F5344CB8AC3E}">
        <p14:creationId xmlns="" xmlns:p14="http://schemas.microsoft.com/office/powerpoint/2010/main" val="47868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60440"/>
            <a:ext cx="8001000" cy="868362"/>
          </a:xfrm>
        </p:spPr>
        <p:txBody>
          <a:bodyPr>
            <a:noAutofit/>
          </a:bodyPr>
          <a:lstStyle/>
          <a:p>
            <a:r>
              <a:rPr lang="en-US" sz="3500" dirty="0" smtClean="0">
                <a:latin typeface="Helvetica"/>
                <a:cs typeface="Helvetica"/>
              </a:rPr>
              <a:t>Using Science In Decision-Making</a:t>
            </a:r>
            <a:endParaRPr lang="en-US" sz="3500" dirty="0">
              <a:latin typeface="Helvetica"/>
              <a:cs typeface="Helvetica"/>
            </a:endParaRPr>
          </a:p>
        </p:txBody>
      </p:sp>
      <p:sp>
        <p:nvSpPr>
          <p:cNvPr id="7" name="Content Placeholder 6"/>
          <p:cNvSpPr>
            <a:spLocks noGrp="1"/>
          </p:cNvSpPr>
          <p:nvPr>
            <p:ph idx="1"/>
          </p:nvPr>
        </p:nvSpPr>
        <p:spPr>
          <a:xfrm>
            <a:off x="228600" y="838200"/>
            <a:ext cx="8686800" cy="4572000"/>
          </a:xfrm>
        </p:spPr>
        <p:txBody>
          <a:bodyPr>
            <a:normAutofit/>
          </a:bodyPr>
          <a:lstStyle/>
          <a:p>
            <a:r>
              <a:rPr lang="en-US" dirty="0" smtClean="0"/>
              <a:t>Understand that we use scientific arguments to answer scientific questions</a:t>
            </a:r>
          </a:p>
          <a:p>
            <a:r>
              <a:rPr lang="en-US" dirty="0" smtClean="0"/>
              <a:t>Be able to distinguish between questions that can be addressed by science &amp; those that can’t</a:t>
            </a:r>
          </a:p>
          <a:p>
            <a:r>
              <a:rPr lang="en-US" dirty="0" smtClean="0"/>
              <a:t>Understand that a scientific argument includes…</a:t>
            </a:r>
          </a:p>
          <a:p>
            <a:pPr lvl="1"/>
            <a:r>
              <a:rPr lang="en-US" dirty="0" smtClean="0"/>
              <a:t>A claim</a:t>
            </a:r>
          </a:p>
          <a:p>
            <a:pPr lvl="1"/>
            <a:r>
              <a:rPr lang="en-US" dirty="0" smtClean="0"/>
              <a:t>Evidence</a:t>
            </a:r>
          </a:p>
          <a:p>
            <a:pPr lvl="1"/>
            <a:r>
              <a:rPr lang="en-US" dirty="0" smtClean="0"/>
              <a:t>Reasoning</a:t>
            </a:r>
          </a:p>
        </p:txBody>
      </p:sp>
      <p:pic>
        <p:nvPicPr>
          <p:cNvPr id="4" name="Picture 3"/>
          <p:cNvPicPr/>
          <p:nvPr/>
        </p:nvPicPr>
        <p:blipFill>
          <a:blip r:embed="rId3" cstate="print"/>
          <a:srcRect/>
          <a:stretch>
            <a:fillRect/>
          </a:stretch>
        </p:blipFill>
        <p:spPr bwMode="auto">
          <a:xfrm>
            <a:off x="0" y="5942123"/>
            <a:ext cx="1143000" cy="914400"/>
          </a:xfrm>
          <a:prstGeom prst="rect">
            <a:avLst/>
          </a:prstGeom>
          <a:noFill/>
          <a:ln w="9525">
            <a:noFill/>
            <a:miter lim="800000"/>
            <a:headEnd/>
            <a:tailEnd/>
          </a:ln>
        </p:spPr>
      </p:pic>
      <p:cxnSp>
        <p:nvCxnSpPr>
          <p:cNvPr id="6" name="Straight Connector 5"/>
          <p:cNvCxnSpPr/>
          <p:nvPr/>
        </p:nvCxnSpPr>
        <p:spPr>
          <a:xfrm>
            <a:off x="0" y="5938843"/>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83419" y="6398419"/>
            <a:ext cx="919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0"/>
            <a:ext cx="86868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latin typeface="Helvetica"/>
                <a:cs typeface="Helvetica"/>
              </a:rPr>
              <a:t>Learning Objectives</a:t>
            </a:r>
            <a:endParaRPr lang="en-US" sz="4000" dirty="0">
              <a:solidFill>
                <a:schemeClr val="tx1"/>
              </a:solidFill>
              <a:latin typeface="Helvetica"/>
              <a:cs typeface="Helvetica"/>
            </a:endParaRPr>
          </a:p>
        </p:txBody>
      </p:sp>
    </p:spTree>
    <p:extLst>
      <p:ext uri="{BB962C8B-B14F-4D97-AF65-F5344CB8AC3E}">
        <p14:creationId xmlns="" xmlns:p14="http://schemas.microsoft.com/office/powerpoint/2010/main" val="2049460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60440"/>
            <a:ext cx="8001000" cy="868362"/>
          </a:xfrm>
        </p:spPr>
        <p:txBody>
          <a:bodyPr>
            <a:noAutofit/>
          </a:bodyPr>
          <a:lstStyle/>
          <a:p>
            <a:r>
              <a:rPr lang="en-US" sz="3500" dirty="0" smtClean="0">
                <a:latin typeface="Helvetica"/>
                <a:cs typeface="Helvetica"/>
              </a:rPr>
              <a:t>Using Science In Decision-Making</a:t>
            </a:r>
            <a:endParaRPr lang="en-US" sz="3500" dirty="0">
              <a:latin typeface="Helvetica"/>
              <a:cs typeface="Helvetica"/>
            </a:endParaRPr>
          </a:p>
        </p:txBody>
      </p:sp>
      <p:sp>
        <p:nvSpPr>
          <p:cNvPr id="7" name="Content Placeholder 6"/>
          <p:cNvSpPr>
            <a:spLocks noGrp="1"/>
          </p:cNvSpPr>
          <p:nvPr>
            <p:ph idx="1"/>
          </p:nvPr>
        </p:nvSpPr>
        <p:spPr>
          <a:xfrm>
            <a:off x="228600" y="1219200"/>
            <a:ext cx="8686800" cy="4572000"/>
          </a:xfrm>
        </p:spPr>
        <p:txBody>
          <a:bodyPr>
            <a:normAutofit/>
          </a:bodyPr>
          <a:lstStyle/>
          <a:p>
            <a:r>
              <a:rPr lang="en-US" dirty="0" smtClean="0"/>
              <a:t>Understand that in science we use specific criteria (e.g., replication, peer review, etc.) to evaluate scientific arguments</a:t>
            </a:r>
          </a:p>
          <a:p>
            <a:r>
              <a:rPr lang="en-US" dirty="0" smtClean="0"/>
              <a:t>Be able to evaluate credibility of sources through relying on at least 1 scientific criterion</a:t>
            </a:r>
          </a:p>
          <a:p>
            <a:r>
              <a:rPr lang="en-US" dirty="0" smtClean="0"/>
              <a:t>Understand science is just 1 lens for considering socioscientific issues</a:t>
            </a:r>
          </a:p>
          <a:p>
            <a:endParaRPr lang="en-US" dirty="0" smtClean="0"/>
          </a:p>
        </p:txBody>
      </p:sp>
      <p:pic>
        <p:nvPicPr>
          <p:cNvPr id="4" name="Picture 3"/>
          <p:cNvPicPr/>
          <p:nvPr/>
        </p:nvPicPr>
        <p:blipFill>
          <a:blip r:embed="rId2" cstate="print"/>
          <a:srcRect/>
          <a:stretch>
            <a:fillRect/>
          </a:stretch>
        </p:blipFill>
        <p:spPr bwMode="auto">
          <a:xfrm>
            <a:off x="0" y="5942123"/>
            <a:ext cx="1143000" cy="914400"/>
          </a:xfrm>
          <a:prstGeom prst="rect">
            <a:avLst/>
          </a:prstGeom>
          <a:noFill/>
          <a:ln w="9525">
            <a:noFill/>
            <a:miter lim="800000"/>
            <a:headEnd/>
            <a:tailEnd/>
          </a:ln>
        </p:spPr>
      </p:pic>
      <p:cxnSp>
        <p:nvCxnSpPr>
          <p:cNvPr id="6" name="Straight Connector 5"/>
          <p:cNvCxnSpPr/>
          <p:nvPr/>
        </p:nvCxnSpPr>
        <p:spPr>
          <a:xfrm>
            <a:off x="0" y="5938843"/>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83419" y="6398419"/>
            <a:ext cx="919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0"/>
            <a:ext cx="86868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latin typeface="Helvetica"/>
                <a:cs typeface="Helvetica"/>
              </a:rPr>
              <a:t>Learning Objectives (cont.)</a:t>
            </a:r>
            <a:endParaRPr lang="en-US" sz="4000" dirty="0">
              <a:solidFill>
                <a:schemeClr val="tx1"/>
              </a:solidFill>
              <a:latin typeface="Helvetica"/>
              <a:cs typeface="Helvetica"/>
            </a:endParaRPr>
          </a:p>
        </p:txBody>
      </p:sp>
    </p:spTree>
    <p:extLst>
      <p:ext uri="{BB962C8B-B14F-4D97-AF65-F5344CB8AC3E}">
        <p14:creationId xmlns="" xmlns:p14="http://schemas.microsoft.com/office/powerpoint/2010/main" val="1967478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60440"/>
            <a:ext cx="8001000" cy="868362"/>
          </a:xfrm>
        </p:spPr>
        <p:txBody>
          <a:bodyPr>
            <a:noAutofit/>
          </a:bodyPr>
          <a:lstStyle/>
          <a:p>
            <a:r>
              <a:rPr lang="en-US" sz="3500" dirty="0" smtClean="0">
                <a:latin typeface="Helvetica"/>
                <a:cs typeface="Helvetica"/>
              </a:rPr>
              <a:t>Using Science In Decision-Making</a:t>
            </a:r>
            <a:endParaRPr lang="en-US" sz="3500" dirty="0">
              <a:latin typeface="Helvetica"/>
              <a:cs typeface="Helvetica"/>
            </a:endParaRPr>
          </a:p>
        </p:txBody>
      </p:sp>
      <p:pic>
        <p:nvPicPr>
          <p:cNvPr id="4" name="Picture 3"/>
          <p:cNvPicPr/>
          <p:nvPr/>
        </p:nvPicPr>
        <p:blipFill>
          <a:blip r:embed="rId2" cstate="print"/>
          <a:srcRect/>
          <a:stretch>
            <a:fillRect/>
          </a:stretch>
        </p:blipFill>
        <p:spPr bwMode="auto">
          <a:xfrm>
            <a:off x="0" y="5942123"/>
            <a:ext cx="1143000" cy="914400"/>
          </a:xfrm>
          <a:prstGeom prst="rect">
            <a:avLst/>
          </a:prstGeom>
          <a:noFill/>
          <a:ln w="9525">
            <a:noFill/>
            <a:miter lim="800000"/>
            <a:headEnd/>
            <a:tailEnd/>
          </a:ln>
        </p:spPr>
      </p:pic>
      <p:cxnSp>
        <p:nvCxnSpPr>
          <p:cNvPr id="6" name="Straight Connector 5"/>
          <p:cNvCxnSpPr/>
          <p:nvPr/>
        </p:nvCxnSpPr>
        <p:spPr>
          <a:xfrm>
            <a:off x="0" y="5938843"/>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683419" y="6398419"/>
            <a:ext cx="9191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 y="0"/>
            <a:ext cx="86868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latin typeface="Helvetica"/>
                <a:cs typeface="Helvetica"/>
              </a:rPr>
              <a:t>Mini Unit Overview</a:t>
            </a:r>
            <a:endParaRPr lang="en-US" sz="4000" dirty="0">
              <a:solidFill>
                <a:schemeClr val="tx1"/>
              </a:solidFill>
              <a:latin typeface="Helvetica"/>
              <a:cs typeface="Helvetica"/>
            </a:endParaRPr>
          </a:p>
        </p:txBody>
      </p:sp>
      <p:graphicFrame>
        <p:nvGraphicFramePr>
          <p:cNvPr id="9" name="Table 8"/>
          <p:cNvGraphicFramePr>
            <a:graphicFrameLocks noGrp="1"/>
          </p:cNvGraphicFramePr>
          <p:nvPr>
            <p:extLst>
              <p:ext uri="{D42A27DB-BD31-4B8C-83A1-F6EECF244321}">
                <p14:modId xmlns="" xmlns:p14="http://schemas.microsoft.com/office/powerpoint/2010/main" val="3231674901"/>
              </p:ext>
            </p:extLst>
          </p:nvPr>
        </p:nvGraphicFramePr>
        <p:xfrm>
          <a:off x="228600" y="954992"/>
          <a:ext cx="8610601" cy="4495802"/>
        </p:xfrm>
        <a:graphic>
          <a:graphicData uri="http://schemas.openxmlformats.org/drawingml/2006/table">
            <a:tbl>
              <a:tblPr firstRow="1" bandRow="1">
                <a:tableStyleId>{775DCB02-9BB8-47FD-8907-85C794F793BA}</a:tableStyleId>
              </a:tblPr>
              <a:tblGrid>
                <a:gridCol w="1399223"/>
                <a:gridCol w="7211378"/>
              </a:tblGrid>
              <a:tr h="603297">
                <a:tc gridSpan="2">
                  <a:txBody>
                    <a:bodyPr/>
                    <a:lstStyle/>
                    <a:p>
                      <a:pPr algn="ctr"/>
                      <a:r>
                        <a:rPr lang="en-US" sz="2800" dirty="0" smtClean="0"/>
                        <a:t>Activity</a:t>
                      </a:r>
                      <a:endParaRPr lang="en-US" sz="2800" dirty="0">
                        <a:latin typeface="Helvetica"/>
                        <a:cs typeface="Helvetica"/>
                      </a:endParaRPr>
                    </a:p>
                  </a:txBody>
                  <a:tcPr/>
                </a:tc>
                <a:tc hMerge="1">
                  <a:txBody>
                    <a:bodyPr/>
                    <a:lstStyle/>
                    <a:p>
                      <a:endParaRPr lang="en-US" dirty="0"/>
                    </a:p>
                  </a:txBody>
                  <a:tcPr/>
                </a:tc>
              </a:tr>
              <a:tr h="603297">
                <a:tc>
                  <a:txBody>
                    <a:bodyPr/>
                    <a:lstStyle/>
                    <a:p>
                      <a:r>
                        <a:rPr lang="en-US" sz="2800" dirty="0" smtClean="0"/>
                        <a:t>1</a:t>
                      </a:r>
                      <a:endParaRPr lang="en-US" sz="2800" dirty="0">
                        <a:latin typeface="Helvetica"/>
                        <a:cs typeface="Helvetica"/>
                      </a:endParaRPr>
                    </a:p>
                  </a:txBody>
                  <a:tcPr/>
                </a:tc>
                <a:tc>
                  <a:txBody>
                    <a:bodyPr/>
                    <a:lstStyle/>
                    <a:p>
                      <a:r>
                        <a:rPr lang="en-US" sz="2800" dirty="0" smtClean="0"/>
                        <a:t>Intro Scientific Argumentation (video</a:t>
                      </a:r>
                      <a:r>
                        <a:rPr lang="en-US" sz="2800" baseline="0" dirty="0" smtClean="0"/>
                        <a:t> context)</a:t>
                      </a:r>
                      <a:endParaRPr lang="en-US" sz="2800" dirty="0">
                        <a:latin typeface="Helvetica"/>
                        <a:cs typeface="Helvetica"/>
                      </a:endParaRPr>
                    </a:p>
                  </a:txBody>
                  <a:tcPr/>
                </a:tc>
              </a:tr>
              <a:tr h="1041307">
                <a:tc>
                  <a:txBody>
                    <a:bodyPr/>
                    <a:lstStyle/>
                    <a:p>
                      <a:r>
                        <a:rPr lang="en-US" sz="2800" dirty="0" smtClean="0"/>
                        <a:t>2</a:t>
                      </a:r>
                      <a:endParaRPr lang="en-US" sz="2800" dirty="0">
                        <a:latin typeface="Helvetica"/>
                        <a:cs typeface="Helvetica"/>
                      </a:endParaRPr>
                    </a:p>
                  </a:txBody>
                  <a:tcPr/>
                </a:tc>
                <a:tc>
                  <a:txBody>
                    <a:bodyPr/>
                    <a:lstStyle/>
                    <a:p>
                      <a:r>
                        <a:rPr lang="en-US" sz="2800" dirty="0" smtClean="0"/>
                        <a:t>Students develop criteria to evaluate arguments (article context)</a:t>
                      </a:r>
                      <a:endParaRPr lang="en-US" sz="2800" dirty="0">
                        <a:latin typeface="Helvetica"/>
                        <a:cs typeface="Helvetica"/>
                      </a:endParaRPr>
                    </a:p>
                  </a:txBody>
                  <a:tcPr/>
                </a:tc>
              </a:tr>
              <a:tr h="1041307">
                <a:tc>
                  <a:txBody>
                    <a:bodyPr/>
                    <a:lstStyle/>
                    <a:p>
                      <a:r>
                        <a:rPr lang="en-US" sz="2800" dirty="0" smtClean="0"/>
                        <a:t>3</a:t>
                      </a:r>
                      <a:endParaRPr lang="en-US" sz="2800" dirty="0">
                        <a:latin typeface="Helvetica"/>
                        <a:cs typeface="Helvetica"/>
                      </a:endParaRPr>
                    </a:p>
                  </a:txBody>
                  <a:tcPr/>
                </a:tc>
                <a:tc>
                  <a:txBody>
                    <a:bodyPr/>
                    <a:lstStyle/>
                    <a:p>
                      <a:r>
                        <a:rPr lang="en-US" sz="2800" dirty="0" smtClean="0"/>
                        <a:t>Intro/consider</a:t>
                      </a:r>
                      <a:r>
                        <a:rPr lang="en-US" sz="2800" baseline="0" dirty="0" smtClean="0"/>
                        <a:t> evaluation criteria of scientific communities</a:t>
                      </a:r>
                      <a:endParaRPr lang="en-US" sz="2800" dirty="0">
                        <a:latin typeface="Helvetica"/>
                        <a:cs typeface="Helvetica"/>
                      </a:endParaRPr>
                    </a:p>
                  </a:txBody>
                  <a:tcPr/>
                </a:tc>
              </a:tr>
              <a:tr h="603297">
                <a:tc>
                  <a:txBody>
                    <a:bodyPr/>
                    <a:lstStyle/>
                    <a:p>
                      <a:r>
                        <a:rPr lang="en-US" sz="2800" dirty="0" smtClean="0"/>
                        <a:t>4</a:t>
                      </a:r>
                      <a:endParaRPr lang="en-US" sz="2800" dirty="0">
                        <a:latin typeface="Helvetica"/>
                        <a:cs typeface="Helvetica"/>
                      </a:endParaRPr>
                    </a:p>
                  </a:txBody>
                  <a:tcPr/>
                </a:tc>
                <a:tc>
                  <a:txBody>
                    <a:bodyPr/>
                    <a:lstStyle/>
                    <a:p>
                      <a:r>
                        <a:rPr lang="en-US" sz="2800" dirty="0" smtClean="0"/>
                        <a:t>Why should we care about scientific arguments?</a:t>
                      </a:r>
                      <a:endParaRPr lang="en-US" sz="2800" dirty="0">
                        <a:latin typeface="Helvetica"/>
                        <a:cs typeface="Helvetica"/>
                      </a:endParaRPr>
                    </a:p>
                  </a:txBody>
                  <a:tcPr/>
                </a:tc>
              </a:tr>
              <a:tr h="603297">
                <a:tc>
                  <a:txBody>
                    <a:bodyPr/>
                    <a:lstStyle/>
                    <a:p>
                      <a:r>
                        <a:rPr lang="en-US" sz="2400" dirty="0" smtClean="0"/>
                        <a:t>Optional</a:t>
                      </a:r>
                      <a:endParaRPr lang="en-US" sz="2400" dirty="0">
                        <a:latin typeface="Helvetica"/>
                        <a:cs typeface="Helvetica"/>
                      </a:endParaRPr>
                    </a:p>
                  </a:txBody>
                  <a:tcPr/>
                </a:tc>
                <a:tc>
                  <a:txBody>
                    <a:bodyPr/>
                    <a:lstStyle/>
                    <a:p>
                      <a:r>
                        <a:rPr lang="en-US" sz="2800" dirty="0" smtClean="0"/>
                        <a:t>Application</a:t>
                      </a:r>
                      <a:r>
                        <a:rPr lang="en-US" sz="2800" baseline="0" dirty="0" smtClean="0"/>
                        <a:t> Activities</a:t>
                      </a:r>
                      <a:endParaRPr lang="en-US" sz="2800" dirty="0">
                        <a:latin typeface="Helvetica"/>
                        <a:cs typeface="Helvetica"/>
                      </a:endParaRPr>
                    </a:p>
                  </a:txBody>
                  <a:tcPr/>
                </a:tc>
              </a:tr>
            </a:tbl>
          </a:graphicData>
        </a:graphic>
      </p:graphicFrame>
    </p:spTree>
    <p:extLst>
      <p:ext uri="{BB962C8B-B14F-4D97-AF65-F5344CB8AC3E}">
        <p14:creationId xmlns="" xmlns:p14="http://schemas.microsoft.com/office/powerpoint/2010/main" val="391315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1909</TotalTime>
  <Words>1956</Words>
  <Application>Microsoft Office PowerPoint</Application>
  <PresentationFormat>On-screen Show (4:3)</PresentationFormat>
  <Paragraphs>257</Paragraphs>
  <Slides>39</Slides>
  <Notes>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Slide 2</vt:lpstr>
      <vt:lpstr>Consider Two Sets of Information</vt:lpstr>
      <vt:lpstr>What is a Scientific Argument and how is it different than arguments people have in everyday life?</vt:lpstr>
      <vt:lpstr>Using Science In Decision-Making</vt:lpstr>
      <vt:lpstr>Using Science In Decision-Making</vt:lpstr>
      <vt:lpstr>Using Science In Decision-Making</vt:lpstr>
      <vt:lpstr>Using Science In Decision-Making</vt:lpstr>
      <vt:lpstr>Using Science In Decision-Making</vt:lpstr>
      <vt:lpstr>Using Science In Decision-Making</vt:lpstr>
      <vt:lpstr>Before we jump into the video… Let’s talk about your experience teaching about claims, evidence, and reasoning</vt:lpstr>
      <vt:lpstr>Let’s give an example</vt:lpstr>
      <vt:lpstr>Another example?</vt:lpstr>
      <vt:lpstr>Day and Night</vt:lpstr>
      <vt:lpstr>Current is Conserved</vt:lpstr>
      <vt:lpstr>Plants  CO2 in O2 Out</vt:lpstr>
      <vt:lpstr>Now You Try --- Pangaea</vt:lpstr>
      <vt:lpstr>Describe Evidence &amp; Reasoning</vt:lpstr>
      <vt:lpstr>Why Teach With Argumentation?</vt:lpstr>
      <vt:lpstr>Now to the video! http://www.pbs.org/wgbh/evolution/library/10/4/l_104_07.html </vt:lpstr>
      <vt:lpstr>What scientific Argument did Dr. von Mutius (and the narrator) make?</vt:lpstr>
      <vt:lpstr>What scientific Argument did Dr. von Mutius (and the narrator) make?</vt:lpstr>
      <vt:lpstr>Slide 23</vt:lpstr>
      <vt:lpstr>Slide 24</vt:lpstr>
      <vt:lpstr>Using Science In Decision-Making</vt:lpstr>
      <vt:lpstr>Using Science In Decision-Making</vt:lpstr>
      <vt:lpstr>Slide 27</vt:lpstr>
      <vt:lpstr>What Makes for a Strong or Weak Scientific Argument?</vt:lpstr>
      <vt:lpstr>Slide 29</vt:lpstr>
      <vt:lpstr>What’s Your Opinion</vt:lpstr>
      <vt:lpstr>Using Science In Decision-Making</vt:lpstr>
      <vt:lpstr>Using Science In Decision-Making</vt:lpstr>
      <vt:lpstr>Using Science In Decision-Making</vt:lpstr>
      <vt:lpstr>Using Science In Decision-Making</vt:lpstr>
      <vt:lpstr>Using Science In Decision-Making</vt:lpstr>
      <vt:lpstr>Using Science In Decision-Making</vt:lpstr>
      <vt:lpstr>Implementing this Unit</vt:lpstr>
      <vt:lpstr>Implementing this Unit</vt:lpstr>
      <vt:lpstr>Implementing this Unit</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dc:creator>
  <cp:lastModifiedBy>LaptopAdmin</cp:lastModifiedBy>
  <cp:revision>144</cp:revision>
  <dcterms:created xsi:type="dcterms:W3CDTF">2011-02-18T22:07:13Z</dcterms:created>
  <dcterms:modified xsi:type="dcterms:W3CDTF">2013-12-19T15:24:29Z</dcterms:modified>
</cp:coreProperties>
</file>