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306" r:id="rId2"/>
    <p:sldId id="256" r:id="rId3"/>
    <p:sldId id="259" r:id="rId4"/>
    <p:sldId id="284" r:id="rId5"/>
    <p:sldId id="285" r:id="rId6"/>
    <p:sldId id="265" r:id="rId7"/>
    <p:sldId id="292" r:id="rId8"/>
    <p:sldId id="263" r:id="rId9"/>
    <p:sldId id="267" r:id="rId10"/>
    <p:sldId id="294" r:id="rId11"/>
    <p:sldId id="268" r:id="rId12"/>
    <p:sldId id="269" r:id="rId13"/>
    <p:sldId id="270" r:id="rId14"/>
    <p:sldId id="293" r:id="rId15"/>
    <p:sldId id="271" r:id="rId16"/>
    <p:sldId id="291" r:id="rId17"/>
    <p:sldId id="304" r:id="rId18"/>
    <p:sldId id="287" r:id="rId19"/>
    <p:sldId id="288" r:id="rId20"/>
    <p:sldId id="286" r:id="rId21"/>
    <p:sldId id="289" r:id="rId22"/>
    <p:sldId id="303" r:id="rId23"/>
    <p:sldId id="295" r:id="rId24"/>
    <p:sldId id="297" r:id="rId25"/>
    <p:sldId id="305" r:id="rId26"/>
    <p:sldId id="298" r:id="rId27"/>
    <p:sldId id="296" r:id="rId28"/>
    <p:sldId id="300" r:id="rId29"/>
    <p:sldId id="299" r:id="rId30"/>
    <p:sldId id="301" r:id="rId31"/>
    <p:sldId id="30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267" autoAdjust="0"/>
  </p:normalViewPr>
  <p:slideViewPr>
    <p:cSldViewPr showGuides="1">
      <p:cViewPr varScale="1">
        <p:scale>
          <a:sx n="87" d="100"/>
          <a:sy n="87" d="100"/>
        </p:scale>
        <p:origin x="-230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91BF1F-5381-4D68-8988-1B44BE0B4677}" type="datetimeFigureOut">
              <a:rPr lang="en-US" smtClean="0"/>
              <a:pPr/>
              <a:t>12/19/2013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4E5B6A-516F-4200-B746-572A707B353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1F1FA6-B714-4664-B2BE-ABF03ADC47AC}" type="slidenum">
              <a:rPr lang="en-US"/>
              <a:pPr/>
              <a:t>11</a:t>
            </a:fld>
            <a:endParaRPr lang="en-US"/>
          </a:p>
        </p:txBody>
      </p:sp>
      <p:sp>
        <p:nvSpPr>
          <p:cNvPr id="226306" name="Rectangle 2"/>
          <p:cNvSpPr>
            <a:spLocks noGrp="1" noRot="1" noChangeAspect="1" noChangeArrowheads="1" noTextEdit="1"/>
          </p:cNvSpPr>
          <p:nvPr>
            <p:ph type="sldImg"/>
          </p:nvPr>
        </p:nvSpPr>
        <p:spPr>
          <a:ln/>
        </p:spPr>
      </p:sp>
      <p:sp>
        <p:nvSpPr>
          <p:cNvPr id="226307" name="Rectangle 3"/>
          <p:cNvSpPr>
            <a:spLocks noGrp="1" noChangeArrowheads="1"/>
          </p:cNvSpPr>
          <p:nvPr>
            <p:ph type="body" idx="1"/>
          </p:nvPr>
        </p:nvSpPr>
        <p:spPr/>
        <p:txBody>
          <a:bodyPr/>
          <a:lstStyle/>
          <a:p>
            <a:r>
              <a:rPr lang="en-US" dirty="0"/>
              <a:t>To build a curriculum that results in connected understandings so that students can answer the types of questions necessary to engage as responsible citizens in a scenario </a:t>
            </a:r>
            <a:r>
              <a:rPr lang="en-US" dirty="0" smtClean="0"/>
              <a:t>like the contaminated wells scenario, </a:t>
            </a:r>
            <a:r>
              <a:rPr lang="en-US" dirty="0"/>
              <a:t>we need to develop K-12 learning </a:t>
            </a:r>
            <a:r>
              <a:rPr lang="en-US" dirty="0" smtClean="0"/>
              <a:t>progressions. </a:t>
            </a:r>
            <a:endParaRPr lang="en-US" dirty="0"/>
          </a:p>
          <a:p>
            <a:endParaRPr lang="en-US" dirty="0"/>
          </a:p>
          <a:p>
            <a:pPr>
              <a:spcAft>
                <a:spcPts val="300"/>
              </a:spcAft>
              <a:buClr>
                <a:srgbClr val="800000"/>
              </a:buClr>
              <a:buFont typeface="Wingdings" pitchFamily="2" charset="2"/>
              <a:buNone/>
            </a:pPr>
            <a:r>
              <a:rPr lang="en-US" dirty="0">
                <a:latin typeface="Times New Roman" pitchFamily="18" charset="0"/>
              </a:rPr>
              <a:t>Learning progressions describe knowledge and practices about topics that are responsive to children’s ways of reasoning, and reflect gradually more sophisticated ways of thinking.  </a:t>
            </a:r>
          </a:p>
          <a:p>
            <a:pPr>
              <a:spcAft>
                <a:spcPts val="300"/>
              </a:spcAft>
              <a:buClr>
                <a:srgbClr val="800000"/>
              </a:buClr>
              <a:buFont typeface="Wingdings" pitchFamily="2" charset="2"/>
              <a:buNone/>
            </a:pPr>
            <a:r>
              <a:rPr lang="en-US" dirty="0">
                <a:latin typeface="Times New Roman" pitchFamily="18" charset="0"/>
              </a:rPr>
              <a:t>                        (Smith &amp; Anderson, 2006)</a:t>
            </a:r>
          </a:p>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1863A4-D3A0-4758-A9C1-C340E406505E}" type="slidenum">
              <a:rPr lang="en-US"/>
              <a:pPr/>
              <a:t>12</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pPr>
              <a:lnSpc>
                <a:spcPct val="80000"/>
              </a:lnSpc>
            </a:pPr>
            <a:r>
              <a:rPr lang="en-US" altLang="ko-KR" sz="800" dirty="0" smtClean="0">
                <a:ea typeface="굴림" charset="-127"/>
              </a:rPr>
              <a:t>Learning progressions connect how students</a:t>
            </a:r>
            <a:r>
              <a:rPr lang="en-US" altLang="ko-KR" sz="800" baseline="0" dirty="0" smtClean="0">
                <a:ea typeface="굴림" charset="-127"/>
              </a:rPr>
              <a:t> think about the world to the scientific ideas we would like them to know and be able to use when they finish high school. Learning progressions are different from scope and sequences because they start with the empirical evidence about how students see the world and trace their learning from there.</a:t>
            </a:r>
            <a:endParaRPr lang="en-US" altLang="ko-KR" sz="800" dirty="0">
              <a:ea typeface="굴림" charset="-127"/>
            </a:endParaRPr>
          </a:p>
          <a:p>
            <a:pPr>
              <a:lnSpc>
                <a:spcPct val="80000"/>
              </a:lnSpc>
            </a:pPr>
            <a:endParaRPr lang="en-US" altLang="ko-KR" sz="800" dirty="0">
              <a:ea typeface="굴림" charset="-127"/>
            </a:endParaRPr>
          </a:p>
          <a:p>
            <a:pPr>
              <a:lnSpc>
                <a:spcPct val="80000"/>
              </a:lnSpc>
            </a:pPr>
            <a:r>
              <a:rPr lang="en-US" altLang="ko-KR" sz="800" dirty="0">
                <a:ea typeface="굴림" charset="-127"/>
              </a:rPr>
              <a:t>First we need to define the upper &amp; lower anchors. </a:t>
            </a:r>
          </a:p>
          <a:p>
            <a:pPr>
              <a:lnSpc>
                <a:spcPct val="80000"/>
              </a:lnSpc>
            </a:pPr>
            <a:r>
              <a:rPr lang="en-US" altLang="ko-KR" sz="800" dirty="0">
                <a:ea typeface="굴림" charset="-127"/>
              </a:rPr>
              <a:t>Upper anchor – what we want HS students to know and be able to do</a:t>
            </a:r>
          </a:p>
          <a:p>
            <a:pPr lvl="1">
              <a:lnSpc>
                <a:spcPct val="80000"/>
              </a:lnSpc>
            </a:pPr>
            <a:r>
              <a:rPr lang="en-US" sz="800" dirty="0"/>
              <a:t>Based on:</a:t>
            </a:r>
          </a:p>
          <a:p>
            <a:pPr lvl="1">
              <a:lnSpc>
                <a:spcPct val="80000"/>
              </a:lnSpc>
              <a:spcAft>
                <a:spcPts val="300"/>
              </a:spcAft>
            </a:pPr>
            <a:r>
              <a:rPr lang="en-US" sz="800" dirty="0"/>
              <a:t>Cutting-edge science (too complex to be used as is)</a:t>
            </a:r>
          </a:p>
          <a:p>
            <a:pPr lvl="1">
              <a:lnSpc>
                <a:spcPct val="80000"/>
              </a:lnSpc>
              <a:spcAft>
                <a:spcPts val="300"/>
              </a:spcAft>
            </a:pPr>
            <a:r>
              <a:rPr lang="en-US" sz="800" dirty="0"/>
              <a:t>Societal needs</a:t>
            </a:r>
          </a:p>
          <a:p>
            <a:pPr lvl="1">
              <a:lnSpc>
                <a:spcPct val="80000"/>
              </a:lnSpc>
              <a:spcAft>
                <a:spcPts val="300"/>
              </a:spcAft>
            </a:pPr>
            <a:r>
              <a:rPr lang="en-US" sz="800" dirty="0"/>
              <a:t>What’s achievable (from educational research)</a:t>
            </a:r>
          </a:p>
          <a:p>
            <a:pPr>
              <a:lnSpc>
                <a:spcPct val="80000"/>
              </a:lnSpc>
              <a:spcAft>
                <a:spcPts val="300"/>
              </a:spcAft>
            </a:pPr>
            <a:r>
              <a:rPr lang="en-US" altLang="ko-KR" sz="800" dirty="0">
                <a:ea typeface="굴림" charset="-127"/>
              </a:rPr>
              <a:t>Lower anchor – how children think and make sense of the world </a:t>
            </a:r>
          </a:p>
          <a:p>
            <a:pPr lvl="1">
              <a:lnSpc>
                <a:spcPct val="80000"/>
              </a:lnSpc>
            </a:pPr>
            <a:r>
              <a:rPr lang="en-US" altLang="ko-KR" sz="800" dirty="0">
                <a:ea typeface="굴림" charset="-127"/>
              </a:rPr>
              <a:t>Based on:</a:t>
            </a:r>
          </a:p>
          <a:p>
            <a:pPr lvl="1">
              <a:lnSpc>
                <a:spcPct val="80000"/>
              </a:lnSpc>
            </a:pPr>
            <a:r>
              <a:rPr lang="en-US" altLang="ko-KR" sz="800" dirty="0">
                <a:ea typeface="굴림" charset="-127"/>
              </a:rPr>
              <a:t> </a:t>
            </a:r>
            <a:r>
              <a:rPr lang="en-US" sz="800" dirty="0"/>
              <a:t>Empirical research on current student understanding</a:t>
            </a:r>
          </a:p>
          <a:p>
            <a:pPr lvl="1">
              <a:lnSpc>
                <a:spcPct val="80000"/>
              </a:lnSpc>
              <a:spcAft>
                <a:spcPts val="300"/>
              </a:spcAft>
            </a:pPr>
            <a:r>
              <a:rPr lang="en-US" sz="800" dirty="0"/>
              <a:t>Based on educational research guided by upper anchor (e.g., research reported in this talk)</a:t>
            </a:r>
          </a:p>
          <a:p>
            <a:pPr lvl="1">
              <a:lnSpc>
                <a:spcPct val="80000"/>
              </a:lnSpc>
              <a:spcAft>
                <a:spcPts val="300"/>
              </a:spcAft>
            </a:pPr>
            <a:endParaRPr lang="en-US" altLang="ko-KR" sz="800" dirty="0">
              <a:ea typeface="굴림" charset="-127"/>
            </a:endParaRPr>
          </a:p>
          <a:p>
            <a:pPr>
              <a:lnSpc>
                <a:spcPct val="80000"/>
              </a:lnSpc>
            </a:pPr>
            <a:r>
              <a:rPr lang="en-US" altLang="ko-KR" sz="800" dirty="0">
                <a:ea typeface="굴림" charset="-127"/>
              </a:rPr>
              <a:t>Then we need to figure out reasonable steps between the upper and lower anchors that are responsive to children’s ways of thinking and reflect gradually more sophisticated ways of thinking.</a:t>
            </a:r>
          </a:p>
          <a:p>
            <a:pPr>
              <a:lnSpc>
                <a:spcPct val="80000"/>
              </a:lnSpc>
            </a:pPr>
            <a:endParaRPr lang="en-US" altLang="ko-KR" sz="800" dirty="0">
              <a:ea typeface="굴림" charset="-127"/>
            </a:endParaRPr>
          </a:p>
          <a:p>
            <a:pPr>
              <a:lnSpc>
                <a:spcPct val="80000"/>
              </a:lnSpc>
            </a:pPr>
            <a:endParaRPr lang="en-US" sz="8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6D880D-CB5A-45CF-9B39-375B707283F0}" type="slidenum">
              <a:rPr lang="en-US"/>
              <a:pPr/>
              <a:t>13</a:t>
            </a:fld>
            <a:endParaRPr lang="en-US"/>
          </a:p>
        </p:txBody>
      </p:sp>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p:txBody>
          <a:bodyPr/>
          <a:lstStyle/>
          <a:p>
            <a:pPr>
              <a:lnSpc>
                <a:spcPct val="90000"/>
              </a:lnSpc>
            </a:pPr>
            <a:r>
              <a:rPr lang="en-US" altLang="ko-KR" sz="800" dirty="0" smtClean="0">
                <a:ea typeface="굴림" charset="-127"/>
              </a:rPr>
              <a:t>To</a:t>
            </a:r>
            <a:r>
              <a:rPr lang="en-US" altLang="ko-KR" sz="800" baseline="0" dirty="0" smtClean="0">
                <a:ea typeface="굴림" charset="-127"/>
              </a:rPr>
              <a:t> support students in becoming environmentally literate citizens, we need to know how students ideas and the connections they see in their experiences change as they move through school.</a:t>
            </a:r>
            <a:endParaRPr lang="en-US" altLang="ko-KR" sz="800" dirty="0">
              <a:ea typeface="굴림"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65846D-EB56-4788-BCA1-DA11FDE59E24}" type="slidenum">
              <a:rPr lang="en-US"/>
              <a:pPr/>
              <a:t>15</a:t>
            </a:fld>
            <a:endParaRPr lang="en-US"/>
          </a:p>
        </p:txBody>
      </p:sp>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p:txBody>
          <a:bodyPr/>
          <a:lstStyle/>
          <a:p>
            <a:r>
              <a:rPr lang="en-US" dirty="0" smtClean="0"/>
              <a:t>To gather</a:t>
            </a:r>
            <a:r>
              <a:rPr lang="en-US" baseline="0" dirty="0" smtClean="0"/>
              <a:t> the data we need to build learning progressions, we need data from students. We gather these data using assessment items and interview. We analyze patterns in student data to help us understand how student thinking changes as they go through school. </a:t>
            </a:r>
          </a:p>
          <a:p>
            <a:endParaRPr lang="en-US" baseline="0" dirty="0" smtClean="0"/>
          </a:p>
          <a:p>
            <a:r>
              <a:rPr lang="en-US" baseline="0" dirty="0" smtClean="0"/>
              <a:t>These assessments are not graded. We are NOT evaluating whether or not students have the right answer. We are NOT evaluating teachers or teaching. There may be content on these assessments that are not in your curriculum. This is because we believe that there are important aspects of thinking about water that are not included in the curriculum and we want to know how students think about these ideas. It will help us eventually advocated for and build better curriculum and standards if we understand student thinking about these ideas. </a:t>
            </a:r>
          </a:p>
          <a:p>
            <a:endParaRPr lang="en-US" baseline="0" dirty="0" smtClean="0"/>
          </a:p>
          <a:p>
            <a:r>
              <a:rPr lang="en-US" baseline="0" dirty="0" smtClean="0"/>
              <a:t>What we are doing is trying to understand how students view and make sense of their world. </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Stop Here</a:t>
            </a:r>
          </a:p>
          <a:p>
            <a:endParaRPr lang="en-US" dirty="0" smtClean="0"/>
          </a:p>
          <a:p>
            <a:r>
              <a:rPr lang="en-US" dirty="0" smtClean="0"/>
              <a:t>Hand out samples of student data. Have teachers work in groups to order responses. Have teachers</a:t>
            </a:r>
            <a:r>
              <a:rPr lang="en-US" baseline="0" dirty="0" smtClean="0"/>
              <a:t> discuss reasons for orders. Emphasize trying to think about how students are reasoning, not if they got the answer right or wrong.</a:t>
            </a:r>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the framework for our learning progression. We have divided the learning progression into four levels. Level 1 is the lower anchor and level 4 represents what we want students to know and be able to do by the end of high school. </a:t>
            </a:r>
          </a:p>
          <a:p>
            <a:endParaRPr lang="en-US" dirty="0" smtClean="0"/>
          </a:p>
          <a:p>
            <a:r>
              <a:rPr lang="en-US" dirty="0" smtClean="0"/>
              <a:t>Our</a:t>
            </a:r>
            <a:r>
              <a:rPr lang="en-US" baseline="0" dirty="0" smtClean="0"/>
              <a:t> learning progression traces student ideas along two progress variables – how they think about water moving through systems and how they think about substances in water moving through systems.</a:t>
            </a:r>
          </a:p>
          <a:p>
            <a:endParaRPr lang="en-US" baseline="0" dirty="0" smtClean="0"/>
          </a:p>
          <a:p>
            <a:r>
              <a:rPr lang="en-US" baseline="0" dirty="0" smtClean="0"/>
              <a:t>In the boxes are characteristics of student thinking at these levels. </a:t>
            </a:r>
          </a:p>
          <a:p>
            <a:endParaRPr lang="en-US" baseline="0" dirty="0" smtClean="0"/>
          </a:p>
          <a:p>
            <a:r>
              <a:rPr lang="en-US" baseline="0" dirty="0" smtClean="0"/>
              <a:t>The next few slides give some examples from the data.</a:t>
            </a:r>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4C2A2E-65A1-4287-9CA5-BE46B189B871}" type="slidenum">
              <a:rPr lang="ru-RU" smtClean="0"/>
              <a:pPr fontAlgn="base">
                <a:spcBef>
                  <a:spcPct val="0"/>
                </a:spcBef>
                <a:spcAft>
                  <a:spcPct val="0"/>
                </a:spcAft>
                <a:defRPr/>
              </a:pPr>
              <a:t>18</a:t>
            </a:fld>
            <a:endParaRPr lang="ru-RU" smtClean="0"/>
          </a:p>
        </p:txBody>
      </p:sp>
      <p:sp>
        <p:nvSpPr>
          <p:cNvPr id="624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24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latin typeface="Arial" charset="0"/>
              </a:rPr>
              <a:t>Here are some patterns we see in our</a:t>
            </a:r>
            <a:r>
              <a:rPr lang="en-US" baseline="0" dirty="0" smtClean="0">
                <a:latin typeface="Arial" charset="0"/>
              </a:rPr>
              <a:t> data. Students at the lower anchor have a different awareness of the world around them than students at the upper anchor. Students at the lower anchor focus on their immediate and personal experiences, while scientific thinking recognizes that there are parts to systems that are connected and water and substances move through those connected systems.</a:t>
            </a:r>
          </a:p>
          <a:p>
            <a:pPr eaLnBrk="1" hangingPunct="1">
              <a:spcBef>
                <a:spcPct val="0"/>
              </a:spcBef>
            </a:pPr>
            <a:endParaRPr lang="en-US" baseline="0" dirty="0" smtClean="0">
              <a:latin typeface="Arial" charset="0"/>
            </a:endParaRPr>
          </a:p>
          <a:p>
            <a:pPr eaLnBrk="1" hangingPunct="1">
              <a:spcBef>
                <a:spcPct val="0"/>
              </a:spcBef>
            </a:pPr>
            <a:r>
              <a:rPr lang="en-US" baseline="0" dirty="0" smtClean="0">
                <a:latin typeface="Arial" charset="0"/>
              </a:rPr>
              <a:t>We see that here in these answers. The student who gave the response at the lower anchor is reasoning from a personal experiences he or she may have had with water, while the student who gave the upper anchor response recognizes the ways that water moves through connected systems.</a:t>
            </a:r>
            <a:endParaRPr lang="en-US" dirty="0"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14DD2FD-1E99-4474-A31D-9685D726EB86}" type="slidenum">
              <a:rPr lang="ru-RU" smtClean="0"/>
              <a:pPr fontAlgn="base">
                <a:spcBef>
                  <a:spcPct val="0"/>
                </a:spcBef>
                <a:spcAft>
                  <a:spcPct val="0"/>
                </a:spcAft>
                <a:defRPr/>
              </a:pPr>
              <a:t>19</a:t>
            </a:fld>
            <a:endParaRPr lang="ru-RU" smtClean="0"/>
          </a:p>
        </p:txBody>
      </p:sp>
      <p:sp>
        <p:nvSpPr>
          <p:cNvPr id="634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34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latin typeface="Arial" charset="0"/>
              </a:rPr>
              <a:t>Similarly,</a:t>
            </a:r>
            <a:r>
              <a:rPr lang="en-US" baseline="0" dirty="0" smtClean="0">
                <a:latin typeface="Arial" charset="0"/>
              </a:rPr>
              <a:t> students using informal ideas think about only the visible/macroscopic parts of the world. Once something is not longer visible, it is gone. The upper anchor response recognizes that matter can exist in invisible forms or in hidden places. They can also think about matter at the atomic-molecular scale </a:t>
            </a:r>
          </a:p>
          <a:p>
            <a:pPr eaLnBrk="1" hangingPunct="1">
              <a:spcBef>
                <a:spcPct val="0"/>
              </a:spcBef>
            </a:pPr>
            <a:endParaRPr lang="en-US" baseline="0" dirty="0" smtClean="0">
              <a:latin typeface="Arial" charset="0"/>
            </a:endParaRPr>
          </a:p>
          <a:p>
            <a:pPr eaLnBrk="1" hangingPunct="1">
              <a:spcBef>
                <a:spcPct val="0"/>
              </a:spcBef>
            </a:pPr>
            <a:endParaRPr lang="en-US" baseline="0" dirty="0" smtClean="0">
              <a:latin typeface="Arial" charset="0"/>
            </a:endParaRPr>
          </a:p>
          <a:p>
            <a:pPr eaLnBrk="1" hangingPunct="1">
              <a:spcBef>
                <a:spcPct val="0"/>
              </a:spcBef>
            </a:pPr>
            <a:r>
              <a:rPr lang="en-US" baseline="0" dirty="0" smtClean="0">
                <a:latin typeface="Arial" charset="0"/>
              </a:rPr>
              <a:t>(note, if someone comments on the drawing, you can acknowledge that the drawing is not exactly correct, but the student does recognize that matter is composed of molecules and ions and that there are electrostatic forces at work).</a:t>
            </a:r>
            <a:endParaRPr lang="en-US" dirty="0"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3ECA85-4EFC-4D9A-8E27-BF35CC1F1741}" type="slidenum">
              <a:rPr lang="ru-RU" smtClean="0"/>
              <a:pPr fontAlgn="base">
                <a:spcBef>
                  <a:spcPct val="0"/>
                </a:spcBef>
                <a:spcAft>
                  <a:spcPct val="0"/>
                </a:spcAft>
                <a:defRPr/>
              </a:pPr>
              <a:t>20</a:t>
            </a:fld>
            <a:endParaRPr lang="ru-RU" smtClean="0"/>
          </a:p>
        </p:txBody>
      </p:sp>
      <p:sp>
        <p:nvSpPr>
          <p:cNvPr id="614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14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latin typeface="Arial" charset="0"/>
              </a:rPr>
              <a:t>For the student using informal reasoning, the response to this question is that an actor can make drinking water by using a machine. Issues of matter and energy are not considered. Compare this with the second example… This person (actually a teacher) understands this question very differently. The world is a place where scientific principles such as conservation of matter and energy must be applied.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Today</a:t>
            </a:r>
            <a:r>
              <a:rPr lang="en-US" baseline="0" dirty="0" smtClean="0"/>
              <a:t> we’re going to give a brief overview of environmental science literacy and learning progressions for water in socio-ecological systems.</a:t>
            </a:r>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BCA9726-9872-40B8-82D3-DB85AECF8C23}" type="slidenum">
              <a:rPr lang="ru-RU" smtClean="0"/>
              <a:pPr fontAlgn="base">
                <a:spcBef>
                  <a:spcPct val="0"/>
                </a:spcBef>
                <a:spcAft>
                  <a:spcPct val="0"/>
                </a:spcAft>
                <a:defRPr/>
              </a:pPr>
              <a:t>21</a:t>
            </a:fld>
            <a:endParaRPr lang="ru-RU" smtClean="0"/>
          </a:p>
        </p:txBody>
      </p:sp>
      <p:sp>
        <p:nvSpPr>
          <p:cNvPr id="645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45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latin typeface="Arial" charset="0"/>
              </a:rPr>
              <a:t>(this</a:t>
            </a:r>
            <a:r>
              <a:rPr lang="en-US" baseline="0" dirty="0" smtClean="0">
                <a:latin typeface="Arial" charset="0"/>
              </a:rPr>
              <a:t> slide and the next slide go together).</a:t>
            </a:r>
          </a:p>
          <a:p>
            <a:pPr eaLnBrk="1" hangingPunct="1">
              <a:spcBef>
                <a:spcPct val="0"/>
              </a:spcBef>
            </a:pPr>
            <a:r>
              <a:rPr lang="en-US" baseline="0" dirty="0" smtClean="0">
                <a:latin typeface="Arial" charset="0"/>
              </a:rPr>
              <a:t>In terms of explaining events, students at the lower anchor use human-centered dramas. They also give reasons in terms of connectedness or proximity. Students at the upper anchor recognize the ways principles govern processes.</a:t>
            </a:r>
            <a:endParaRPr lang="en-US" dirty="0" smtClean="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the informal answer relies on humans and human actions. Also, it only describes</a:t>
            </a:r>
            <a:r>
              <a:rPr lang="en-US" baseline="0" dirty="0" smtClean="0"/>
              <a:t> sources of water.</a:t>
            </a:r>
            <a:r>
              <a:rPr lang="en-US" dirty="0" smtClean="0"/>
              <a:t> The upper anchor response</a:t>
            </a:r>
            <a:r>
              <a:rPr lang="en-US" baseline="0" dirty="0" smtClean="0"/>
              <a:t> traces water along multiple possible pathways. It identifies sources and describes pathways. </a:t>
            </a:r>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are now ready to start thinking about how instruction can help support students in developing</a:t>
            </a:r>
            <a:r>
              <a:rPr lang="en-US" baseline="0" dirty="0" smtClean="0"/>
              <a:t> more scientific ways of thinking about water in socio-ecological systems. We are going to do that by asking you to teach some activities that highlight some of the characteristics of scientific thinking that we want students to attend to.</a:t>
            </a:r>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activity is based on the idea of a water budget.</a:t>
            </a:r>
            <a:r>
              <a:rPr lang="en-US" baseline="0" dirty="0" smtClean="0"/>
              <a:t> A water budget accounts for all of the water that enters a given place over a given time. It is like a bank account statement that shows all the money coming in and going out.</a:t>
            </a:r>
          </a:p>
          <a:p>
            <a:endParaRPr lang="en-US" baseline="0" dirty="0" smtClean="0"/>
          </a:p>
          <a:p>
            <a:r>
              <a:rPr lang="en-US" baseline="0" dirty="0" smtClean="0"/>
              <a:t>In a water budget, we account for all the pathways water takes coming into and go out of a specific place.</a:t>
            </a:r>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activity uses</a:t>
            </a:r>
            <a:r>
              <a:rPr lang="en-US" baseline="0" dirty="0" smtClean="0"/>
              <a:t> place-based learning. We know that situating learning in the local place helps students learn better.</a:t>
            </a:r>
            <a:endParaRPr lang="en-US" dirty="0" smtClean="0"/>
          </a:p>
          <a:p>
            <a:endParaRPr lang="en-US" dirty="0" smtClean="0"/>
          </a:p>
          <a:p>
            <a:r>
              <a:rPr lang="en-US" dirty="0" smtClean="0"/>
              <a:t>The place we will look at is your specific school yard. We want student to think about where the water goes, what pathways it follows, and how much water</a:t>
            </a:r>
            <a:r>
              <a:rPr lang="en-US" baseline="0" dirty="0" smtClean="0"/>
              <a:t> follows each pathway. We also want students to reason about why the water follows those pathways.</a:t>
            </a:r>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Which pathways water follows and how much of the water follows that pathway depends on processes and principles that govern processes. These are the processes and principles that we focus on in this activity.</a:t>
            </a:r>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also are working</a:t>
            </a:r>
            <a:r>
              <a:rPr lang="en-US" baseline="0" dirty="0" smtClean="0"/>
              <a:t> on student quantitative reasoning. This activity engages students in using spatial </a:t>
            </a:r>
            <a:r>
              <a:rPr lang="en-US" baseline="0" dirty="0" err="1" smtClean="0"/>
              <a:t>represenatation</a:t>
            </a:r>
            <a:r>
              <a:rPr lang="en-US" baseline="0" dirty="0" smtClean="0"/>
              <a:t> by using maps of the school yard. Student think about budgets in terms of dividing up a whole. We have them use pie charts to think about ratios and proportions.</a:t>
            </a:r>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Our</a:t>
            </a:r>
            <a:r>
              <a:rPr lang="en-US" baseline="0" dirty="0" smtClean="0"/>
              <a:t> hypothesis is that </a:t>
            </a:r>
            <a:r>
              <a:rPr lang="en-US" sz="1200" baseline="0" dirty="0" smtClean="0"/>
              <a:t>i</a:t>
            </a:r>
            <a:r>
              <a:rPr lang="en-US" sz="1200" dirty="0" smtClean="0"/>
              <a:t>nstruction that makes pathways, processes, and principles explicit and visible to students will help students move towards scientific reasoning about water in socio-ecological systems.</a:t>
            </a:r>
          </a:p>
          <a:p>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29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are asking</a:t>
            </a:r>
            <a:r>
              <a:rPr lang="en-US" baseline="0" dirty="0" smtClean="0"/>
              <a:t> for your participation in the development of this learning progression.  We value your time, knowledge, experience, and ideas in helping us with what we hope you will see as important and necessary research.</a:t>
            </a:r>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live</a:t>
            </a:r>
            <a:r>
              <a:rPr lang="en-US" baseline="0" dirty="0" smtClean="0"/>
              <a:t> in a world today where human actions are increasingly impacting the natural systems which sustain all life on Earth. We can no longer leave decisions about actions that affect the environment to a select few policy makers and business interests. Citizens in a democracy have the responsibility to participate in both personal and collective decision making. Citizens act in multiple roles that affect environmental systems.</a:t>
            </a:r>
          </a:p>
          <a:p>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Citizens make decisions</a:t>
            </a:r>
            <a:r>
              <a:rPr lang="en-US" baseline="0" dirty="0" smtClean="0"/>
              <a:t> based on many reasons and values. We believe that citizens should value and be able to use environmental science literacy as one basis for making decisions. Environmental science literacy is the capacity to understand and use scientific reasoning to make decisions.</a:t>
            </a:r>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15A2E3-0FD7-47D1-BB5C-553529B816E7}" type="slidenum">
              <a:rPr lang="en-US"/>
              <a:pPr/>
              <a:t>6</a:t>
            </a:fld>
            <a:endParaRPr lang="en-US"/>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r>
              <a:rPr lang="en-US" dirty="0"/>
              <a:t>This is an example of a typical situation in which citizens need to be environmentally literate about water. </a:t>
            </a:r>
            <a:r>
              <a:rPr lang="en-US" dirty="0" smtClean="0"/>
              <a:t> </a:t>
            </a:r>
          </a:p>
          <a:p>
            <a:endParaRPr lang="en-US" dirty="0" smtClean="0"/>
          </a:p>
          <a:p>
            <a:r>
              <a:rPr lang="en-US" dirty="0" smtClean="0"/>
              <a:t>How </a:t>
            </a:r>
            <a:r>
              <a:rPr lang="en-US" dirty="0"/>
              <a:t>does our current K-12 curriculum prepare students to answer these questions and engage in the various roles they may find themselves in as citizens?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a:t>
            </a:r>
            <a:r>
              <a:rPr lang="en-US" baseline="0" dirty="0" smtClean="0"/>
              <a:t> answer these questions, citizens need to know how water moves through connected natural-human systems and how substances mix, move, and </a:t>
            </a:r>
            <a:r>
              <a:rPr lang="en-US" baseline="0" dirty="0" err="1" smtClean="0"/>
              <a:t>unmix</a:t>
            </a:r>
            <a:r>
              <a:rPr lang="en-US" baseline="0" dirty="0" smtClean="0"/>
              <a:t> from water.</a:t>
            </a:r>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FC7C12-9666-406A-8A0B-9BF1AC3EFBBF}" type="slidenum">
              <a:rPr lang="en-US"/>
              <a:pPr/>
              <a:t>8</a:t>
            </a:fld>
            <a:endParaRPr lang="en-US"/>
          </a:p>
        </p:txBody>
      </p:sp>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a:xfrm>
            <a:off x="914400" y="4343519"/>
            <a:ext cx="5029200" cy="4114243"/>
          </a:xfrm>
        </p:spPr>
        <p:txBody>
          <a:bodyPr/>
          <a:lstStyle/>
          <a:p>
            <a:pPr>
              <a:buClr>
                <a:schemeClr val="tx2"/>
              </a:buClr>
              <a:buFont typeface="Wingdings" pitchFamily="2" charset="2"/>
              <a:buNone/>
            </a:pPr>
            <a:r>
              <a:rPr lang="en-US" dirty="0" smtClean="0"/>
              <a:t>Here is how we think about what environmentally</a:t>
            </a:r>
            <a:r>
              <a:rPr lang="en-US" baseline="0" dirty="0" smtClean="0"/>
              <a:t> literate citizens need to know about water.</a:t>
            </a:r>
            <a:endParaRPr lang="en-US" dirty="0" smtClean="0"/>
          </a:p>
          <a:p>
            <a:pPr>
              <a:buClr>
                <a:schemeClr val="tx2"/>
              </a:buClr>
              <a:buFont typeface="Wingdings" pitchFamily="2" charset="2"/>
              <a:buNone/>
            </a:pPr>
            <a:r>
              <a:rPr lang="en-US" dirty="0" smtClean="0"/>
              <a:t>There are two boxes here. The right box represents all</a:t>
            </a:r>
            <a:r>
              <a:rPr lang="en-US" baseline="0" dirty="0" smtClean="0"/>
              <a:t> the systems through which water moves, including human systems. The arrows within the right box represent the processes that move water, such as evaporation or infiltration or precipitation. Environmental systems an important service valued and necessary for life, in this case abundant supplies of high quality fresh water. Human actions and decisions have impacts back on the water moving through environmental systems.</a:t>
            </a:r>
          </a:p>
          <a:p>
            <a:pPr>
              <a:buClr>
                <a:schemeClr val="tx2"/>
              </a:buClr>
              <a:buFont typeface="Wingdings" pitchFamily="2" charset="2"/>
              <a:buNone/>
            </a:pPr>
            <a:endParaRPr lang="en-US" baseline="0" dirty="0" smtClean="0"/>
          </a:p>
          <a:p>
            <a:pPr>
              <a:buClr>
                <a:schemeClr val="tx2"/>
              </a:buClr>
              <a:buFont typeface="Wingdings" pitchFamily="2" charset="2"/>
              <a:buNone/>
            </a:pPr>
            <a:r>
              <a:rPr lang="en-US" baseline="0" dirty="0" smtClean="0"/>
              <a:t>We argue that environmentally literate citizens should have an understanding of</a:t>
            </a:r>
            <a:r>
              <a:rPr lang="en-US" dirty="0" smtClean="0"/>
              <a:t> the structure</a:t>
            </a:r>
            <a:r>
              <a:rPr lang="en-US" baseline="0" dirty="0" smtClean="0"/>
              <a:t> of systems that water moves through, the processes that move water and substances through these systems, and the principles that govern the movement of water and substances. Furthermore, citizens can reason about water moving through these systems at all scales from landscapes to atomic-molecular.</a:t>
            </a:r>
            <a:endParaRPr lang="en-US" dirty="0" smtClean="0"/>
          </a:p>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42462F-FEA4-4C19-BC11-4516B8F442B9}" type="slidenum">
              <a:rPr lang="en-US"/>
              <a:pPr/>
              <a:t>9</a:t>
            </a:fld>
            <a:endParaRPr lang="en-US"/>
          </a:p>
        </p:txBody>
      </p:sp>
      <p:sp>
        <p:nvSpPr>
          <p:cNvPr id="220162" name="Rectangle 2"/>
          <p:cNvSpPr>
            <a:spLocks noGrp="1" noRot="1" noChangeAspect="1" noChangeArrowheads="1" noTextEdit="1"/>
          </p:cNvSpPr>
          <p:nvPr>
            <p:ph type="sldImg"/>
          </p:nvPr>
        </p:nvSpPr>
        <p:spPr>
          <a:ln/>
        </p:spPr>
      </p:sp>
      <p:sp>
        <p:nvSpPr>
          <p:cNvPr id="220163" name="Rectangle 3"/>
          <p:cNvSpPr>
            <a:spLocks noGrp="1" noChangeArrowheads="1"/>
          </p:cNvSpPr>
          <p:nvPr>
            <p:ph type="body" idx="1"/>
          </p:nvPr>
        </p:nvSpPr>
        <p:spPr>
          <a:xfrm>
            <a:off x="914400" y="4343519"/>
            <a:ext cx="5029200" cy="4114243"/>
          </a:xfrm>
        </p:spPr>
        <p:txBody>
          <a:bodyPr/>
          <a:lstStyle/>
          <a:p>
            <a:r>
              <a:rPr lang="en-US" dirty="0"/>
              <a:t>Our current K-12 curriculum is fragmented and incomplete. It does not prepare students to address the types of questions </a:t>
            </a:r>
            <a:r>
              <a:rPr lang="en-US" dirty="0" smtClean="0"/>
              <a:t>asked</a:t>
            </a:r>
            <a:r>
              <a:rPr lang="en-US" baseline="0" dirty="0" smtClean="0"/>
              <a:t> about the </a:t>
            </a:r>
            <a:r>
              <a:rPr lang="en-US" dirty="0" smtClean="0"/>
              <a:t>contaminated wells scenario. </a:t>
            </a:r>
            <a:r>
              <a:rPr lang="en-US" dirty="0"/>
              <a:t>We need to develop a K-12 science curriculum that prepares students to be environmental science literate citizens. This curriculum must build connected understanding among many areas of traditional science education.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6FC42B4-F40B-456A-A99E-31AC457FFB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C42B4-F40B-456A-A99E-31AC457FFB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C42B4-F40B-456A-A99E-31AC457FFBA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06398570-0273-4D35-8774-150A6D4AE03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C42B4-F40B-456A-A99E-31AC457FFBA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C42B4-F40B-456A-A99E-31AC457FFB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FC42B4-F40B-456A-A99E-31AC457FFB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FC42B4-F40B-456A-A99E-31AC457FFBA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FC42B4-F40B-456A-A99E-31AC457FFB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FC42B4-F40B-456A-A99E-31AC457FFBA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FC42B4-F40B-456A-A99E-31AC457FFBA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6FC42B4-F40B-456A-A99E-31AC457FFBA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BAA7D66-59C1-4CEB-BB8A-2872ED1A6EB8}" type="datetimeFigureOut">
              <a:rPr lang="en-US" smtClean="0"/>
              <a:pPr/>
              <a:t>12/19/2013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6FC42B4-F40B-456A-A99E-31AC457FFBA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www.nsf.gov/"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96702" y="3802512"/>
            <a:ext cx="8763000" cy="2551806"/>
          </a:xfrm>
        </p:spPr>
        <p:txBody>
          <a:bodyPr>
            <a:normAutofit fontScale="40000" lnSpcReduction="20000"/>
          </a:bodyPr>
          <a:lstStyle/>
          <a:p>
            <a:r>
              <a:rPr lang="en-US" b="1" dirty="0" smtClean="0"/>
              <a:t>Learning Progressions: Water in Socio-Ecological Systems</a:t>
            </a:r>
            <a:endParaRPr lang="en-US" dirty="0"/>
          </a:p>
          <a:p>
            <a:r>
              <a:rPr lang="en-US" b="1" dirty="0" err="1" smtClean="0"/>
              <a:t>Powerpoint</a:t>
            </a:r>
            <a:r>
              <a:rPr lang="en-US" b="1" dirty="0" smtClean="0"/>
              <a:t> Presentation given to teachers at summer institutes to introduce water teachin</a:t>
            </a:r>
            <a:r>
              <a:rPr lang="en-US" b="1" dirty="0" smtClean="0"/>
              <a:t>g experiment</a:t>
            </a:r>
            <a:endParaRPr lang="en-US" dirty="0"/>
          </a:p>
          <a:p>
            <a:r>
              <a:rPr lang="en-US" dirty="0" smtClean="0"/>
              <a:t>, </a:t>
            </a:r>
            <a:r>
              <a:rPr lang="en-US" dirty="0" smtClean="0"/>
              <a:t>Alan Berkowitz</a:t>
            </a:r>
            <a:r>
              <a:rPr lang="en-US" baseline="30000" dirty="0" smtClean="0"/>
              <a:t>1</a:t>
            </a:r>
            <a:r>
              <a:rPr lang="en-US" dirty="0" smtClean="0"/>
              <a:t>, Brad Blank</a:t>
            </a:r>
            <a:r>
              <a:rPr lang="en-US" baseline="30000" dirty="0" smtClean="0"/>
              <a:t>2</a:t>
            </a:r>
            <a:r>
              <a:rPr lang="en-US" dirty="0" smtClean="0"/>
              <a:t>, Aubrey Cano</a:t>
            </a:r>
            <a:r>
              <a:rPr lang="en-US" baseline="30000" dirty="0" smtClean="0"/>
              <a:t>3</a:t>
            </a:r>
            <a:r>
              <a:rPr lang="en-US" dirty="0" smtClean="0"/>
              <a:t>, Bess Caplan</a:t>
            </a:r>
            <a:r>
              <a:rPr lang="en-US" baseline="30000" dirty="0" smtClean="0"/>
              <a:t>1</a:t>
            </a:r>
            <a:r>
              <a:rPr lang="en-US" dirty="0" smtClean="0"/>
              <a:t>, Beth Covitt</a:t>
            </a:r>
            <a:r>
              <a:rPr lang="en-US" baseline="30000" dirty="0" smtClean="0"/>
              <a:t>4</a:t>
            </a:r>
            <a:r>
              <a:rPr lang="en-US" dirty="0" smtClean="0"/>
              <a:t>, Katherine Emery</a:t>
            </a:r>
            <a:r>
              <a:rPr lang="en-US" baseline="30000" dirty="0" smtClean="0"/>
              <a:t>3</a:t>
            </a:r>
            <a:r>
              <a:rPr lang="en-US" dirty="0" smtClean="0"/>
              <a:t>, Kristin Gunckel</a:t>
            </a:r>
            <a:r>
              <a:rPr lang="en-US" baseline="30000" dirty="0" smtClean="0"/>
              <a:t>5</a:t>
            </a:r>
            <a:r>
              <a:rPr lang="en-US" dirty="0" smtClean="0"/>
              <a:t>, </a:t>
            </a:r>
            <a:r>
              <a:rPr lang="en-US" dirty="0" err="1" smtClean="0"/>
              <a:t>LaTisha</a:t>
            </a:r>
            <a:r>
              <a:rPr lang="en-US" dirty="0" smtClean="0"/>
              <a:t> Hammond</a:t>
            </a:r>
            <a:r>
              <a:rPr lang="en-US" baseline="30000" dirty="0" smtClean="0"/>
              <a:t>6</a:t>
            </a:r>
            <a:r>
              <a:rPr lang="en-US" dirty="0" smtClean="0"/>
              <a:t>, Bill Hoyt</a:t>
            </a:r>
            <a:r>
              <a:rPr lang="en-US" baseline="30000" dirty="0" smtClean="0"/>
              <a:t>7</a:t>
            </a:r>
            <a:r>
              <a:rPr lang="en-US" dirty="0" smtClean="0"/>
              <a:t>, Nicole LaDue</a:t>
            </a:r>
            <a:r>
              <a:rPr lang="en-US" baseline="30000" dirty="0" smtClean="0"/>
              <a:t>8</a:t>
            </a:r>
            <a:r>
              <a:rPr lang="en-US" dirty="0" smtClean="0"/>
              <a:t>, John Moore</a:t>
            </a:r>
            <a:r>
              <a:rPr lang="en-US" baseline="30000" dirty="0" smtClean="0"/>
              <a:t>2</a:t>
            </a:r>
            <a:r>
              <a:rPr lang="en-US" dirty="0" smtClean="0"/>
              <a:t>, </a:t>
            </a:r>
            <a:r>
              <a:rPr lang="en-US" dirty="0" smtClean="0"/>
              <a:t>Tamara Newcomer</a:t>
            </a:r>
            <a:r>
              <a:rPr lang="en-US" baseline="30000" dirty="0" smtClean="0"/>
              <a:t>1</a:t>
            </a:r>
            <a:r>
              <a:rPr lang="en-US" dirty="0" smtClean="0"/>
              <a:t>, Tom </a:t>
            </a:r>
            <a:r>
              <a:rPr lang="en-US" dirty="0" smtClean="0"/>
              <a:t>Noel</a:t>
            </a:r>
            <a:r>
              <a:rPr lang="en-US" baseline="30000" dirty="0" smtClean="0"/>
              <a:t>2</a:t>
            </a:r>
            <a:r>
              <a:rPr lang="en-US" dirty="0" smtClean="0"/>
              <a:t>, Lisa Pitot</a:t>
            </a:r>
            <a:r>
              <a:rPr lang="en-US" baseline="30000" dirty="0" smtClean="0"/>
              <a:t>2</a:t>
            </a:r>
            <a:r>
              <a:rPr lang="en-US" dirty="0" smtClean="0"/>
              <a:t>, Jen Schuttlefield</a:t>
            </a:r>
            <a:r>
              <a:rPr lang="en-US" baseline="30000" dirty="0" smtClean="0"/>
              <a:t>9</a:t>
            </a:r>
            <a:r>
              <a:rPr lang="en-US" dirty="0" smtClean="0"/>
              <a:t>, Sara Syswerda</a:t>
            </a:r>
            <a:r>
              <a:rPr lang="en-US" baseline="30000" dirty="0" smtClean="0"/>
              <a:t>8</a:t>
            </a:r>
            <a:r>
              <a:rPr lang="en-US" dirty="0" smtClean="0"/>
              <a:t>, Dave Swartz</a:t>
            </a:r>
            <a:r>
              <a:rPr lang="en-US" baseline="30000" dirty="0" smtClean="0"/>
              <a:t>2</a:t>
            </a:r>
            <a:r>
              <a:rPr lang="en-US" dirty="0" smtClean="0"/>
              <a:t>, Ray Tschillard</a:t>
            </a:r>
            <a:r>
              <a:rPr lang="en-US" baseline="30000" dirty="0" smtClean="0"/>
              <a:t>10</a:t>
            </a:r>
            <a:r>
              <a:rPr lang="en-US" dirty="0" smtClean="0"/>
              <a:t>, Andrew Warnock and Ali Whitmer</a:t>
            </a:r>
            <a:r>
              <a:rPr lang="en-US" baseline="30000" dirty="0" smtClean="0"/>
              <a:t>6</a:t>
            </a:r>
            <a:r>
              <a:rPr lang="en-US" dirty="0" smtClean="0"/>
              <a:t>.</a:t>
            </a:r>
          </a:p>
          <a:p>
            <a:r>
              <a:rPr lang="en-US" dirty="0" smtClean="0"/>
              <a:t>Cary Institute</a:t>
            </a:r>
            <a:r>
              <a:rPr lang="en-US" baseline="30000" dirty="0" smtClean="0"/>
              <a:t>1</a:t>
            </a:r>
            <a:r>
              <a:rPr lang="en-US" dirty="0" smtClean="0"/>
              <a:t>, Colorado State Univ.</a:t>
            </a:r>
            <a:r>
              <a:rPr lang="en-US" baseline="30000" dirty="0" smtClean="0"/>
              <a:t> 2</a:t>
            </a:r>
            <a:r>
              <a:rPr lang="en-US" dirty="0" smtClean="0"/>
              <a:t>, U.C. Santa Barbara</a:t>
            </a:r>
            <a:r>
              <a:rPr lang="en-US" baseline="30000" dirty="0" smtClean="0"/>
              <a:t>3</a:t>
            </a:r>
            <a:r>
              <a:rPr lang="en-US" dirty="0" smtClean="0"/>
              <a:t>, Univ. Montana</a:t>
            </a:r>
            <a:r>
              <a:rPr lang="en-US" baseline="30000" dirty="0" smtClean="0"/>
              <a:t>4</a:t>
            </a:r>
            <a:r>
              <a:rPr lang="en-US" dirty="0" smtClean="0"/>
              <a:t>, Univ. of Arizona</a:t>
            </a:r>
            <a:r>
              <a:rPr lang="en-US" baseline="30000" dirty="0" smtClean="0"/>
              <a:t>5</a:t>
            </a:r>
            <a:r>
              <a:rPr lang="en-US" dirty="0" smtClean="0"/>
              <a:t>, Georgetown Univ.</a:t>
            </a:r>
            <a:r>
              <a:rPr lang="en-US" baseline="30000" dirty="0" smtClean="0"/>
              <a:t>6</a:t>
            </a:r>
            <a:r>
              <a:rPr lang="en-US" dirty="0" smtClean="0"/>
              <a:t>, Univ. Northern Colorado</a:t>
            </a:r>
            <a:r>
              <a:rPr lang="en-US" baseline="30000" dirty="0" smtClean="0"/>
              <a:t> 7</a:t>
            </a:r>
            <a:r>
              <a:rPr lang="en-US" dirty="0" smtClean="0"/>
              <a:t>, Michigan State Univ.</a:t>
            </a:r>
            <a:r>
              <a:rPr lang="en-US" baseline="30000" dirty="0" smtClean="0"/>
              <a:t>8</a:t>
            </a:r>
            <a:r>
              <a:rPr lang="en-US" dirty="0" smtClean="0"/>
              <a:t>, Univ. Wisconsin</a:t>
            </a:r>
            <a:r>
              <a:rPr lang="en-US" baseline="30000" dirty="0" smtClean="0"/>
              <a:t>9</a:t>
            </a:r>
            <a:r>
              <a:rPr lang="en-US" dirty="0" smtClean="0"/>
              <a:t>, Poudre Learning Center</a:t>
            </a:r>
            <a:r>
              <a:rPr lang="en-US" baseline="30000" dirty="0" smtClean="0"/>
              <a:t>10</a:t>
            </a:r>
            <a:endParaRPr lang="en-US" dirty="0" smtClean="0"/>
          </a:p>
          <a:p>
            <a:r>
              <a:rPr lang="en-US" dirty="0" smtClean="0"/>
              <a:t> </a:t>
            </a:r>
          </a:p>
          <a:p>
            <a:r>
              <a:rPr lang="en-US" b="1" dirty="0" smtClean="0"/>
              <a:t>Culturally </a:t>
            </a:r>
            <a:r>
              <a:rPr lang="en-US" b="1" dirty="0"/>
              <a:t>relevant ecology, learning progressions and environmental literacy</a:t>
            </a:r>
            <a:endParaRPr lang="en-US" dirty="0"/>
          </a:p>
          <a:p>
            <a:r>
              <a:rPr lang="en-US" b="1" dirty="0"/>
              <a:t>Long Term Ecological Research Math Science Partnership</a:t>
            </a:r>
            <a:endParaRPr lang="en-US" dirty="0"/>
          </a:p>
          <a:p>
            <a:r>
              <a:rPr lang="en-US" b="1" smtClean="0"/>
              <a:t>2011</a:t>
            </a:r>
            <a:endParaRPr lang="en-US" dirty="0"/>
          </a:p>
          <a:p>
            <a:r>
              <a:rPr lang="en-US" dirty="0"/>
              <a:t>Disclaimer: This research is supported by a grant from the National Science Foundation: Targeted Partnership: Culturally relevant ecology, learning progressions and environmental literacy (NSF-0832173). Any opinions, findings, and conclusions or recommendations expressed in this material are those of the author(s) and do not necessarily reflect the views of the National Science Foundation</a:t>
            </a:r>
            <a:r>
              <a:rPr lang="en-US" dirty="0" smtClean="0"/>
              <a:t>.</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00200" y="152399"/>
            <a:ext cx="5410200" cy="3650113"/>
          </a:xfrm>
          <a:prstGeom prst="rect">
            <a:avLst/>
          </a:prstGeom>
        </p:spPr>
      </p:pic>
      <p:pic>
        <p:nvPicPr>
          <p:cNvPr id="1026" name="Picture 2" descr="Picture"/>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66800" y="6058563"/>
            <a:ext cx="6629400" cy="78105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77018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Progressions</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3" name="Rectangle 3"/>
          <p:cNvSpPr>
            <a:spLocks noGrp="1" noChangeArrowheads="1"/>
          </p:cNvSpPr>
          <p:nvPr>
            <p:ph type="title"/>
          </p:nvPr>
        </p:nvSpPr>
        <p:spPr>
          <a:xfrm>
            <a:off x="381000" y="457200"/>
            <a:ext cx="8763000" cy="1143000"/>
          </a:xfrm>
        </p:spPr>
        <p:txBody>
          <a:bodyPr>
            <a:noAutofit/>
          </a:bodyPr>
          <a:lstStyle/>
          <a:p>
            <a:pPr algn="l"/>
            <a:r>
              <a:rPr lang="en-US" sz="4300" dirty="0" smtClean="0">
                <a:latin typeface="Tahoma" pitchFamily="34" charset="0"/>
                <a:ea typeface="Tahoma" pitchFamily="34" charset="0"/>
                <a:cs typeface="Tahoma" pitchFamily="34" charset="0"/>
              </a:rPr>
              <a:t>Learning Progressions</a:t>
            </a:r>
          </a:p>
        </p:txBody>
      </p:sp>
      <p:sp>
        <p:nvSpPr>
          <p:cNvPr id="225285" name="Text Box 5"/>
          <p:cNvSpPr txBox="1">
            <a:spLocks noChangeArrowheads="1"/>
          </p:cNvSpPr>
          <p:nvPr/>
        </p:nvSpPr>
        <p:spPr bwMode="auto">
          <a:xfrm>
            <a:off x="228600" y="2370138"/>
            <a:ext cx="2634054" cy="646331"/>
          </a:xfrm>
          <a:prstGeom prst="rect">
            <a:avLst/>
          </a:prstGeom>
          <a:noFill/>
          <a:ln w="9525">
            <a:noFill/>
            <a:miter lim="800000"/>
            <a:headEnd/>
            <a:tailEnd/>
          </a:ln>
          <a:effectLst/>
        </p:spPr>
        <p:txBody>
          <a:bodyPr wrap="none">
            <a:spAutoFit/>
          </a:bodyPr>
          <a:lstStyle/>
          <a:p>
            <a:r>
              <a:rPr lang="en-US" sz="3600" dirty="0"/>
              <a:t>High School</a:t>
            </a:r>
          </a:p>
        </p:txBody>
      </p:sp>
      <p:sp>
        <p:nvSpPr>
          <p:cNvPr id="225286" name="Text Box 6"/>
          <p:cNvSpPr txBox="1">
            <a:spLocks noChangeArrowheads="1"/>
          </p:cNvSpPr>
          <p:nvPr/>
        </p:nvSpPr>
        <p:spPr bwMode="auto">
          <a:xfrm>
            <a:off x="228600" y="3970338"/>
            <a:ext cx="3058786" cy="646331"/>
          </a:xfrm>
          <a:prstGeom prst="rect">
            <a:avLst/>
          </a:prstGeom>
          <a:noFill/>
          <a:ln w="9525">
            <a:noFill/>
            <a:miter lim="800000"/>
            <a:headEnd/>
            <a:tailEnd/>
          </a:ln>
          <a:effectLst/>
        </p:spPr>
        <p:txBody>
          <a:bodyPr wrap="none">
            <a:spAutoFit/>
          </a:bodyPr>
          <a:lstStyle/>
          <a:p>
            <a:r>
              <a:rPr lang="en-US" sz="3600" dirty="0"/>
              <a:t>Middle School</a:t>
            </a:r>
          </a:p>
        </p:txBody>
      </p:sp>
      <p:sp>
        <p:nvSpPr>
          <p:cNvPr id="225287" name="Text Box 7"/>
          <p:cNvSpPr txBox="1">
            <a:spLocks noChangeArrowheads="1"/>
          </p:cNvSpPr>
          <p:nvPr/>
        </p:nvSpPr>
        <p:spPr bwMode="auto">
          <a:xfrm>
            <a:off x="152400" y="5494338"/>
            <a:ext cx="3934347" cy="646331"/>
          </a:xfrm>
          <a:prstGeom prst="rect">
            <a:avLst/>
          </a:prstGeom>
          <a:noFill/>
          <a:ln w="9525">
            <a:noFill/>
            <a:miter lim="800000"/>
            <a:headEnd/>
            <a:tailEnd/>
          </a:ln>
          <a:effectLst/>
        </p:spPr>
        <p:txBody>
          <a:bodyPr wrap="none">
            <a:spAutoFit/>
          </a:bodyPr>
          <a:lstStyle/>
          <a:p>
            <a:r>
              <a:rPr lang="en-US" sz="3600" dirty="0"/>
              <a:t>Elementary School</a:t>
            </a:r>
          </a:p>
        </p:txBody>
      </p:sp>
      <p:grpSp>
        <p:nvGrpSpPr>
          <p:cNvPr id="2" name="Group 8"/>
          <p:cNvGrpSpPr>
            <a:grpSpLocks/>
          </p:cNvGrpSpPr>
          <p:nvPr/>
        </p:nvGrpSpPr>
        <p:grpSpPr bwMode="auto">
          <a:xfrm>
            <a:off x="3886200" y="2057400"/>
            <a:ext cx="5029200" cy="4114800"/>
            <a:chOff x="2112" y="1296"/>
            <a:chExt cx="3168" cy="2592"/>
          </a:xfrm>
        </p:grpSpPr>
        <p:sp>
          <p:nvSpPr>
            <p:cNvPr id="225289" name="Oval 9"/>
            <p:cNvSpPr>
              <a:spLocks noChangeArrowheads="1"/>
            </p:cNvSpPr>
            <p:nvPr/>
          </p:nvSpPr>
          <p:spPr bwMode="auto">
            <a:xfrm>
              <a:off x="2112" y="1296"/>
              <a:ext cx="3168" cy="912"/>
            </a:xfrm>
            <a:prstGeom prst="ellipse">
              <a:avLst/>
            </a:prstGeom>
            <a:noFill/>
            <a:ln w="9525">
              <a:solidFill>
                <a:schemeClr val="tx1"/>
              </a:solidFill>
              <a:round/>
              <a:headEnd/>
              <a:tailEnd/>
            </a:ln>
            <a:effectLst/>
          </p:spPr>
          <p:txBody>
            <a:bodyPr wrap="none" anchor="ctr"/>
            <a:lstStyle/>
            <a:p>
              <a:endParaRPr lang="en-US"/>
            </a:p>
          </p:txBody>
        </p:sp>
        <p:sp>
          <p:nvSpPr>
            <p:cNvPr id="225290" name="Text Box 10"/>
            <p:cNvSpPr txBox="1">
              <a:spLocks noChangeArrowheads="1"/>
            </p:cNvSpPr>
            <p:nvPr/>
          </p:nvSpPr>
          <p:spPr bwMode="auto">
            <a:xfrm>
              <a:off x="2400" y="1584"/>
              <a:ext cx="2592" cy="291"/>
            </a:xfrm>
            <a:prstGeom prst="rect">
              <a:avLst/>
            </a:prstGeom>
            <a:noFill/>
            <a:ln w="9525">
              <a:noFill/>
              <a:miter lim="800000"/>
              <a:headEnd/>
              <a:tailEnd/>
            </a:ln>
            <a:effectLst/>
          </p:spPr>
          <p:txBody>
            <a:bodyPr>
              <a:spAutoFit/>
            </a:bodyPr>
            <a:lstStyle/>
            <a:p>
              <a:pPr algn="ctr"/>
              <a:r>
                <a:rPr lang="en-US" sz="2400" dirty="0"/>
                <a:t>Connected Understanding</a:t>
              </a:r>
            </a:p>
          </p:txBody>
        </p:sp>
        <p:sp>
          <p:nvSpPr>
            <p:cNvPr id="225291" name="Oval 11"/>
            <p:cNvSpPr>
              <a:spLocks noChangeArrowheads="1"/>
            </p:cNvSpPr>
            <p:nvPr/>
          </p:nvSpPr>
          <p:spPr bwMode="auto">
            <a:xfrm>
              <a:off x="3456" y="3552"/>
              <a:ext cx="384" cy="336"/>
            </a:xfrm>
            <a:prstGeom prst="ellipse">
              <a:avLst/>
            </a:prstGeom>
            <a:noFill/>
            <a:ln w="9525">
              <a:solidFill>
                <a:schemeClr val="tx1"/>
              </a:solidFill>
              <a:round/>
              <a:headEnd/>
              <a:tailEnd/>
            </a:ln>
            <a:effectLst/>
          </p:spPr>
          <p:txBody>
            <a:bodyPr wrap="none" anchor="ctr"/>
            <a:lstStyle/>
            <a:p>
              <a:endParaRPr lang="en-US"/>
            </a:p>
          </p:txBody>
        </p:sp>
        <p:sp>
          <p:nvSpPr>
            <p:cNvPr id="225292" name="Oval 12"/>
            <p:cNvSpPr>
              <a:spLocks noChangeArrowheads="1"/>
            </p:cNvSpPr>
            <p:nvPr/>
          </p:nvSpPr>
          <p:spPr bwMode="auto">
            <a:xfrm>
              <a:off x="4752" y="3552"/>
              <a:ext cx="384" cy="336"/>
            </a:xfrm>
            <a:prstGeom prst="ellipse">
              <a:avLst/>
            </a:prstGeom>
            <a:noFill/>
            <a:ln w="9525">
              <a:solidFill>
                <a:schemeClr val="tx1"/>
              </a:solidFill>
              <a:round/>
              <a:headEnd/>
              <a:tailEnd/>
            </a:ln>
            <a:effectLst/>
          </p:spPr>
          <p:txBody>
            <a:bodyPr wrap="none" anchor="ctr"/>
            <a:lstStyle/>
            <a:p>
              <a:endParaRPr lang="en-US"/>
            </a:p>
          </p:txBody>
        </p:sp>
        <p:sp>
          <p:nvSpPr>
            <p:cNvPr id="225293" name="Oval 13"/>
            <p:cNvSpPr>
              <a:spLocks noChangeArrowheads="1"/>
            </p:cNvSpPr>
            <p:nvPr/>
          </p:nvSpPr>
          <p:spPr bwMode="auto">
            <a:xfrm>
              <a:off x="2160" y="3552"/>
              <a:ext cx="384" cy="336"/>
            </a:xfrm>
            <a:prstGeom prst="ellipse">
              <a:avLst/>
            </a:prstGeom>
            <a:noFill/>
            <a:ln w="9525">
              <a:solidFill>
                <a:schemeClr val="tx1"/>
              </a:solidFill>
              <a:round/>
              <a:headEnd/>
              <a:tailEnd/>
            </a:ln>
            <a:effectLst/>
          </p:spPr>
          <p:txBody>
            <a:bodyPr wrap="none" anchor="ctr"/>
            <a:lstStyle/>
            <a:p>
              <a:endParaRPr lang="en-US"/>
            </a:p>
          </p:txBody>
        </p:sp>
        <p:sp>
          <p:nvSpPr>
            <p:cNvPr id="225294" name="Oval 14"/>
            <p:cNvSpPr>
              <a:spLocks noChangeArrowheads="1"/>
            </p:cNvSpPr>
            <p:nvPr/>
          </p:nvSpPr>
          <p:spPr bwMode="auto">
            <a:xfrm>
              <a:off x="2352" y="2544"/>
              <a:ext cx="1104" cy="432"/>
            </a:xfrm>
            <a:prstGeom prst="ellipse">
              <a:avLst/>
            </a:prstGeom>
            <a:noFill/>
            <a:ln w="9525">
              <a:solidFill>
                <a:schemeClr val="tx1"/>
              </a:solidFill>
              <a:round/>
              <a:headEnd/>
              <a:tailEnd/>
            </a:ln>
            <a:effectLst/>
          </p:spPr>
          <p:txBody>
            <a:bodyPr wrap="none" anchor="ctr"/>
            <a:lstStyle/>
            <a:p>
              <a:endParaRPr lang="en-US"/>
            </a:p>
          </p:txBody>
        </p:sp>
        <p:sp>
          <p:nvSpPr>
            <p:cNvPr id="225295" name="Oval 15"/>
            <p:cNvSpPr>
              <a:spLocks noChangeArrowheads="1"/>
            </p:cNvSpPr>
            <p:nvPr/>
          </p:nvSpPr>
          <p:spPr bwMode="auto">
            <a:xfrm>
              <a:off x="3984" y="2544"/>
              <a:ext cx="1104" cy="480"/>
            </a:xfrm>
            <a:prstGeom prst="ellipse">
              <a:avLst/>
            </a:prstGeom>
            <a:noFill/>
            <a:ln w="9525">
              <a:solidFill>
                <a:schemeClr val="tx1"/>
              </a:solidFill>
              <a:round/>
              <a:headEnd/>
              <a:tailEnd/>
            </a:ln>
            <a:effectLst/>
          </p:spPr>
          <p:txBody>
            <a:bodyPr wrap="none" anchor="ctr"/>
            <a:lstStyle/>
            <a:p>
              <a:endParaRPr lang="en-US"/>
            </a:p>
          </p:txBody>
        </p:sp>
        <p:sp>
          <p:nvSpPr>
            <p:cNvPr id="225296" name="Line 16"/>
            <p:cNvSpPr>
              <a:spLocks noChangeShapeType="1"/>
            </p:cNvSpPr>
            <p:nvPr/>
          </p:nvSpPr>
          <p:spPr bwMode="auto">
            <a:xfrm flipV="1">
              <a:off x="2352" y="2112"/>
              <a:ext cx="720" cy="1584"/>
            </a:xfrm>
            <a:prstGeom prst="line">
              <a:avLst/>
            </a:prstGeom>
            <a:noFill/>
            <a:ln w="9525">
              <a:solidFill>
                <a:schemeClr val="tx1"/>
              </a:solidFill>
              <a:round/>
              <a:headEnd/>
              <a:tailEnd type="triangle" w="med" len="med"/>
            </a:ln>
            <a:effectLst/>
          </p:spPr>
          <p:txBody>
            <a:bodyPr/>
            <a:lstStyle/>
            <a:p>
              <a:endParaRPr lang="en-US"/>
            </a:p>
          </p:txBody>
        </p:sp>
        <p:sp>
          <p:nvSpPr>
            <p:cNvPr id="225297" name="Line 17"/>
            <p:cNvSpPr>
              <a:spLocks noChangeShapeType="1"/>
            </p:cNvSpPr>
            <p:nvPr/>
          </p:nvSpPr>
          <p:spPr bwMode="auto">
            <a:xfrm flipH="1" flipV="1">
              <a:off x="4368" y="2160"/>
              <a:ext cx="624" cy="1536"/>
            </a:xfrm>
            <a:prstGeom prst="line">
              <a:avLst/>
            </a:prstGeom>
            <a:noFill/>
            <a:ln w="9525">
              <a:solidFill>
                <a:schemeClr val="tx1"/>
              </a:solidFill>
              <a:round/>
              <a:headEnd/>
              <a:tailEnd type="triangle" w="med" len="med"/>
            </a:ln>
            <a:effectLst/>
          </p:spPr>
          <p:txBody>
            <a:bodyPr/>
            <a:lstStyle/>
            <a:p>
              <a:endParaRPr lang="en-US"/>
            </a:p>
          </p:txBody>
        </p:sp>
        <p:sp>
          <p:nvSpPr>
            <p:cNvPr id="225298" name="Line 18"/>
            <p:cNvSpPr>
              <a:spLocks noChangeShapeType="1"/>
            </p:cNvSpPr>
            <p:nvPr/>
          </p:nvSpPr>
          <p:spPr bwMode="auto">
            <a:xfrm flipV="1">
              <a:off x="3696" y="2208"/>
              <a:ext cx="0" cy="1536"/>
            </a:xfrm>
            <a:prstGeom prst="line">
              <a:avLst/>
            </a:prstGeom>
            <a:noFill/>
            <a:ln w="9525">
              <a:solidFill>
                <a:schemeClr val="tx1"/>
              </a:solidFill>
              <a:round/>
              <a:headEnd/>
              <a:tailEnd type="triangle" w="med" len="med"/>
            </a:ln>
            <a:effectLst/>
          </p:spPr>
          <p:txBody>
            <a:bodyPr/>
            <a:lstStyle/>
            <a:p>
              <a:endParaRPr lang="en-US"/>
            </a:p>
          </p:txBody>
        </p:sp>
        <p:sp>
          <p:nvSpPr>
            <p:cNvPr id="225299" name="Oval 19"/>
            <p:cNvSpPr>
              <a:spLocks noChangeArrowheads="1"/>
            </p:cNvSpPr>
            <p:nvPr/>
          </p:nvSpPr>
          <p:spPr bwMode="auto">
            <a:xfrm>
              <a:off x="3024" y="2544"/>
              <a:ext cx="1296" cy="480"/>
            </a:xfrm>
            <a:prstGeom prst="ellipse">
              <a:avLst/>
            </a:prstGeom>
            <a:noFill/>
            <a:ln w="9525">
              <a:solidFill>
                <a:schemeClr val="tx1"/>
              </a:solidFill>
              <a:round/>
              <a:headEnd/>
              <a:tailEn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24" name="Text Box 32"/>
          <p:cNvSpPr txBox="1">
            <a:spLocks noChangeArrowheads="1"/>
          </p:cNvSpPr>
          <p:nvPr/>
        </p:nvSpPr>
        <p:spPr bwMode="auto">
          <a:xfrm>
            <a:off x="212725" y="1828800"/>
            <a:ext cx="8550275" cy="4909036"/>
          </a:xfrm>
          <a:prstGeom prst="rect">
            <a:avLst/>
          </a:prstGeom>
          <a:noFill/>
          <a:ln w="9525">
            <a:noFill/>
            <a:miter lim="800000"/>
            <a:headEnd/>
            <a:tailEnd/>
          </a:ln>
          <a:effectLst/>
        </p:spPr>
        <p:txBody>
          <a:bodyPr>
            <a:spAutoFit/>
          </a:bodyPr>
          <a:lstStyle/>
          <a:p>
            <a:pPr algn="ctr"/>
            <a:r>
              <a:rPr lang="en-US" sz="3200" b="1" dirty="0"/>
              <a:t>Upper Anchor</a:t>
            </a:r>
            <a:r>
              <a:rPr lang="en-US" sz="3200" dirty="0"/>
              <a:t> </a:t>
            </a:r>
            <a:r>
              <a:rPr lang="en-US" sz="3200" dirty="0" smtClean="0"/>
              <a:t>= </a:t>
            </a:r>
            <a:r>
              <a:rPr lang="en-US" sz="3200" b="1" dirty="0" smtClean="0"/>
              <a:t>Scientific Reasoning</a:t>
            </a:r>
            <a:endParaRPr lang="en-US" sz="3200" b="1" dirty="0"/>
          </a:p>
          <a:p>
            <a:pPr algn="ctr"/>
            <a:r>
              <a:rPr lang="en-US" sz="3200" dirty="0"/>
              <a:t>What high school students should know              and be able to do</a:t>
            </a:r>
          </a:p>
          <a:p>
            <a:pPr algn="ctr"/>
            <a:endParaRPr lang="en-US" sz="3200" dirty="0">
              <a:latin typeface="Times New Roman" pitchFamily="18" charset="0"/>
            </a:endParaRPr>
          </a:p>
          <a:p>
            <a:pPr algn="ctr"/>
            <a:endParaRPr lang="en-US" sz="3200" dirty="0">
              <a:latin typeface="Times New Roman" pitchFamily="18" charset="0"/>
            </a:endParaRPr>
          </a:p>
          <a:p>
            <a:pPr algn="ctr"/>
            <a:endParaRPr lang="en-US" sz="3200" dirty="0">
              <a:latin typeface="Times New Roman" pitchFamily="18" charset="0"/>
            </a:endParaRPr>
          </a:p>
          <a:p>
            <a:pPr algn="ctr"/>
            <a:endParaRPr lang="en-US" sz="2500" dirty="0">
              <a:latin typeface="Times New Roman" pitchFamily="18" charset="0"/>
            </a:endParaRPr>
          </a:p>
          <a:p>
            <a:pPr algn="ctr"/>
            <a:r>
              <a:rPr lang="en-US" sz="3200" b="1" dirty="0"/>
              <a:t>Lower </a:t>
            </a:r>
            <a:r>
              <a:rPr lang="en-US" sz="3200" b="1" dirty="0" smtClean="0"/>
              <a:t>Anchor = Informal Ideas</a:t>
            </a:r>
            <a:endParaRPr lang="en-US" sz="3200" b="1" dirty="0"/>
          </a:p>
          <a:p>
            <a:pPr algn="ctr"/>
            <a:r>
              <a:rPr lang="en-US" sz="3200" dirty="0"/>
              <a:t>How children think and </a:t>
            </a:r>
          </a:p>
          <a:p>
            <a:pPr algn="ctr"/>
            <a:r>
              <a:rPr lang="en-US" sz="3200" dirty="0"/>
              <a:t>make sense of the world</a:t>
            </a:r>
          </a:p>
        </p:txBody>
      </p:sp>
      <p:sp>
        <p:nvSpPr>
          <p:cNvPr id="33808" name="AutoShape 16"/>
          <p:cNvSpPr>
            <a:spLocks noChangeArrowheads="1"/>
          </p:cNvSpPr>
          <p:nvPr/>
        </p:nvSpPr>
        <p:spPr bwMode="auto">
          <a:xfrm>
            <a:off x="4343400" y="3429000"/>
            <a:ext cx="457200" cy="1600200"/>
          </a:xfrm>
          <a:prstGeom prst="upArrow">
            <a:avLst>
              <a:gd name="adj1" fmla="val 50000"/>
              <a:gd name="adj2" fmla="val 87500"/>
            </a:avLst>
          </a:prstGeom>
          <a:solidFill>
            <a:schemeClr val="tx1"/>
          </a:solidFill>
          <a:ln w="9525">
            <a:solidFill>
              <a:schemeClr val="tx1"/>
            </a:solidFill>
            <a:miter lim="800000"/>
            <a:headEnd/>
            <a:tailEnd/>
          </a:ln>
          <a:effectLst/>
        </p:spPr>
        <p:txBody>
          <a:bodyPr vert="eaVert" wrap="none" anchor="ctr"/>
          <a:lstStyle/>
          <a:p>
            <a:endParaRPr lang="en-US"/>
          </a:p>
        </p:txBody>
      </p:sp>
      <p:sp>
        <p:nvSpPr>
          <p:cNvPr id="14" name="Rectangle 3"/>
          <p:cNvSpPr>
            <a:spLocks noGrp="1" noChangeArrowheads="1"/>
          </p:cNvSpPr>
          <p:nvPr>
            <p:ph type="title"/>
          </p:nvPr>
        </p:nvSpPr>
        <p:spPr>
          <a:xfrm>
            <a:off x="381000" y="457200"/>
            <a:ext cx="8763000" cy="1143000"/>
          </a:xfrm>
        </p:spPr>
        <p:txBody>
          <a:bodyPr>
            <a:noAutofit/>
          </a:bodyPr>
          <a:lstStyle/>
          <a:p>
            <a:pPr algn="l"/>
            <a:r>
              <a:rPr lang="en-US" sz="4300" dirty="0" smtClean="0">
                <a:latin typeface="Tahoma" pitchFamily="34" charset="0"/>
                <a:ea typeface="Tahoma" pitchFamily="34" charset="0"/>
                <a:cs typeface="Tahoma" pitchFamily="34" charset="0"/>
              </a:rPr>
              <a:t>Learning Progressions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8" name="Rectangle 4"/>
          <p:cNvSpPr>
            <a:spLocks noGrp="1" noChangeArrowheads="1"/>
          </p:cNvSpPr>
          <p:nvPr>
            <p:ph type="title"/>
          </p:nvPr>
        </p:nvSpPr>
        <p:spPr>
          <a:xfrm>
            <a:off x="457200" y="381000"/>
            <a:ext cx="6553200" cy="1143000"/>
          </a:xfrm>
        </p:spPr>
        <p:txBody>
          <a:bodyPr>
            <a:normAutofit/>
          </a:bodyPr>
          <a:lstStyle/>
          <a:p>
            <a:r>
              <a:rPr lang="en-US" sz="4300" dirty="0" smtClean="0">
                <a:latin typeface="Tahoma" pitchFamily="34" charset="0"/>
                <a:ea typeface="Tahoma" pitchFamily="34" charset="0"/>
                <a:cs typeface="Tahoma" pitchFamily="34" charset="0"/>
              </a:rPr>
              <a:t>Helps Us Think About</a:t>
            </a:r>
          </a:p>
        </p:txBody>
      </p:sp>
      <p:sp>
        <p:nvSpPr>
          <p:cNvPr id="205837" name="Text Box 13"/>
          <p:cNvSpPr txBox="1">
            <a:spLocks noChangeArrowheads="1"/>
          </p:cNvSpPr>
          <p:nvPr/>
        </p:nvSpPr>
        <p:spPr bwMode="auto">
          <a:xfrm>
            <a:off x="381001" y="1752600"/>
            <a:ext cx="7894638" cy="3551742"/>
          </a:xfrm>
          <a:prstGeom prst="rect">
            <a:avLst/>
          </a:prstGeom>
          <a:noFill/>
          <a:ln w="9525">
            <a:noFill/>
            <a:miter lim="800000"/>
            <a:headEnd/>
            <a:tailEnd/>
          </a:ln>
          <a:effectLst/>
        </p:spPr>
        <p:txBody>
          <a:bodyPr wrap="square">
            <a:spAutoFit/>
          </a:bodyPr>
          <a:lstStyle/>
          <a:p>
            <a:pPr marL="274320" indent="-274320">
              <a:lnSpc>
                <a:spcPct val="80000"/>
              </a:lnSpc>
              <a:spcBef>
                <a:spcPts val="1200"/>
              </a:spcBef>
              <a:buClr>
                <a:schemeClr val="accent2"/>
              </a:buClr>
              <a:buSzPct val="95000"/>
              <a:buFont typeface="Wingdings 2"/>
              <a:buChar char=""/>
            </a:pPr>
            <a:r>
              <a:rPr lang="en-US" sz="2700" dirty="0">
                <a:latin typeface="Times New Roman" pitchFamily="18" charset="0"/>
              </a:rPr>
              <a:t> </a:t>
            </a:r>
            <a:r>
              <a:rPr lang="en-US" sz="3200" dirty="0"/>
              <a:t>How do students’ ideas change from their  initial ideas to more scientific answers? </a:t>
            </a:r>
          </a:p>
          <a:p>
            <a:pPr marL="274320" indent="-274320">
              <a:lnSpc>
                <a:spcPct val="80000"/>
              </a:lnSpc>
              <a:spcBef>
                <a:spcPts val="1200"/>
              </a:spcBef>
              <a:buClr>
                <a:schemeClr val="accent2"/>
              </a:buClr>
              <a:buSzPct val="95000"/>
              <a:buFont typeface="Wingdings 2"/>
              <a:buChar char=""/>
            </a:pPr>
            <a:r>
              <a:rPr lang="en-US" sz="3200" dirty="0"/>
              <a:t> What are the connections between students’ experiences and how they are thinking about concepts at different points in their K-12 schooling?</a:t>
            </a:r>
          </a:p>
          <a:p>
            <a:pPr marL="274320" indent="-274320">
              <a:lnSpc>
                <a:spcPct val="80000"/>
              </a:lnSpc>
              <a:spcBef>
                <a:spcPts val="1200"/>
              </a:spcBef>
              <a:buClr>
                <a:schemeClr val="accent2"/>
              </a:buClr>
              <a:buSzPct val="95000"/>
              <a:buFont typeface="Wingdings 2"/>
              <a:buChar char=""/>
            </a:pPr>
            <a:r>
              <a:rPr lang="en-US" sz="3200" dirty="0"/>
              <a:t> How can this knowledge help us rethink curriculum to best help students learn?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57400"/>
            <a:ext cx="7772400" cy="1362456"/>
          </a:xfrm>
        </p:spPr>
        <p:txBody>
          <a:bodyPr/>
          <a:lstStyle/>
          <a:p>
            <a:r>
              <a:rPr lang="en-US" dirty="0" smtClean="0"/>
              <a:t>Making Sense of Student Data</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5" name="Rectangle 3"/>
          <p:cNvSpPr>
            <a:spLocks noGrp="1" noChangeArrowheads="1"/>
          </p:cNvSpPr>
          <p:nvPr>
            <p:ph type="title"/>
          </p:nvPr>
        </p:nvSpPr>
        <p:spPr>
          <a:xfrm>
            <a:off x="457200" y="457200"/>
            <a:ext cx="6934200" cy="1143000"/>
          </a:xfrm>
        </p:spPr>
        <p:txBody>
          <a:bodyPr>
            <a:normAutofit/>
          </a:bodyPr>
          <a:lstStyle/>
          <a:p>
            <a:pPr algn="l"/>
            <a:r>
              <a:rPr lang="en-US" sz="4300" dirty="0" smtClean="0">
                <a:latin typeface="Tahoma" pitchFamily="34" charset="0"/>
                <a:ea typeface="Tahoma" pitchFamily="34" charset="0"/>
                <a:cs typeface="Tahoma" pitchFamily="34" charset="0"/>
              </a:rPr>
              <a:t>Student Assessments</a:t>
            </a:r>
          </a:p>
        </p:txBody>
      </p:sp>
      <p:sp>
        <p:nvSpPr>
          <p:cNvPr id="207876" name="Rectangle 4"/>
          <p:cNvSpPr>
            <a:spLocks noGrp="1" noChangeArrowheads="1"/>
          </p:cNvSpPr>
          <p:nvPr>
            <p:ph type="body" sz="half" idx="1"/>
          </p:nvPr>
        </p:nvSpPr>
        <p:spPr>
          <a:xfrm>
            <a:off x="914400" y="1676400"/>
            <a:ext cx="7315200" cy="4648200"/>
          </a:xfrm>
        </p:spPr>
        <p:txBody>
          <a:bodyPr>
            <a:normAutofit fontScale="92500" lnSpcReduction="10000"/>
          </a:bodyPr>
          <a:lstStyle/>
          <a:p>
            <a:pPr marL="0" indent="0">
              <a:spcAft>
                <a:spcPts val="300"/>
              </a:spcAft>
              <a:buClr>
                <a:schemeClr val="accent2"/>
              </a:buClr>
            </a:pPr>
            <a:r>
              <a:rPr lang="en-US" sz="3200" dirty="0">
                <a:latin typeface="Times New Roman" pitchFamily="18" charset="0"/>
              </a:rPr>
              <a:t> </a:t>
            </a:r>
            <a:r>
              <a:rPr lang="en-US" sz="3200" dirty="0"/>
              <a:t>Assess student </a:t>
            </a:r>
            <a:r>
              <a:rPr lang="en-US" sz="3200" dirty="0" smtClean="0"/>
              <a:t>understanding </a:t>
            </a:r>
            <a:r>
              <a:rPr lang="en-US" sz="3200" dirty="0"/>
              <a:t>of science concepts</a:t>
            </a:r>
          </a:p>
          <a:p>
            <a:pPr marL="0" indent="0">
              <a:spcAft>
                <a:spcPts val="300"/>
              </a:spcAft>
              <a:buClr>
                <a:schemeClr val="accent2"/>
              </a:buClr>
            </a:pPr>
            <a:r>
              <a:rPr lang="en-US" sz="3200" dirty="0"/>
              <a:t> </a:t>
            </a:r>
            <a:r>
              <a:rPr lang="en-US" sz="3200" dirty="0" smtClean="0"/>
              <a:t>Conduct interviews</a:t>
            </a:r>
          </a:p>
          <a:p>
            <a:pPr marL="0" indent="0">
              <a:spcAft>
                <a:spcPts val="300"/>
              </a:spcAft>
              <a:buClr>
                <a:schemeClr val="accent2"/>
              </a:buClr>
            </a:pPr>
            <a:r>
              <a:rPr lang="en-US" sz="3000" dirty="0" smtClean="0"/>
              <a:t>Analyze </a:t>
            </a:r>
            <a:r>
              <a:rPr lang="en-US" sz="3000" dirty="0"/>
              <a:t>patterns in student answers</a:t>
            </a:r>
          </a:p>
          <a:p>
            <a:pPr marL="0" indent="0">
              <a:spcAft>
                <a:spcPts val="300"/>
              </a:spcAft>
              <a:buClr>
                <a:schemeClr val="accent2"/>
              </a:buClr>
            </a:pPr>
            <a:r>
              <a:rPr lang="en-US" sz="3200" dirty="0"/>
              <a:t> </a:t>
            </a:r>
            <a:r>
              <a:rPr lang="en-US" sz="3200" dirty="0" smtClean="0"/>
              <a:t>Not about if students have right or wrong answers. </a:t>
            </a:r>
          </a:p>
          <a:p>
            <a:pPr marL="0" indent="0">
              <a:spcAft>
                <a:spcPts val="300"/>
              </a:spcAft>
              <a:buClr>
                <a:schemeClr val="accent2"/>
              </a:buClr>
            </a:pPr>
            <a:r>
              <a:rPr lang="en-US" sz="3200" dirty="0" smtClean="0"/>
              <a:t>We are not evaluating teaching.</a:t>
            </a:r>
          </a:p>
          <a:p>
            <a:pPr marL="0" indent="0">
              <a:spcAft>
                <a:spcPts val="300"/>
              </a:spcAft>
              <a:buClr>
                <a:schemeClr val="accent2"/>
              </a:buClr>
            </a:pPr>
            <a:r>
              <a:rPr lang="en-US" sz="3200" dirty="0" smtClean="0"/>
              <a:t>We are looking for how students make sense of their world. </a:t>
            </a:r>
            <a:endParaRPr lang="en-US" sz="3200" dirty="0"/>
          </a:p>
          <a:p>
            <a:pPr marL="0" indent="0">
              <a:lnSpc>
                <a:spcPct val="80000"/>
              </a:lnSpc>
              <a:buClr>
                <a:srgbClr val="800000"/>
              </a:buClr>
              <a:buFont typeface="Wingdings" pitchFamily="2" charset="2"/>
              <a:buNone/>
            </a:pPr>
            <a:endParaRPr lang="en-US" sz="2800"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78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787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787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787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787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787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Student Data</a:t>
            </a:r>
            <a:endParaRPr lang="en-US" dirty="0"/>
          </a:p>
        </p:txBody>
      </p:sp>
      <p:sp>
        <p:nvSpPr>
          <p:cNvPr id="7" name="Content Placeholder 6"/>
          <p:cNvSpPr>
            <a:spLocks noGrp="1"/>
          </p:cNvSpPr>
          <p:nvPr>
            <p:ph idx="1"/>
          </p:nvPr>
        </p:nvSpPr>
        <p:spPr/>
        <p:txBody>
          <a:bodyPr>
            <a:normAutofit/>
          </a:bodyPr>
          <a:lstStyle/>
          <a:p>
            <a:r>
              <a:rPr lang="en-US" sz="3200" dirty="0" smtClean="0"/>
              <a:t>How does water get into a river?</a:t>
            </a:r>
          </a:p>
          <a:p>
            <a:r>
              <a:rPr lang="en-US" sz="3200" dirty="0" smtClean="0"/>
              <a:t>If you had to make ocean water drinkable, how would you do it?</a:t>
            </a:r>
          </a:p>
          <a:p>
            <a:r>
              <a:rPr lang="en-US" sz="3200" dirty="0" smtClean="0"/>
              <a:t>How does water get into well #1?</a:t>
            </a:r>
          </a:p>
          <a:p>
            <a:r>
              <a:rPr lang="en-US" sz="3200" dirty="0" smtClean="0"/>
              <a:t>What happens to salt when it dissolves in water?</a:t>
            </a:r>
          </a:p>
          <a:p>
            <a:endParaRPr lang="en-US" sz="32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457200"/>
            <a:ext cx="8229600" cy="1143000"/>
          </a:xfrm>
        </p:spPr>
        <p:txBody>
          <a:bodyPr/>
          <a:lstStyle/>
          <a:p>
            <a:pPr eaLnBrk="1" hangingPunct="1"/>
            <a:r>
              <a:rPr lang="en-US" smtClean="0"/>
              <a:t>Levels of Achievement</a:t>
            </a:r>
          </a:p>
        </p:txBody>
      </p:sp>
      <p:graphicFrame>
        <p:nvGraphicFramePr>
          <p:cNvPr id="4" name="Table 3"/>
          <p:cNvGraphicFramePr>
            <a:graphicFrameLocks noGrp="1"/>
          </p:cNvGraphicFramePr>
          <p:nvPr/>
        </p:nvGraphicFramePr>
        <p:xfrm>
          <a:off x="609600" y="1524000"/>
          <a:ext cx="7924799" cy="5035569"/>
        </p:xfrm>
        <a:graphic>
          <a:graphicData uri="http://schemas.openxmlformats.org/drawingml/2006/table">
            <a:tbl>
              <a:tblPr/>
              <a:tblGrid>
                <a:gridCol w="1448619"/>
                <a:gridCol w="3256731"/>
                <a:gridCol w="3219449"/>
              </a:tblGrid>
              <a:tr h="210176">
                <a:tc rowSpan="2">
                  <a:txBody>
                    <a:bodyPr/>
                    <a:lstStyle/>
                    <a:p>
                      <a:pPr marL="0" marR="0" algn="ctr">
                        <a:spcBef>
                          <a:spcPts val="0"/>
                        </a:spcBef>
                        <a:spcAft>
                          <a:spcPts val="0"/>
                        </a:spcAft>
                      </a:pPr>
                      <a:r>
                        <a:rPr lang="en-US" sz="1400" b="1" dirty="0">
                          <a:latin typeface="Tahoma" pitchFamily="34" charset="0"/>
                          <a:ea typeface="Tahoma" pitchFamily="34" charset="0"/>
                          <a:cs typeface="Tahoma" pitchFamily="34" charset="0"/>
                        </a:rPr>
                        <a:t>Levels of Achievement</a:t>
                      </a:r>
                      <a:endParaRPr lang="en-US" sz="1400" dirty="0">
                        <a:latin typeface="Tahoma" pitchFamily="34" charset="0"/>
                        <a:ea typeface="Tahoma" pitchFamily="34" charset="0"/>
                        <a:cs typeface="Tahoma" pitchFamily="34" charset="0"/>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400" b="1">
                          <a:latin typeface="Tahoma" pitchFamily="34" charset="0"/>
                          <a:ea typeface="Tahoma" pitchFamily="34" charset="0"/>
                          <a:cs typeface="Tahoma" pitchFamily="34" charset="0"/>
                        </a:rPr>
                        <a:t>Progress Variables</a:t>
                      </a:r>
                      <a:endParaRPr lang="en-US" sz="1400">
                        <a:latin typeface="Tahoma" pitchFamily="34" charset="0"/>
                        <a:ea typeface="Tahoma" pitchFamily="34" charset="0"/>
                        <a:cs typeface="Tahoma" pitchFamily="34" charset="0"/>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10176">
                <a:tc vMerge="1">
                  <a:txBody>
                    <a:bodyPr/>
                    <a:lstStyle/>
                    <a:p>
                      <a:endParaRPr lang="en-US"/>
                    </a:p>
                  </a:txBody>
                  <a:tcPr/>
                </a:tc>
                <a:tc>
                  <a:txBody>
                    <a:bodyPr/>
                    <a:lstStyle/>
                    <a:p>
                      <a:pPr marL="0" marR="0" algn="ctr">
                        <a:spcBef>
                          <a:spcPts val="0"/>
                        </a:spcBef>
                        <a:spcAft>
                          <a:spcPts val="0"/>
                        </a:spcAft>
                      </a:pPr>
                      <a:r>
                        <a:rPr lang="en-US" sz="1400" b="1">
                          <a:latin typeface="Tahoma" pitchFamily="34" charset="0"/>
                          <a:ea typeface="Tahoma" pitchFamily="34" charset="0"/>
                          <a:cs typeface="Tahoma" pitchFamily="34" charset="0"/>
                        </a:rPr>
                        <a:t>Moving Water</a:t>
                      </a:r>
                      <a:endParaRPr lang="en-US" sz="1400">
                        <a:latin typeface="Tahoma" pitchFamily="34" charset="0"/>
                        <a:ea typeface="Tahoma" pitchFamily="34" charset="0"/>
                        <a:cs typeface="Tahoma" pitchFamily="34" charset="0"/>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latin typeface="Tahoma" pitchFamily="34" charset="0"/>
                          <a:ea typeface="Tahoma" pitchFamily="34" charset="0"/>
                          <a:cs typeface="Tahoma" pitchFamily="34" charset="0"/>
                        </a:rPr>
                        <a:t>Substances in Water</a:t>
                      </a:r>
                      <a:endParaRPr lang="en-US" sz="1400">
                        <a:latin typeface="Tahoma" pitchFamily="34" charset="0"/>
                        <a:ea typeface="Tahoma" pitchFamily="34" charset="0"/>
                        <a:cs typeface="Tahoma" pitchFamily="34" charset="0"/>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0903">
                <a:tc>
                  <a:txBody>
                    <a:bodyPr/>
                    <a:lstStyle/>
                    <a:p>
                      <a:pPr marL="0" marR="0">
                        <a:spcBef>
                          <a:spcPts val="0"/>
                        </a:spcBef>
                        <a:spcAft>
                          <a:spcPts val="0"/>
                        </a:spcAft>
                      </a:pPr>
                      <a:r>
                        <a:rPr lang="en-US" sz="1400">
                          <a:latin typeface="Tahoma" pitchFamily="34" charset="0"/>
                          <a:ea typeface="Tahoma" pitchFamily="34" charset="0"/>
                          <a:cs typeface="Tahoma" pitchFamily="34" charset="0"/>
                        </a:rPr>
                        <a:t>4: Qualitative model-based accounts</a:t>
                      </a: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400" dirty="0">
                          <a:latin typeface="Tahoma" pitchFamily="34" charset="0"/>
                          <a:ea typeface="Tahoma" pitchFamily="34" charset="0"/>
                          <a:cs typeface="Tahoma" pitchFamily="34" charset="0"/>
                        </a:rPr>
                        <a:t>Traces water through connected systems </a:t>
                      </a:r>
                      <a:r>
                        <a:rPr lang="en-US" sz="1400" dirty="0" smtClean="0">
                          <a:latin typeface="Tahoma" pitchFamily="34" charset="0"/>
                          <a:ea typeface="Tahoma" pitchFamily="34" charset="0"/>
                          <a:cs typeface="Tahoma" pitchFamily="34" charset="0"/>
                        </a:rPr>
                        <a:t>(</a:t>
                      </a:r>
                      <a:r>
                        <a:rPr lang="en-US" sz="1400" dirty="0">
                          <a:latin typeface="Tahoma" pitchFamily="34" charset="0"/>
                          <a:ea typeface="Tahoma" pitchFamily="34" charset="0"/>
                          <a:cs typeface="Tahoma" pitchFamily="34" charset="0"/>
                        </a:rPr>
                        <a:t>multiple </a:t>
                      </a:r>
                      <a:r>
                        <a:rPr lang="en-US" sz="1400" dirty="0" smtClean="0">
                          <a:latin typeface="Tahoma" pitchFamily="34" charset="0"/>
                          <a:ea typeface="Tahoma" pitchFamily="34" charset="0"/>
                          <a:cs typeface="Tahoma" pitchFamily="34" charset="0"/>
                        </a:rPr>
                        <a:t>pathways/scales</a:t>
                      </a:r>
                      <a:r>
                        <a:rPr lang="en-US" sz="1400" dirty="0">
                          <a:latin typeface="Tahoma" pitchFamily="34" charset="0"/>
                          <a:ea typeface="Tahoma" pitchFamily="34" charset="0"/>
                          <a:cs typeface="Tahoma" pitchFamily="34" charset="0"/>
                        </a:rPr>
                        <a:t>). </a:t>
                      </a:r>
                    </a:p>
                    <a:p>
                      <a:pPr marL="342900" marR="0" lvl="0" indent="-342900">
                        <a:spcBef>
                          <a:spcPts val="0"/>
                        </a:spcBef>
                        <a:spcAft>
                          <a:spcPts val="0"/>
                        </a:spcAft>
                        <a:buFont typeface="Symbol"/>
                        <a:buChar char=""/>
                      </a:pPr>
                      <a:r>
                        <a:rPr lang="en-US" sz="1400" dirty="0">
                          <a:latin typeface="Tahoma" pitchFamily="34" charset="0"/>
                          <a:ea typeface="Tahoma" pitchFamily="34" charset="0"/>
                          <a:cs typeface="Tahoma" pitchFamily="34" charset="0"/>
                        </a:rPr>
                        <a:t>Applies principles that govern movement of water.</a:t>
                      </a: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400" dirty="0">
                          <a:latin typeface="Tahoma" pitchFamily="34" charset="0"/>
                          <a:ea typeface="Tahoma" pitchFamily="34" charset="0"/>
                          <a:cs typeface="Tahoma" pitchFamily="34" charset="0"/>
                        </a:rPr>
                        <a:t>Identifies and </a:t>
                      </a:r>
                      <a:r>
                        <a:rPr lang="en-US" sz="1400" dirty="0" smtClean="0">
                          <a:latin typeface="Tahoma" pitchFamily="34" charset="0"/>
                          <a:ea typeface="Tahoma" pitchFamily="34" charset="0"/>
                          <a:cs typeface="Tahoma" pitchFamily="34" charset="0"/>
                        </a:rPr>
                        <a:t>traces </a:t>
                      </a:r>
                      <a:r>
                        <a:rPr lang="en-US" sz="1400" dirty="0">
                          <a:latin typeface="Tahoma" pitchFamily="34" charset="0"/>
                          <a:ea typeface="Tahoma" pitchFamily="34" charset="0"/>
                          <a:cs typeface="Tahoma" pitchFamily="34" charset="0"/>
                        </a:rPr>
                        <a:t>substances mixing, moving, and unmixing with water (multiple </a:t>
                      </a:r>
                      <a:r>
                        <a:rPr lang="en-US" sz="1400" dirty="0" smtClean="0">
                          <a:latin typeface="Tahoma" pitchFamily="34" charset="0"/>
                          <a:ea typeface="Tahoma" pitchFamily="34" charset="0"/>
                          <a:cs typeface="Tahoma" pitchFamily="34" charset="0"/>
                        </a:rPr>
                        <a:t>pathways/scales</a:t>
                      </a:r>
                      <a:r>
                        <a:rPr lang="en-US" sz="1400" dirty="0">
                          <a:latin typeface="Tahoma" pitchFamily="34" charset="0"/>
                          <a:ea typeface="Tahoma" pitchFamily="34" charset="0"/>
                          <a:cs typeface="Tahoma" pitchFamily="34" charset="0"/>
                        </a:rPr>
                        <a:t>). </a:t>
                      </a:r>
                    </a:p>
                    <a:p>
                      <a:pPr marL="342900" marR="0" lvl="0" indent="-342900">
                        <a:spcBef>
                          <a:spcPts val="0"/>
                        </a:spcBef>
                        <a:spcAft>
                          <a:spcPts val="0"/>
                        </a:spcAft>
                        <a:buFont typeface="Symbol"/>
                        <a:buChar char=""/>
                      </a:pPr>
                      <a:r>
                        <a:rPr lang="en-US" sz="1400" dirty="0">
                          <a:latin typeface="Tahoma" pitchFamily="34" charset="0"/>
                          <a:ea typeface="Tahoma" pitchFamily="34" charset="0"/>
                          <a:cs typeface="Tahoma" pitchFamily="34" charset="0"/>
                        </a:rPr>
                        <a:t>Applies principles to reasoning about substances in water.</a:t>
                      </a: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0752">
                <a:tc>
                  <a:txBody>
                    <a:bodyPr/>
                    <a:lstStyle/>
                    <a:p>
                      <a:pPr marL="0" marR="0">
                        <a:spcBef>
                          <a:spcPts val="0"/>
                        </a:spcBef>
                        <a:spcAft>
                          <a:spcPts val="0"/>
                        </a:spcAft>
                      </a:pPr>
                      <a:r>
                        <a:rPr lang="en-US" sz="1400" dirty="0">
                          <a:latin typeface="Tahoma" pitchFamily="34" charset="0"/>
                          <a:ea typeface="Tahoma" pitchFamily="34" charset="0"/>
                          <a:cs typeface="Tahoma" pitchFamily="34" charset="0"/>
                        </a:rPr>
                        <a:t>3: “School science” narratives</a:t>
                      </a: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400" dirty="0">
                          <a:latin typeface="Tahoma" pitchFamily="34" charset="0"/>
                          <a:ea typeface="Tahoma" pitchFamily="34" charset="0"/>
                          <a:cs typeface="Tahoma" pitchFamily="34" charset="0"/>
                        </a:rPr>
                        <a:t>Tells school science narratives. </a:t>
                      </a:r>
                    </a:p>
                    <a:p>
                      <a:pPr marL="342900" marR="0" lvl="0" indent="-342900">
                        <a:spcBef>
                          <a:spcPts val="0"/>
                        </a:spcBef>
                        <a:spcAft>
                          <a:spcPts val="0"/>
                        </a:spcAft>
                        <a:buFont typeface="Symbol"/>
                        <a:buChar char=""/>
                      </a:pPr>
                      <a:r>
                        <a:rPr lang="en-US" sz="1400" dirty="0">
                          <a:latin typeface="Tahoma" pitchFamily="34" charset="0"/>
                          <a:ea typeface="Tahoma" pitchFamily="34" charset="0"/>
                          <a:cs typeface="Tahoma" pitchFamily="34" charset="0"/>
                        </a:rPr>
                        <a:t>Has difficulty describing processes at atomic-molecular scale.</a:t>
                      </a:r>
                    </a:p>
                    <a:p>
                      <a:pPr marL="342900" marR="0" lvl="0" indent="-342900">
                        <a:spcBef>
                          <a:spcPts val="0"/>
                        </a:spcBef>
                        <a:spcAft>
                          <a:spcPts val="0"/>
                        </a:spcAft>
                        <a:buFont typeface="Symbol"/>
                        <a:buChar char=""/>
                      </a:pPr>
                      <a:r>
                        <a:rPr lang="en-US" sz="1400" dirty="0">
                          <a:latin typeface="Tahoma" pitchFamily="34" charset="0"/>
                          <a:ea typeface="Tahoma" pitchFamily="34" charset="0"/>
                          <a:cs typeface="Tahoma" pitchFamily="34" charset="0"/>
                        </a:rPr>
                        <a:t>Does not use principles. </a:t>
                      </a: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400">
                          <a:latin typeface="Tahoma" pitchFamily="34" charset="0"/>
                          <a:ea typeface="Tahoma" pitchFamily="34" charset="0"/>
                          <a:cs typeface="Tahoma" pitchFamily="34" charset="0"/>
                        </a:rPr>
                        <a:t>Tells school science narratives. </a:t>
                      </a:r>
                    </a:p>
                    <a:p>
                      <a:pPr marL="342900" marR="0" lvl="0" indent="-342900">
                        <a:spcBef>
                          <a:spcPts val="0"/>
                        </a:spcBef>
                        <a:spcAft>
                          <a:spcPts val="0"/>
                        </a:spcAft>
                        <a:buFont typeface="Symbol"/>
                        <a:buChar char=""/>
                      </a:pPr>
                      <a:r>
                        <a:rPr lang="en-US" sz="1400">
                          <a:latin typeface="Tahoma" pitchFamily="34" charset="0"/>
                          <a:ea typeface="Tahoma" pitchFamily="34" charset="0"/>
                          <a:cs typeface="Tahoma" pitchFamily="34" charset="0"/>
                        </a:rPr>
                        <a:t>Has difficulty describing processes at atomic-molecular scale. </a:t>
                      </a:r>
                    </a:p>
                    <a:p>
                      <a:pPr marL="342900" marR="0" lvl="0" indent="-342900">
                        <a:spcBef>
                          <a:spcPts val="0"/>
                        </a:spcBef>
                        <a:spcAft>
                          <a:spcPts val="0"/>
                        </a:spcAft>
                        <a:buFont typeface="Symbol"/>
                        <a:buChar char=""/>
                      </a:pPr>
                      <a:r>
                        <a:rPr lang="en-US" sz="1400">
                          <a:latin typeface="Tahoma" pitchFamily="34" charset="0"/>
                          <a:ea typeface="Tahoma" pitchFamily="34" charset="0"/>
                          <a:cs typeface="Tahoma" pitchFamily="34" charset="0"/>
                        </a:rPr>
                        <a:t>Does not use principles.</a:t>
                      </a: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3597">
                <a:tc>
                  <a:txBody>
                    <a:bodyPr/>
                    <a:lstStyle/>
                    <a:p>
                      <a:pPr marL="0" marR="0">
                        <a:spcBef>
                          <a:spcPts val="0"/>
                        </a:spcBef>
                        <a:spcAft>
                          <a:spcPts val="0"/>
                        </a:spcAft>
                      </a:pPr>
                      <a:r>
                        <a:rPr lang="en-US" sz="1400">
                          <a:latin typeface="Tahoma" pitchFamily="34" charset="0"/>
                          <a:ea typeface="Tahoma" pitchFamily="34" charset="0"/>
                          <a:cs typeface="Tahoma" pitchFamily="34" charset="0"/>
                        </a:rPr>
                        <a:t>2: Force-dynamic narratives with hidden mechanisms</a:t>
                      </a: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400">
                          <a:latin typeface="Tahoma" pitchFamily="34" charset="0"/>
                          <a:ea typeface="Tahoma" pitchFamily="34" charset="0"/>
                          <a:cs typeface="Tahoma" pitchFamily="34" charset="0"/>
                        </a:rPr>
                        <a:t>Recognizes water can move and that there are hidden mechanisms moving water. </a:t>
                      </a:r>
                    </a:p>
                    <a:p>
                      <a:pPr marL="342900" marR="0" lvl="0" indent="-342900">
                        <a:spcBef>
                          <a:spcPts val="0"/>
                        </a:spcBef>
                        <a:spcAft>
                          <a:spcPts val="0"/>
                        </a:spcAft>
                        <a:buFont typeface="Symbol"/>
                        <a:buChar char=""/>
                      </a:pPr>
                      <a:r>
                        <a:rPr lang="en-US" sz="1400">
                          <a:latin typeface="Tahoma" pitchFamily="34" charset="0"/>
                          <a:ea typeface="Tahoma" pitchFamily="34" charset="0"/>
                          <a:cs typeface="Tahoma" pitchFamily="34" charset="0"/>
                        </a:rPr>
                        <a:t>Uses force-dynamic thinking that invokes actors or enablers.</a:t>
                      </a: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400" dirty="0">
                          <a:latin typeface="Tahoma" pitchFamily="34" charset="0"/>
                          <a:ea typeface="Tahoma" pitchFamily="34" charset="0"/>
                          <a:cs typeface="Tahoma" pitchFamily="34" charset="0"/>
                        </a:rPr>
                        <a:t>Recognizes water quality can change. </a:t>
                      </a:r>
                    </a:p>
                    <a:p>
                      <a:pPr marL="342900" marR="0" lvl="0" indent="-342900">
                        <a:spcBef>
                          <a:spcPts val="0"/>
                        </a:spcBef>
                        <a:spcAft>
                          <a:spcPts val="0"/>
                        </a:spcAft>
                        <a:buFont typeface="Symbol"/>
                        <a:buChar char=""/>
                      </a:pPr>
                      <a:r>
                        <a:rPr lang="en-US" sz="1400" dirty="0">
                          <a:latin typeface="Tahoma" pitchFamily="34" charset="0"/>
                          <a:ea typeface="Tahoma" pitchFamily="34" charset="0"/>
                          <a:cs typeface="Tahoma" pitchFamily="34" charset="0"/>
                        </a:rPr>
                        <a:t>Thinks of water quality in terms of bad stuff mixed with water. </a:t>
                      </a:r>
                    </a:p>
                    <a:p>
                      <a:pPr marL="342900" marR="0" lvl="0" indent="-342900">
                        <a:spcBef>
                          <a:spcPts val="0"/>
                        </a:spcBef>
                        <a:spcAft>
                          <a:spcPts val="0"/>
                        </a:spcAft>
                        <a:buFont typeface="Symbol"/>
                        <a:buChar char=""/>
                      </a:pPr>
                      <a:r>
                        <a:rPr lang="en-US" sz="1400" dirty="0">
                          <a:latin typeface="Tahoma" pitchFamily="34" charset="0"/>
                          <a:ea typeface="Tahoma" pitchFamily="34" charset="0"/>
                          <a:cs typeface="Tahoma" pitchFamily="34" charset="0"/>
                        </a:rPr>
                        <a:t>Invokes actors or enablers to change water quality.</a:t>
                      </a: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3597">
                <a:tc>
                  <a:txBody>
                    <a:bodyPr/>
                    <a:lstStyle/>
                    <a:p>
                      <a:pPr marL="0" marR="0">
                        <a:spcBef>
                          <a:spcPts val="0"/>
                        </a:spcBef>
                        <a:spcAft>
                          <a:spcPts val="0"/>
                        </a:spcAft>
                      </a:pPr>
                      <a:r>
                        <a:rPr lang="en-US" sz="1400">
                          <a:latin typeface="Tahoma" pitchFamily="34" charset="0"/>
                          <a:ea typeface="Tahoma" pitchFamily="34" charset="0"/>
                          <a:cs typeface="Tahoma" pitchFamily="34" charset="0"/>
                        </a:rPr>
                        <a:t>1: Force-dynamic narratives </a:t>
                      </a: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400">
                          <a:latin typeface="Tahoma" pitchFamily="34" charset="0"/>
                          <a:ea typeface="Tahoma" pitchFamily="34" charset="0"/>
                          <a:cs typeface="Tahoma" pitchFamily="34" charset="0"/>
                        </a:rPr>
                        <a:t>Views water as part of the background landscape with natural tendencies (e.g. flows). </a:t>
                      </a:r>
                    </a:p>
                    <a:p>
                      <a:pPr marL="342900" marR="0" lvl="0" indent="-342900">
                        <a:spcBef>
                          <a:spcPts val="0"/>
                        </a:spcBef>
                        <a:spcAft>
                          <a:spcPts val="0"/>
                        </a:spcAft>
                        <a:buFont typeface="Symbol"/>
                        <a:buChar char=""/>
                      </a:pPr>
                      <a:r>
                        <a:rPr lang="en-US" sz="1400">
                          <a:latin typeface="Tahoma" pitchFamily="34" charset="0"/>
                          <a:ea typeface="Tahoma" pitchFamily="34" charset="0"/>
                          <a:cs typeface="Tahoma" pitchFamily="34" charset="0"/>
                        </a:rPr>
                        <a:t>Does not view water in a location as connected to other water. </a:t>
                      </a: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400" dirty="0">
                          <a:latin typeface="Tahoma" pitchFamily="34" charset="0"/>
                          <a:ea typeface="Tahoma" pitchFamily="34" charset="0"/>
                          <a:cs typeface="Tahoma" pitchFamily="34" charset="0"/>
                        </a:rPr>
                        <a:t>Views water quality in terms of types of water (e.g. dirty water). </a:t>
                      </a: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685800" y="1295400"/>
            <a:ext cx="6697663" cy="912813"/>
          </a:xfrm>
        </p:spPr>
        <p:txBody>
          <a:bodyPr>
            <a:normAutofit fontScale="90000"/>
          </a:bodyPr>
          <a:lstStyle/>
          <a:p>
            <a:pPr eaLnBrk="1" fontAlgn="auto" hangingPunct="1">
              <a:spcAft>
                <a:spcPts val="0"/>
              </a:spcAft>
              <a:defRPr/>
            </a:pPr>
            <a:r>
              <a:rPr lang="en-US" dirty="0" smtClean="0">
                <a:latin typeface="Tahoma" pitchFamily="34" charset="0"/>
                <a:ea typeface="Tahoma" pitchFamily="34" charset="0"/>
                <a:cs typeface="Tahoma" pitchFamily="34" charset="0"/>
              </a:rPr>
              <a:t>Contrasting Awareness of the World</a:t>
            </a:r>
          </a:p>
        </p:txBody>
      </p:sp>
      <p:graphicFrame>
        <p:nvGraphicFramePr>
          <p:cNvPr id="4" name="Content Placeholder 3"/>
          <p:cNvGraphicFramePr>
            <a:graphicFrameLocks noGrp="1"/>
          </p:cNvGraphicFramePr>
          <p:nvPr>
            <p:ph idx="1"/>
          </p:nvPr>
        </p:nvGraphicFramePr>
        <p:xfrm>
          <a:off x="152400" y="2819400"/>
          <a:ext cx="8757141" cy="3132120"/>
        </p:xfrm>
        <a:graphic>
          <a:graphicData uri="http://schemas.openxmlformats.org/drawingml/2006/table">
            <a:tbl>
              <a:tblPr firstRow="1" bandRow="1">
                <a:tableStyleId>{5C22544A-7EE6-4342-B048-85BDC9FD1C3A}</a:tableStyleId>
              </a:tblPr>
              <a:tblGrid>
                <a:gridCol w="1312985"/>
                <a:gridCol w="2819400"/>
                <a:gridCol w="4624756"/>
              </a:tblGrid>
              <a:tr h="754680">
                <a:tc>
                  <a:txBody>
                    <a:bodyPr/>
                    <a:lstStyle/>
                    <a:p>
                      <a:pPr algn="ctr"/>
                      <a:endParaRPr lang="en-US" dirty="0"/>
                    </a:p>
                  </a:txBody>
                  <a:tcPr/>
                </a:tc>
                <a:tc>
                  <a:txBody>
                    <a:bodyPr/>
                    <a:lstStyle/>
                    <a:p>
                      <a:pPr algn="ctr"/>
                      <a:r>
                        <a:rPr lang="en-US" dirty="0" smtClean="0"/>
                        <a:t>Lower Anchor</a:t>
                      </a:r>
                    </a:p>
                    <a:p>
                      <a:pPr algn="ctr"/>
                      <a:r>
                        <a:rPr lang="en-US" dirty="0" smtClean="0"/>
                        <a:t>(Informal Ideas)</a:t>
                      </a:r>
                      <a:endParaRPr lang="en-US" dirty="0"/>
                    </a:p>
                  </a:txBody>
                  <a:tcPr/>
                </a:tc>
                <a:tc>
                  <a:txBody>
                    <a:bodyPr/>
                    <a:lstStyle/>
                    <a:p>
                      <a:pPr algn="ctr"/>
                      <a:r>
                        <a:rPr lang="en-US" dirty="0" smtClean="0"/>
                        <a:t>Upper Anchor</a:t>
                      </a:r>
                      <a:endParaRPr lang="en-US" baseline="0" dirty="0" smtClean="0"/>
                    </a:p>
                    <a:p>
                      <a:pPr algn="ctr"/>
                      <a:r>
                        <a:rPr lang="en-US" baseline="0" dirty="0" smtClean="0"/>
                        <a:t>(Scientific Ideas)</a:t>
                      </a:r>
                      <a:endParaRPr lang="en-US" dirty="0"/>
                    </a:p>
                  </a:txBody>
                  <a:tcPr/>
                </a:tc>
              </a:tr>
              <a:tr h="437235">
                <a:tc>
                  <a:txBody>
                    <a:bodyPr/>
                    <a:lstStyle/>
                    <a:p>
                      <a:r>
                        <a:rPr lang="en-US" dirty="0" smtClean="0"/>
                        <a:t>Awareness of world</a:t>
                      </a:r>
                      <a:endParaRPr lang="en-US" dirty="0"/>
                    </a:p>
                  </a:txBody>
                  <a:tcPr/>
                </a:tc>
                <a:tc>
                  <a:txBody>
                    <a:bodyPr/>
                    <a:lstStyle/>
                    <a:p>
                      <a:r>
                        <a:rPr lang="en-US" dirty="0" smtClean="0"/>
                        <a:t>Focus on personal and immediate experiences</a:t>
                      </a:r>
                      <a:endParaRPr lang="en-US" dirty="0"/>
                    </a:p>
                  </a:txBody>
                  <a:tcPr/>
                </a:tc>
                <a:tc>
                  <a:txBody>
                    <a:bodyPr/>
                    <a:lstStyle/>
                    <a:p>
                      <a:r>
                        <a:rPr lang="en-US" sz="1800" kern="1200" dirty="0" smtClean="0">
                          <a:solidFill>
                            <a:schemeClr val="dk1"/>
                          </a:solidFill>
                          <a:latin typeface="+mn-lt"/>
                          <a:ea typeface="+mn-ea"/>
                          <a:cs typeface="+mn-cs"/>
                        </a:rPr>
                        <a:t>Awareness and knowledge of connected human engineered &amp; natural water systems &amp; structures.</a:t>
                      </a:r>
                      <a:endParaRPr lang="en-US" dirty="0"/>
                    </a:p>
                  </a:txBody>
                  <a:tcPr/>
                </a:tc>
              </a:tr>
              <a:tr h="437235">
                <a:tc>
                  <a:txBody>
                    <a:bodyPr/>
                    <a:lstStyle/>
                    <a:p>
                      <a:r>
                        <a:rPr lang="en-US" sz="1800" i="1" kern="1200" dirty="0" smtClean="0">
                          <a:solidFill>
                            <a:schemeClr val="dk1"/>
                          </a:solidFill>
                          <a:latin typeface="+mn-lt"/>
                          <a:ea typeface="+mn-ea"/>
                          <a:cs typeface="+mn-cs"/>
                        </a:rPr>
                        <a:t>How does water get into a river?</a:t>
                      </a:r>
                      <a:endParaRPr lang="en-US" dirty="0"/>
                    </a:p>
                  </a:txBody>
                  <a:tcPr/>
                </a:tc>
                <a:tc>
                  <a:txBody>
                    <a:bodyPr/>
                    <a:lstStyle/>
                    <a:p>
                      <a:r>
                        <a:rPr lang="en-US" sz="1800" i="1" kern="1200" dirty="0" smtClean="0">
                          <a:solidFill>
                            <a:schemeClr val="dk1"/>
                          </a:solidFill>
                          <a:latin typeface="+mn-lt"/>
                          <a:ea typeface="+mn-ea"/>
                          <a:cs typeface="+mn-cs"/>
                        </a:rPr>
                        <a:t>By digging a hole and the rain, snow, or ice melts and the water will drain in the river.</a:t>
                      </a:r>
                      <a:endParaRPr lang="en-US" sz="1800" kern="1200" dirty="0" smtClean="0">
                        <a:solidFill>
                          <a:schemeClr val="dk1"/>
                        </a:solidFill>
                        <a:latin typeface="+mn-lt"/>
                        <a:ea typeface="+mn-ea"/>
                        <a:cs typeface="+mn-cs"/>
                      </a:endParaRPr>
                    </a:p>
                    <a:p>
                      <a:endParaRPr lang="en-US" dirty="0"/>
                    </a:p>
                  </a:txBody>
                  <a:tcPr/>
                </a:tc>
                <a:tc>
                  <a:txBody>
                    <a:bodyPr/>
                    <a:lstStyle/>
                    <a:p>
                      <a:r>
                        <a:rPr lang="en-US" sz="1800" i="1" kern="1200" dirty="0" smtClean="0">
                          <a:solidFill>
                            <a:schemeClr val="dk1"/>
                          </a:solidFill>
                          <a:latin typeface="+mn-lt"/>
                          <a:ea typeface="+mn-ea"/>
                          <a:cs typeface="+mn-cs"/>
                        </a:rPr>
                        <a:t>Runoff from when it rains goes into the river, and also water gets through the earth and becomes groundwater. That flows to the river as well.</a:t>
                      </a:r>
                      <a:endParaRPr lang="en-US"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304800" y="990600"/>
            <a:ext cx="7315200" cy="912813"/>
          </a:xfrm>
        </p:spPr>
        <p:txBody>
          <a:bodyPr>
            <a:normAutofit fontScale="90000"/>
          </a:bodyPr>
          <a:lstStyle/>
          <a:p>
            <a:pPr eaLnBrk="1" fontAlgn="auto" hangingPunct="1">
              <a:spcAft>
                <a:spcPts val="0"/>
              </a:spcAft>
              <a:defRPr/>
            </a:pPr>
            <a:r>
              <a:rPr lang="en-US" dirty="0" smtClean="0">
                <a:latin typeface="Tahoma" pitchFamily="34" charset="0"/>
                <a:ea typeface="Tahoma" pitchFamily="34" charset="0"/>
                <a:cs typeface="Tahoma" pitchFamily="34" charset="0"/>
              </a:rPr>
              <a:t>Contrasting Ideas of Scale and Visibility/Invisibility</a:t>
            </a:r>
          </a:p>
        </p:txBody>
      </p:sp>
      <p:graphicFrame>
        <p:nvGraphicFramePr>
          <p:cNvPr id="4" name="Content Placeholder 3"/>
          <p:cNvGraphicFramePr>
            <a:graphicFrameLocks noGrp="1"/>
          </p:cNvGraphicFramePr>
          <p:nvPr>
            <p:ph idx="1"/>
          </p:nvPr>
        </p:nvGraphicFramePr>
        <p:xfrm>
          <a:off x="228600" y="2087563"/>
          <a:ext cx="8757141" cy="4770120"/>
        </p:xfrm>
        <a:graphic>
          <a:graphicData uri="http://schemas.openxmlformats.org/drawingml/2006/table">
            <a:tbl>
              <a:tblPr firstRow="1" bandRow="1">
                <a:tableStyleId>{5C22544A-7EE6-4342-B048-85BDC9FD1C3A}</a:tableStyleId>
              </a:tblPr>
              <a:tblGrid>
                <a:gridCol w="1524000"/>
                <a:gridCol w="2286000"/>
                <a:gridCol w="4947141"/>
              </a:tblGrid>
              <a:tr h="754680">
                <a:tc>
                  <a:txBody>
                    <a:bodyPr/>
                    <a:lstStyle/>
                    <a:p>
                      <a:pPr algn="ctr"/>
                      <a:endParaRPr lang="en-US" dirty="0"/>
                    </a:p>
                  </a:txBody>
                  <a:tcPr/>
                </a:tc>
                <a:tc>
                  <a:txBody>
                    <a:bodyPr/>
                    <a:lstStyle/>
                    <a:p>
                      <a:pPr algn="ctr"/>
                      <a:r>
                        <a:rPr lang="en-US" dirty="0" smtClean="0"/>
                        <a:t>Lower Anchor</a:t>
                      </a:r>
                    </a:p>
                    <a:p>
                      <a:pPr algn="ctr"/>
                      <a:r>
                        <a:rPr lang="en-US" dirty="0" smtClean="0"/>
                        <a:t>(Informal Ideas)</a:t>
                      </a:r>
                      <a:endParaRPr lang="en-US" dirty="0"/>
                    </a:p>
                  </a:txBody>
                  <a:tcPr/>
                </a:tc>
                <a:tc>
                  <a:txBody>
                    <a:bodyPr/>
                    <a:lstStyle/>
                    <a:p>
                      <a:pPr algn="ctr"/>
                      <a:r>
                        <a:rPr lang="en-US" dirty="0" smtClean="0"/>
                        <a:t>Upper Anchor</a:t>
                      </a:r>
                      <a:endParaRPr lang="en-US" baseline="0" dirty="0" smtClean="0"/>
                    </a:p>
                    <a:p>
                      <a:pPr algn="ctr"/>
                      <a:r>
                        <a:rPr lang="en-US" baseline="0" dirty="0" smtClean="0"/>
                        <a:t>(Scientific Ideas)</a:t>
                      </a:r>
                      <a:endParaRPr lang="en-US" dirty="0"/>
                    </a:p>
                  </a:txBody>
                  <a:tcPr/>
                </a:tc>
              </a:tr>
              <a:tr h="1455120">
                <a:tc>
                  <a:txBody>
                    <a:bodyPr/>
                    <a:lstStyle/>
                    <a:p>
                      <a:r>
                        <a:rPr lang="en-US" dirty="0" smtClean="0"/>
                        <a:t>Scale &amp; visibility</a:t>
                      </a:r>
                      <a:r>
                        <a:rPr lang="en-US" baseline="0" dirty="0" smtClean="0"/>
                        <a:t> / invisibility</a:t>
                      </a:r>
                      <a:endParaRPr lang="en-US" dirty="0"/>
                    </a:p>
                  </a:txBody>
                  <a:tcPr/>
                </a:tc>
                <a:tc>
                  <a:txBody>
                    <a:bodyPr/>
                    <a:lstStyle/>
                    <a:p>
                      <a:r>
                        <a:rPr lang="en-US" sz="1800" kern="1200" dirty="0" smtClean="0">
                          <a:solidFill>
                            <a:schemeClr val="dk1"/>
                          </a:solidFill>
                          <a:latin typeface="+mn-lt"/>
                          <a:ea typeface="+mn-ea"/>
                          <a:cs typeface="+mn-cs"/>
                        </a:rPr>
                        <a:t>Focus on visible/macroscopic world.</a:t>
                      </a:r>
                      <a:endParaRPr lang="en-US" sz="1800"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Recognition of matter and processes across scales (atomic-molecular</a:t>
                      </a:r>
                      <a:r>
                        <a:rPr lang="en-US" sz="1800" kern="1200" baseline="0" dirty="0" smtClean="0">
                          <a:solidFill>
                            <a:schemeClr val="dk1"/>
                          </a:solidFill>
                          <a:latin typeface="+mn-lt"/>
                          <a:ea typeface="+mn-ea"/>
                          <a:cs typeface="+mn-cs"/>
                        </a:rPr>
                        <a:t> </a:t>
                      </a:r>
                      <a:r>
                        <a:rPr lang="en-US" sz="1800" kern="1200" dirty="0" smtClean="0">
                          <a:solidFill>
                            <a:schemeClr val="dk1"/>
                          </a:solidFill>
                          <a:latin typeface="+mn-lt"/>
                          <a:ea typeface="+mn-ea"/>
                          <a:cs typeface="+mn-cs"/>
                        </a:rPr>
                        <a:t>to landscape). Recognition of invisible &amp; hidden matter, structures &amp; processes.</a:t>
                      </a:r>
                    </a:p>
                  </a:txBody>
                  <a:tcPr/>
                </a:tc>
              </a:tr>
              <a:tr h="437235">
                <a:tc>
                  <a:txBody>
                    <a:bodyPr/>
                    <a:lstStyle/>
                    <a:p>
                      <a:r>
                        <a:rPr lang="en-US" sz="1800" i="1" kern="1200" dirty="0" smtClean="0">
                          <a:solidFill>
                            <a:schemeClr val="dk1"/>
                          </a:solidFill>
                          <a:latin typeface="+mn-lt"/>
                          <a:ea typeface="+mn-ea"/>
                          <a:cs typeface="+mn-cs"/>
                        </a:rPr>
                        <a:t>What happens to salt when it dissolves in water?</a:t>
                      </a:r>
                      <a:endParaRPr lang="en-US" dirty="0"/>
                    </a:p>
                  </a:txBody>
                  <a:tcPr/>
                </a:tc>
                <a:tc>
                  <a:txBody>
                    <a:bodyPr/>
                    <a:lstStyle/>
                    <a:p>
                      <a:r>
                        <a:rPr lang="en-US" sz="1800" i="1" kern="1200" dirty="0" smtClean="0">
                          <a:solidFill>
                            <a:schemeClr val="dk1"/>
                          </a:solidFill>
                          <a:latin typeface="+mn-lt"/>
                          <a:ea typeface="+mn-ea"/>
                          <a:cs typeface="+mn-cs"/>
                        </a:rPr>
                        <a:t>The water overpowers the salt by making it disappear.</a:t>
                      </a:r>
                    </a:p>
                    <a:p>
                      <a:endParaRPr lang="en-US" dirty="0" smtClean="0"/>
                    </a:p>
                    <a:p>
                      <a:endParaRPr lang="en-US" dirty="0" smtClean="0"/>
                    </a:p>
                    <a:p>
                      <a:endParaRPr lang="en-US" dirty="0" smtClean="0"/>
                    </a:p>
                    <a:p>
                      <a:endParaRPr lang="en-US" dirty="0" smtClean="0"/>
                    </a:p>
                    <a:p>
                      <a:endParaRPr lang="en-US" dirty="0" smtClean="0"/>
                    </a:p>
                    <a:p>
                      <a:endParaRPr lang="en-US" dirty="0"/>
                    </a:p>
                  </a:txBody>
                  <a:tcPr/>
                </a:tc>
                <a:tc>
                  <a:txBody>
                    <a:bodyPr/>
                    <a:lstStyle/>
                    <a:p>
                      <a:r>
                        <a:rPr lang="en-US" sz="1800" i="1" kern="1200" dirty="0" smtClean="0">
                          <a:solidFill>
                            <a:schemeClr val="dk1"/>
                          </a:solidFill>
                          <a:latin typeface="+mn-lt"/>
                          <a:ea typeface="+mn-ea"/>
                          <a:cs typeface="+mn-cs"/>
                        </a:rPr>
                        <a:t>The H₂O is negatively charged so Na⁺ is attracted like a hydrogen bond and the </a:t>
                      </a:r>
                      <a:r>
                        <a:rPr lang="en-US" sz="1800" i="1" kern="1200" dirty="0" err="1" smtClean="0">
                          <a:solidFill>
                            <a:schemeClr val="dk1"/>
                          </a:solidFill>
                          <a:latin typeface="+mn-lt"/>
                          <a:ea typeface="+mn-ea"/>
                          <a:cs typeface="+mn-cs"/>
                        </a:rPr>
                        <a:t>NaCl</a:t>
                      </a:r>
                      <a:r>
                        <a:rPr lang="en-US" sz="1800" i="1" kern="1200" dirty="0" smtClean="0">
                          <a:solidFill>
                            <a:schemeClr val="dk1"/>
                          </a:solidFill>
                          <a:latin typeface="+mn-lt"/>
                          <a:ea typeface="+mn-ea"/>
                          <a:cs typeface="+mn-cs"/>
                        </a:rPr>
                        <a:t> will break apart.</a:t>
                      </a:r>
                      <a:endParaRPr lang="en-US" sz="1800" kern="1200" dirty="0" smtClean="0">
                        <a:solidFill>
                          <a:schemeClr val="dk1"/>
                        </a:solidFill>
                        <a:latin typeface="+mn-lt"/>
                        <a:ea typeface="+mn-ea"/>
                        <a:cs typeface="+mn-cs"/>
                      </a:endParaRPr>
                    </a:p>
                  </a:txBody>
                  <a:tcPr/>
                </a:tc>
              </a:tr>
            </a:tbl>
          </a:graphicData>
        </a:graphic>
      </p:graphicFrame>
      <p:pic>
        <p:nvPicPr>
          <p:cNvPr id="17429" name="Picture 5"/>
          <p:cNvPicPr>
            <a:picLocks noChangeAspect="1" noChangeArrowheads="1"/>
          </p:cNvPicPr>
          <p:nvPr/>
        </p:nvPicPr>
        <p:blipFill>
          <a:blip r:embed="rId3" cstate="print"/>
          <a:srcRect/>
          <a:stretch>
            <a:fillRect/>
          </a:stretch>
        </p:blipFill>
        <p:spPr bwMode="auto">
          <a:xfrm>
            <a:off x="5943600" y="4829175"/>
            <a:ext cx="2282825" cy="1724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Learning Progressions </a:t>
            </a:r>
            <a:endParaRPr lang="en-US" dirty="0"/>
          </a:p>
        </p:txBody>
      </p:sp>
      <p:sp>
        <p:nvSpPr>
          <p:cNvPr id="3" name="Subtitle 2"/>
          <p:cNvSpPr>
            <a:spLocks noGrp="1"/>
          </p:cNvSpPr>
          <p:nvPr>
            <p:ph type="subTitle" idx="1"/>
          </p:nvPr>
        </p:nvSpPr>
        <p:spPr>
          <a:xfrm>
            <a:off x="533400" y="3228536"/>
            <a:ext cx="7854696" cy="1953064"/>
          </a:xfrm>
        </p:spPr>
        <p:txBody>
          <a:bodyPr>
            <a:normAutofit fontScale="92500" lnSpcReduction="20000"/>
          </a:bodyPr>
          <a:lstStyle/>
          <a:p>
            <a:r>
              <a:rPr lang="en-US" sz="3800" dirty="0" smtClean="0"/>
              <a:t>Water in Socio-ecological Systems</a:t>
            </a:r>
          </a:p>
          <a:p>
            <a:endParaRPr lang="en-US" dirty="0" smtClean="0"/>
          </a:p>
          <a:p>
            <a:endParaRPr lang="en-US" dirty="0" smtClean="0"/>
          </a:p>
          <a:p>
            <a:r>
              <a:rPr lang="en-US" dirty="0" smtClean="0"/>
              <a:t>Math Science Partnership (MSP) </a:t>
            </a:r>
            <a:r>
              <a:rPr lang="en-US" i="1" dirty="0" smtClean="0"/>
              <a:t>Culturally Relevant Ecology, Learning Progressions and Environmental Literacy</a:t>
            </a:r>
            <a:endParaRPr lang="en-US" dirty="0"/>
          </a:p>
        </p:txBody>
      </p:sp>
      <p:pic>
        <p:nvPicPr>
          <p:cNvPr id="4" name="Picture 5" descr="LTER"/>
          <p:cNvPicPr>
            <a:picLocks noChangeAspect="1" noChangeArrowheads="1"/>
          </p:cNvPicPr>
          <p:nvPr/>
        </p:nvPicPr>
        <p:blipFill>
          <a:blip r:embed="rId3" cstate="print"/>
          <a:srcRect/>
          <a:stretch>
            <a:fillRect/>
          </a:stretch>
        </p:blipFill>
        <p:spPr bwMode="auto">
          <a:xfrm>
            <a:off x="7467600" y="5562600"/>
            <a:ext cx="1252538" cy="914400"/>
          </a:xfrm>
          <a:prstGeom prst="rect">
            <a:avLst/>
          </a:prstGeom>
          <a:noFill/>
        </p:spPr>
      </p:pic>
      <p:pic>
        <p:nvPicPr>
          <p:cNvPr id="5" name="Picture 6" descr="National Science Foundation Logo">
            <a:hlinkClick r:id="rId4"/>
          </p:cNvPr>
          <p:cNvPicPr>
            <a:picLocks noChangeAspect="1" noChangeArrowheads="1"/>
          </p:cNvPicPr>
          <p:nvPr/>
        </p:nvPicPr>
        <p:blipFill>
          <a:blip r:embed="rId5" cstate="print"/>
          <a:srcRect/>
          <a:stretch>
            <a:fillRect/>
          </a:stretch>
        </p:blipFill>
        <p:spPr bwMode="auto">
          <a:xfrm>
            <a:off x="6477000" y="5562600"/>
            <a:ext cx="914400" cy="9144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8600" y="685800"/>
            <a:ext cx="6697663" cy="912813"/>
          </a:xfrm>
        </p:spPr>
        <p:txBody>
          <a:bodyPr>
            <a:normAutofit/>
          </a:bodyPr>
          <a:lstStyle/>
          <a:p>
            <a:pPr eaLnBrk="1" hangingPunct="1"/>
            <a:r>
              <a:rPr lang="en-US" dirty="0" smtClean="0">
                <a:latin typeface="Tahoma" pitchFamily="34" charset="0"/>
                <a:cs typeface="Tahoma" pitchFamily="34" charset="0"/>
              </a:rPr>
              <a:t>Contrasting Reasoning </a:t>
            </a:r>
          </a:p>
        </p:txBody>
      </p:sp>
      <p:graphicFrame>
        <p:nvGraphicFramePr>
          <p:cNvPr id="4" name="Content Placeholder 3"/>
          <p:cNvGraphicFramePr>
            <a:graphicFrameLocks noGrp="1"/>
          </p:cNvGraphicFramePr>
          <p:nvPr>
            <p:ph idx="1"/>
          </p:nvPr>
        </p:nvGraphicFramePr>
        <p:xfrm>
          <a:off x="211138" y="1722438"/>
          <a:ext cx="8757141" cy="3977639"/>
        </p:xfrm>
        <a:graphic>
          <a:graphicData uri="http://schemas.openxmlformats.org/drawingml/2006/table">
            <a:tbl>
              <a:tblPr firstRow="1" bandRow="1">
                <a:tableStyleId>{5C22544A-7EE6-4342-B048-85BDC9FD1C3A}</a:tableStyleId>
              </a:tblPr>
              <a:tblGrid>
                <a:gridCol w="1922585"/>
                <a:gridCol w="3352800"/>
                <a:gridCol w="3481756"/>
              </a:tblGrid>
              <a:tr h="754680">
                <a:tc>
                  <a:txBody>
                    <a:bodyPr/>
                    <a:lstStyle/>
                    <a:p>
                      <a:pPr algn="ctr"/>
                      <a:endParaRPr lang="en-US" dirty="0"/>
                    </a:p>
                  </a:txBody>
                  <a:tcPr/>
                </a:tc>
                <a:tc>
                  <a:txBody>
                    <a:bodyPr/>
                    <a:lstStyle/>
                    <a:p>
                      <a:pPr algn="ctr"/>
                      <a:r>
                        <a:rPr lang="en-US" dirty="0" smtClean="0"/>
                        <a:t>Lower Anchor</a:t>
                      </a:r>
                    </a:p>
                    <a:p>
                      <a:pPr algn="ctr"/>
                      <a:r>
                        <a:rPr lang="en-US" dirty="0" smtClean="0"/>
                        <a:t>(Informal Ideas)</a:t>
                      </a:r>
                      <a:endParaRPr lang="en-US" dirty="0"/>
                    </a:p>
                  </a:txBody>
                  <a:tcPr/>
                </a:tc>
                <a:tc>
                  <a:txBody>
                    <a:bodyPr/>
                    <a:lstStyle/>
                    <a:p>
                      <a:pPr algn="ctr"/>
                      <a:r>
                        <a:rPr lang="en-US" dirty="0" smtClean="0"/>
                        <a:t>Upper Anchor</a:t>
                      </a:r>
                      <a:endParaRPr lang="en-US" baseline="0" dirty="0" smtClean="0"/>
                    </a:p>
                    <a:p>
                      <a:pPr algn="ctr"/>
                      <a:r>
                        <a:rPr lang="en-US" baseline="0" dirty="0" smtClean="0"/>
                        <a:t>(Scientific Ideas)</a:t>
                      </a:r>
                      <a:endParaRPr lang="en-US" dirty="0"/>
                    </a:p>
                  </a:txBody>
                  <a:tcPr/>
                </a:tc>
              </a:tr>
              <a:tr h="1759919">
                <a:tc>
                  <a:txBody>
                    <a:bodyPr/>
                    <a:lstStyle/>
                    <a:p>
                      <a:r>
                        <a:rPr lang="en-US" dirty="0" smtClean="0"/>
                        <a:t>Overarching</a:t>
                      </a:r>
                      <a:r>
                        <a:rPr lang="en-US" baseline="0" dirty="0" smtClean="0"/>
                        <a:t> Discourse</a:t>
                      </a:r>
                      <a:endParaRPr lang="en-US" dirty="0"/>
                    </a:p>
                  </a:txBody>
                  <a:tcPr/>
                </a:tc>
                <a:tc>
                  <a:txBody>
                    <a:bodyPr/>
                    <a:lstStyle/>
                    <a:p>
                      <a:r>
                        <a:rPr lang="en-US" b="1" dirty="0" smtClean="0"/>
                        <a:t>Force Dynamic</a:t>
                      </a:r>
                      <a:r>
                        <a:rPr lang="en-US" b="1" baseline="0" dirty="0" smtClean="0"/>
                        <a:t> :</a:t>
                      </a:r>
                    </a:p>
                    <a:p>
                      <a:r>
                        <a:rPr lang="en-US" dirty="0" smtClean="0"/>
                        <a:t>Actors can (people,</a:t>
                      </a:r>
                      <a:r>
                        <a:rPr lang="en-US" baseline="0" dirty="0" smtClean="0"/>
                        <a:t> animals)</a:t>
                      </a:r>
                      <a:r>
                        <a:rPr lang="en-US" dirty="0" smtClean="0"/>
                        <a:t> make things happen with the help of enablers.</a:t>
                      </a:r>
                      <a:endParaRPr lang="en-US" dirty="0"/>
                    </a:p>
                  </a:txBody>
                  <a:tcPr/>
                </a:tc>
                <a:tc>
                  <a:txBody>
                    <a:bodyPr/>
                    <a:lstStyle/>
                    <a:p>
                      <a:r>
                        <a:rPr lang="en-US" b="1" dirty="0" smtClean="0"/>
                        <a:t>Scientific: </a:t>
                      </a:r>
                      <a:r>
                        <a:rPr lang="en-US" dirty="0" smtClean="0"/>
                        <a:t>Systems composed of enduring entities (e.g., matter, energy) change according to laws or principles (e.g., conservation laws).</a:t>
                      </a:r>
                      <a:endParaRPr lang="en-US" dirty="0"/>
                    </a:p>
                  </a:txBody>
                  <a:tcPr/>
                </a:tc>
              </a:tr>
              <a:tr h="437235">
                <a:tc>
                  <a:txBody>
                    <a:bodyPr/>
                    <a:lstStyle/>
                    <a:p>
                      <a:r>
                        <a:rPr lang="en-US" i="1" baseline="0" dirty="0" smtClean="0"/>
                        <a:t>I</a:t>
                      </a:r>
                      <a:r>
                        <a:rPr lang="en-US" i="1" dirty="0" smtClean="0"/>
                        <a:t>f</a:t>
                      </a:r>
                      <a:r>
                        <a:rPr lang="en-US" i="1" baseline="0" dirty="0" smtClean="0"/>
                        <a:t> you had to make ocean water drinkable, how would you do it?</a:t>
                      </a:r>
                      <a:endParaRPr lang="en-US" i="1" dirty="0"/>
                    </a:p>
                  </a:txBody>
                  <a:tcPr/>
                </a:tc>
                <a:tc>
                  <a:txBody>
                    <a:bodyPr/>
                    <a:lstStyle/>
                    <a:p>
                      <a:r>
                        <a:rPr lang="en-US" sz="1800" dirty="0" smtClean="0"/>
                        <a:t>I would have a purifying machine.</a:t>
                      </a:r>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To make ocean water drinkable you would have to distill the water because when you distill it the salt is what is left behind.</a:t>
                      </a:r>
                      <a:endParaRPr lang="en-US" sz="1800" i="0" kern="1200" dirty="0" smtClean="0">
                        <a:solidFill>
                          <a:schemeClr val="dk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6859" y="1905001"/>
          <a:ext cx="8528541" cy="2651760"/>
        </p:xfrm>
        <a:graphic>
          <a:graphicData uri="http://schemas.openxmlformats.org/drawingml/2006/table">
            <a:tbl>
              <a:tblPr firstRow="1" bandRow="1">
                <a:tableStyleId>{5C22544A-7EE6-4342-B048-85BDC9FD1C3A}</a:tableStyleId>
              </a:tblPr>
              <a:tblGrid>
                <a:gridCol w="1872397"/>
                <a:gridCol w="3265277"/>
                <a:gridCol w="3390867"/>
              </a:tblGrid>
              <a:tr h="470087">
                <a:tc>
                  <a:txBody>
                    <a:bodyPr/>
                    <a:lstStyle/>
                    <a:p>
                      <a:pPr algn="ctr"/>
                      <a:endParaRPr lang="en-US" dirty="0"/>
                    </a:p>
                  </a:txBody>
                  <a:tcPr/>
                </a:tc>
                <a:tc>
                  <a:txBody>
                    <a:bodyPr/>
                    <a:lstStyle/>
                    <a:p>
                      <a:pPr algn="ctr"/>
                      <a:r>
                        <a:rPr lang="en-US" dirty="0" smtClean="0"/>
                        <a:t>Lower Anchor</a:t>
                      </a:r>
                    </a:p>
                    <a:p>
                      <a:pPr algn="ctr"/>
                      <a:r>
                        <a:rPr lang="en-US" dirty="0" smtClean="0"/>
                        <a:t>(Informal Ideas)</a:t>
                      </a:r>
                      <a:endParaRPr lang="en-US" dirty="0"/>
                    </a:p>
                  </a:txBody>
                  <a:tcPr/>
                </a:tc>
                <a:tc>
                  <a:txBody>
                    <a:bodyPr/>
                    <a:lstStyle/>
                    <a:p>
                      <a:pPr algn="ctr"/>
                      <a:r>
                        <a:rPr lang="en-US" dirty="0" smtClean="0"/>
                        <a:t>Upper Anchor</a:t>
                      </a:r>
                      <a:endParaRPr lang="en-US" baseline="0" dirty="0" smtClean="0"/>
                    </a:p>
                    <a:p>
                      <a:pPr algn="ctr"/>
                      <a:r>
                        <a:rPr lang="en-US" baseline="0" dirty="0" smtClean="0"/>
                        <a:t>(Scientific Ideas)</a:t>
                      </a:r>
                      <a:endParaRPr lang="en-US" dirty="0"/>
                    </a:p>
                  </a:txBody>
                  <a:tcPr/>
                </a:tc>
              </a:tr>
              <a:tr h="1253067">
                <a:tc>
                  <a:txBody>
                    <a:bodyPr/>
                    <a:lstStyle/>
                    <a:p>
                      <a:r>
                        <a:rPr lang="en-US" dirty="0" smtClean="0"/>
                        <a:t>Explaining</a:t>
                      </a:r>
                      <a:r>
                        <a:rPr lang="en-US" baseline="0" dirty="0" smtClean="0"/>
                        <a:t> Events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Events are human-centered dramas. Water in landscape serves needs of and is manipulated by actors. Proximity and connectedness are often explanations – easier to act on something close by.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Events explained using principles to govern processes and model-based reasoning.</a:t>
                      </a:r>
                    </a:p>
                    <a:p>
                      <a:endParaRPr lang="en-US" dirty="0"/>
                    </a:p>
                  </a:txBody>
                  <a:tcPr/>
                </a:tc>
              </a:tr>
            </a:tbl>
          </a:graphicData>
        </a:graphic>
      </p:graphicFrame>
      <p:sp>
        <p:nvSpPr>
          <p:cNvPr id="6" name="Rectangle 2"/>
          <p:cNvSpPr txBox="1">
            <a:spLocks noChangeArrowheads="1"/>
          </p:cNvSpPr>
          <p:nvPr/>
        </p:nvSpPr>
        <p:spPr bwMode="auto">
          <a:xfrm>
            <a:off x="0" y="381000"/>
            <a:ext cx="9144000" cy="1066800"/>
          </a:xfrm>
          <a:prstGeom prst="rect">
            <a:avLst/>
          </a:prstGeom>
          <a:noFill/>
          <a:ln w="9525">
            <a:noFill/>
            <a:miter lim="800000"/>
            <a:headEnd/>
            <a:tailEnd/>
          </a:ln>
        </p:spPr>
        <p:txBody>
          <a:bodyPr lIns="0" rIns="0" bIns="0" anchor="b">
            <a:normAutofit fontScale="97500"/>
          </a:bodyPr>
          <a:lstStyle/>
          <a:p>
            <a:pPr fontAlgn="auto">
              <a:spcAft>
                <a:spcPts val="0"/>
              </a:spcAft>
              <a:defRPr/>
            </a:pPr>
            <a:r>
              <a:rPr lang="en-US" sz="4400" dirty="0">
                <a:solidFill>
                  <a:schemeClr val="tx2"/>
                </a:solidFill>
                <a:latin typeface="Tahoma" pitchFamily="34" charset="0"/>
                <a:ea typeface="Tahoma" pitchFamily="34" charset="0"/>
                <a:cs typeface="Tahoma" pitchFamily="34" charset="0"/>
              </a:rPr>
              <a:t>   Contrasting Explanations of Events</a:t>
            </a:r>
            <a:endParaRPr lang="en-US" sz="5000" dirty="0">
              <a:solidFill>
                <a:schemeClr val="tx2"/>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Grp="1" noChangeArrowheads="1"/>
          </p:cNvSpPr>
          <p:nvPr>
            <p:ph type="title"/>
          </p:nvPr>
        </p:nvSpPr>
        <p:spPr bwMode="auto">
          <a:xfrm>
            <a:off x="457200" y="0"/>
            <a:ext cx="8686800" cy="1143000"/>
          </a:xfrm>
          <a:prstGeom prst="rect">
            <a:avLst/>
          </a:prstGeom>
          <a:noFill/>
          <a:ln w="9525">
            <a:noFill/>
            <a:miter lim="800000"/>
            <a:headEnd/>
            <a:tailEnd/>
          </a:ln>
        </p:spPr>
        <p:txBody>
          <a:bodyPr lIns="0" rIns="0" bIns="0" anchor="b">
            <a:normAutofit fontScale="90000"/>
          </a:bodyPr>
          <a:lstStyle/>
          <a:p>
            <a:pPr fontAlgn="auto">
              <a:spcAft>
                <a:spcPts val="0"/>
              </a:spcAft>
              <a:defRPr/>
            </a:pPr>
            <a:r>
              <a:rPr lang="en-US" sz="4400" dirty="0">
                <a:solidFill>
                  <a:schemeClr val="tx2"/>
                </a:solidFill>
                <a:latin typeface="Tahoma" pitchFamily="34" charset="0"/>
                <a:ea typeface="Tahoma" pitchFamily="34" charset="0"/>
                <a:cs typeface="Tahoma" pitchFamily="34" charset="0"/>
              </a:rPr>
              <a:t> </a:t>
            </a:r>
            <a:r>
              <a:rPr lang="en-US" sz="4800" dirty="0" smtClean="0">
                <a:latin typeface="Tahoma" pitchFamily="34" charset="0"/>
                <a:ea typeface="Tahoma" pitchFamily="34" charset="0"/>
                <a:cs typeface="Tahoma" pitchFamily="34" charset="0"/>
              </a:rPr>
              <a:t>Contrasting </a:t>
            </a:r>
            <a:r>
              <a:rPr lang="en-US" sz="4800" dirty="0">
                <a:latin typeface="Tahoma" pitchFamily="34" charset="0"/>
                <a:ea typeface="Tahoma" pitchFamily="34" charset="0"/>
                <a:cs typeface="Tahoma" pitchFamily="34" charset="0"/>
              </a:rPr>
              <a:t>Explanations of Events</a:t>
            </a:r>
          </a:p>
        </p:txBody>
      </p:sp>
      <p:pic>
        <p:nvPicPr>
          <p:cNvPr id="5" name="Picture 0" descr="watercrosssectiondiagram.JPG"/>
          <p:cNvPicPr>
            <a:picLocks noGrp="1" noChangeAspect="1" noChangeArrowheads="1"/>
          </p:cNvPicPr>
          <p:nvPr>
            <p:ph idx="1"/>
          </p:nvPr>
        </p:nvPicPr>
        <p:blipFill>
          <a:blip r:embed="rId3" cstate="print"/>
          <a:srcRect/>
          <a:stretch>
            <a:fillRect/>
          </a:stretch>
        </p:blipFill>
        <p:spPr bwMode="auto">
          <a:xfrm>
            <a:off x="2057400" y="1219200"/>
            <a:ext cx="4724400" cy="2354026"/>
          </a:xfrm>
          <a:prstGeom prst="rect">
            <a:avLst/>
          </a:prstGeom>
          <a:noFill/>
          <a:ln w="9525">
            <a:noFill/>
            <a:miter lim="800000"/>
            <a:headEnd/>
            <a:tailEnd/>
          </a:ln>
        </p:spPr>
      </p:pic>
      <p:graphicFrame>
        <p:nvGraphicFramePr>
          <p:cNvPr id="6" name="Content Placeholder 3"/>
          <p:cNvGraphicFramePr>
            <a:graphicFrameLocks/>
          </p:cNvGraphicFramePr>
          <p:nvPr/>
        </p:nvGraphicFramePr>
        <p:xfrm>
          <a:off x="304800" y="3931920"/>
          <a:ext cx="8528541" cy="2651760"/>
        </p:xfrm>
        <a:graphic>
          <a:graphicData uri="http://schemas.openxmlformats.org/drawingml/2006/table">
            <a:tbl>
              <a:tblPr firstRow="1" bandRow="1">
                <a:tableStyleId>{5C22544A-7EE6-4342-B048-85BDC9FD1C3A}</a:tableStyleId>
              </a:tblPr>
              <a:tblGrid>
                <a:gridCol w="1447800"/>
                <a:gridCol w="3689874"/>
                <a:gridCol w="3390867"/>
              </a:tblGrid>
              <a:tr h="470087">
                <a:tc>
                  <a:txBody>
                    <a:bodyPr/>
                    <a:lstStyle/>
                    <a:p>
                      <a:pPr algn="ctr"/>
                      <a:endParaRPr lang="en-US" dirty="0"/>
                    </a:p>
                  </a:txBody>
                  <a:tcPr/>
                </a:tc>
                <a:tc>
                  <a:txBody>
                    <a:bodyPr/>
                    <a:lstStyle/>
                    <a:p>
                      <a:pPr algn="ctr"/>
                      <a:r>
                        <a:rPr lang="en-US" dirty="0" smtClean="0"/>
                        <a:t>Lower Anchor</a:t>
                      </a:r>
                    </a:p>
                    <a:p>
                      <a:pPr algn="ctr"/>
                      <a:r>
                        <a:rPr lang="en-US" dirty="0" smtClean="0"/>
                        <a:t>(Informal Ideas)</a:t>
                      </a:r>
                      <a:endParaRPr lang="en-US" dirty="0"/>
                    </a:p>
                  </a:txBody>
                  <a:tcPr/>
                </a:tc>
                <a:tc>
                  <a:txBody>
                    <a:bodyPr/>
                    <a:lstStyle/>
                    <a:p>
                      <a:pPr algn="ctr"/>
                      <a:r>
                        <a:rPr lang="en-US" dirty="0" smtClean="0"/>
                        <a:t>Upper Anchor</a:t>
                      </a:r>
                      <a:endParaRPr lang="en-US" baseline="0" dirty="0" smtClean="0"/>
                    </a:p>
                    <a:p>
                      <a:pPr algn="ctr"/>
                      <a:r>
                        <a:rPr lang="en-US" baseline="0" dirty="0" smtClean="0"/>
                        <a:t>(Scientific Ideas)</a:t>
                      </a:r>
                      <a:endParaRPr lang="en-US" dirty="0"/>
                    </a:p>
                  </a:txBody>
                  <a:tcPr/>
                </a:tc>
              </a:tr>
              <a:tr h="1253067">
                <a:tc>
                  <a:txBody>
                    <a:bodyPr/>
                    <a:lstStyle/>
                    <a:p>
                      <a:r>
                        <a:rPr lang="en-US" dirty="0" smtClean="0"/>
                        <a:t>How does water get into well #1?</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From the septic tank and when it rains. From the sinks. From the Bath Tubs. From the </a:t>
                      </a:r>
                      <a:r>
                        <a:rPr lang="en-US" sz="1800" kern="1200" dirty="0" err="1" smtClean="0">
                          <a:solidFill>
                            <a:schemeClr val="dk1"/>
                          </a:solidFill>
                          <a:latin typeface="+mn-lt"/>
                          <a:ea typeface="+mn-ea"/>
                          <a:cs typeface="+mn-cs"/>
                        </a:rPr>
                        <a:t>towilets</a:t>
                      </a:r>
                      <a:endParaRPr lang="en-US" sz="1800" kern="1200" dirty="0" smtClean="0">
                        <a:solidFill>
                          <a:schemeClr val="dk1"/>
                        </a:solidFill>
                        <a:latin typeface="+mn-lt"/>
                        <a:ea typeface="+mn-ea"/>
                        <a:cs typeface="+mn-cs"/>
                      </a:endParaRPr>
                    </a:p>
                  </a:txBody>
                  <a:tcPr/>
                </a:tc>
                <a:tc>
                  <a:txBody>
                    <a:bodyPr/>
                    <a:lstStyle/>
                    <a:p>
                      <a:r>
                        <a:rPr lang="en-US" dirty="0" smtClean="0"/>
                        <a:t>The Rain pathway goes into Well 1 by Raining in the river and going into the aquifer to Well 1. The river pathway goes from the river into the aquifer and into Well #1. The Aquifer 1 path goes from the aquifer to the well.</a:t>
                      </a:r>
                      <a:endParaRPr lang="en-US"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828800"/>
            <a:ext cx="7772400" cy="1362456"/>
          </a:xfrm>
        </p:spPr>
        <p:txBody>
          <a:bodyPr/>
          <a:lstStyle/>
          <a:p>
            <a:r>
              <a:rPr lang="en-US" dirty="0" smtClean="0"/>
              <a:t>Learning Progression-based Teaching Activities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Budget</a:t>
            </a:r>
            <a:endParaRPr lang="en-US" dirty="0"/>
          </a:p>
        </p:txBody>
      </p:sp>
      <p:sp>
        <p:nvSpPr>
          <p:cNvPr id="3" name="Content Placeholder 2"/>
          <p:cNvSpPr>
            <a:spLocks noGrp="1"/>
          </p:cNvSpPr>
          <p:nvPr>
            <p:ph idx="1"/>
          </p:nvPr>
        </p:nvSpPr>
        <p:spPr/>
        <p:txBody>
          <a:bodyPr>
            <a:normAutofit/>
          </a:bodyPr>
          <a:lstStyle/>
          <a:p>
            <a:r>
              <a:rPr lang="en-US" dirty="0" smtClean="0"/>
              <a:t>Describes the quantity of water entering (inputs), stored in, and leaving (outputs) a given place over a given period of time. </a:t>
            </a:r>
          </a:p>
          <a:p>
            <a:r>
              <a:rPr lang="en-US" dirty="0" smtClean="0"/>
              <a:t>Accounts for ALL of the pathways of the water coming into, staying and leaving, in all forms.</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96702" y="3802512"/>
            <a:ext cx="8763000" cy="2551806"/>
          </a:xfrm>
        </p:spPr>
        <p:txBody>
          <a:bodyPr>
            <a:normAutofit fontScale="40000" lnSpcReduction="20000"/>
          </a:bodyPr>
          <a:lstStyle/>
          <a:p>
            <a:r>
              <a:rPr lang="en-US" b="1" dirty="0"/>
              <a:t>Title</a:t>
            </a:r>
            <a:endParaRPr lang="en-US" dirty="0"/>
          </a:p>
          <a:p>
            <a:r>
              <a:rPr lang="en-US" b="1" dirty="0"/>
              <a:t>Type of Material (Student/PD/Assessment/etc.)</a:t>
            </a:r>
            <a:endParaRPr lang="en-US" dirty="0"/>
          </a:p>
          <a:p>
            <a:r>
              <a:rPr lang="en-US" dirty="0" smtClean="0"/>
              <a:t>, </a:t>
            </a:r>
            <a:r>
              <a:rPr lang="en-US" dirty="0" smtClean="0"/>
              <a:t>Alan Berkowitz</a:t>
            </a:r>
            <a:r>
              <a:rPr lang="en-US" baseline="30000" dirty="0" smtClean="0"/>
              <a:t>1</a:t>
            </a:r>
            <a:r>
              <a:rPr lang="en-US" dirty="0" smtClean="0"/>
              <a:t>, Brad Blank</a:t>
            </a:r>
            <a:r>
              <a:rPr lang="en-US" baseline="30000" dirty="0" smtClean="0"/>
              <a:t>2</a:t>
            </a:r>
            <a:r>
              <a:rPr lang="en-US" dirty="0" smtClean="0"/>
              <a:t>, Aubrey Cano</a:t>
            </a:r>
            <a:r>
              <a:rPr lang="en-US" baseline="30000" dirty="0" smtClean="0"/>
              <a:t>3</a:t>
            </a:r>
            <a:r>
              <a:rPr lang="en-US" dirty="0" smtClean="0"/>
              <a:t>, Bess Caplan</a:t>
            </a:r>
            <a:r>
              <a:rPr lang="en-US" baseline="30000" dirty="0" smtClean="0"/>
              <a:t>1</a:t>
            </a:r>
            <a:r>
              <a:rPr lang="en-US" dirty="0" smtClean="0"/>
              <a:t>, Beth Covitt</a:t>
            </a:r>
            <a:r>
              <a:rPr lang="en-US" baseline="30000" dirty="0" smtClean="0"/>
              <a:t>4</a:t>
            </a:r>
            <a:r>
              <a:rPr lang="en-US" dirty="0" smtClean="0"/>
              <a:t>, Katherine Emery</a:t>
            </a:r>
            <a:r>
              <a:rPr lang="en-US" baseline="30000" dirty="0" smtClean="0"/>
              <a:t>3</a:t>
            </a:r>
            <a:r>
              <a:rPr lang="en-US" dirty="0" smtClean="0"/>
              <a:t>, Kristin Gunckel</a:t>
            </a:r>
            <a:r>
              <a:rPr lang="en-US" baseline="30000" dirty="0" smtClean="0"/>
              <a:t>5</a:t>
            </a:r>
            <a:r>
              <a:rPr lang="en-US" dirty="0" smtClean="0"/>
              <a:t>, </a:t>
            </a:r>
            <a:r>
              <a:rPr lang="en-US" dirty="0" err="1" smtClean="0"/>
              <a:t>LaTisha</a:t>
            </a:r>
            <a:r>
              <a:rPr lang="en-US" dirty="0" smtClean="0"/>
              <a:t> Hammond</a:t>
            </a:r>
            <a:r>
              <a:rPr lang="en-US" baseline="30000" dirty="0" smtClean="0"/>
              <a:t>6</a:t>
            </a:r>
            <a:r>
              <a:rPr lang="en-US" dirty="0" smtClean="0"/>
              <a:t>, Bill Hoyt</a:t>
            </a:r>
            <a:r>
              <a:rPr lang="en-US" baseline="30000" dirty="0" smtClean="0"/>
              <a:t>7</a:t>
            </a:r>
            <a:r>
              <a:rPr lang="en-US" dirty="0" smtClean="0"/>
              <a:t>, Nicole LaDue</a:t>
            </a:r>
            <a:r>
              <a:rPr lang="en-US" baseline="30000" dirty="0" smtClean="0"/>
              <a:t>8</a:t>
            </a:r>
            <a:r>
              <a:rPr lang="en-US" dirty="0" smtClean="0"/>
              <a:t>, John Moore</a:t>
            </a:r>
            <a:r>
              <a:rPr lang="en-US" baseline="30000" dirty="0" smtClean="0"/>
              <a:t>2</a:t>
            </a:r>
            <a:r>
              <a:rPr lang="en-US" dirty="0" smtClean="0"/>
              <a:t>, </a:t>
            </a:r>
            <a:r>
              <a:rPr lang="en-US" dirty="0" smtClean="0"/>
              <a:t>Tamara Newcomer</a:t>
            </a:r>
            <a:r>
              <a:rPr lang="en-US" baseline="30000" dirty="0" smtClean="0"/>
              <a:t>1</a:t>
            </a:r>
            <a:r>
              <a:rPr lang="en-US" dirty="0" smtClean="0"/>
              <a:t>, Tom </a:t>
            </a:r>
            <a:r>
              <a:rPr lang="en-US" dirty="0" smtClean="0"/>
              <a:t>Noel</a:t>
            </a:r>
            <a:r>
              <a:rPr lang="en-US" baseline="30000" dirty="0" smtClean="0"/>
              <a:t>2</a:t>
            </a:r>
            <a:r>
              <a:rPr lang="en-US" dirty="0" smtClean="0"/>
              <a:t>, Lisa Pitot</a:t>
            </a:r>
            <a:r>
              <a:rPr lang="en-US" baseline="30000" dirty="0" smtClean="0"/>
              <a:t>2</a:t>
            </a:r>
            <a:r>
              <a:rPr lang="en-US" dirty="0" smtClean="0"/>
              <a:t>, Jen Schuttlefield</a:t>
            </a:r>
            <a:r>
              <a:rPr lang="en-US" baseline="30000" dirty="0" smtClean="0"/>
              <a:t>9</a:t>
            </a:r>
            <a:r>
              <a:rPr lang="en-US" dirty="0" smtClean="0"/>
              <a:t>, Sara Syswerda</a:t>
            </a:r>
            <a:r>
              <a:rPr lang="en-US" baseline="30000" dirty="0" smtClean="0"/>
              <a:t>8</a:t>
            </a:r>
            <a:r>
              <a:rPr lang="en-US" dirty="0" smtClean="0"/>
              <a:t>, Dave Swartz</a:t>
            </a:r>
            <a:r>
              <a:rPr lang="en-US" baseline="30000" dirty="0" smtClean="0"/>
              <a:t>2</a:t>
            </a:r>
            <a:r>
              <a:rPr lang="en-US" dirty="0" smtClean="0"/>
              <a:t>, Ray Tschillard</a:t>
            </a:r>
            <a:r>
              <a:rPr lang="en-US" baseline="30000" dirty="0" smtClean="0"/>
              <a:t>10</a:t>
            </a:r>
            <a:r>
              <a:rPr lang="en-US" dirty="0" smtClean="0"/>
              <a:t>, Andrew Warnock and Ali Whitmer</a:t>
            </a:r>
            <a:r>
              <a:rPr lang="en-US" baseline="30000" dirty="0" smtClean="0"/>
              <a:t>6</a:t>
            </a:r>
            <a:r>
              <a:rPr lang="en-US" dirty="0" smtClean="0"/>
              <a:t>.</a:t>
            </a:r>
          </a:p>
          <a:p>
            <a:r>
              <a:rPr lang="en-US" dirty="0" smtClean="0"/>
              <a:t>Cary Institute</a:t>
            </a:r>
            <a:r>
              <a:rPr lang="en-US" baseline="30000" dirty="0" smtClean="0"/>
              <a:t>1</a:t>
            </a:r>
            <a:r>
              <a:rPr lang="en-US" dirty="0" smtClean="0"/>
              <a:t>, Colorado State Univ.</a:t>
            </a:r>
            <a:r>
              <a:rPr lang="en-US" baseline="30000" dirty="0" smtClean="0"/>
              <a:t> 2</a:t>
            </a:r>
            <a:r>
              <a:rPr lang="en-US" dirty="0" smtClean="0"/>
              <a:t>, U.C. Santa Barbara</a:t>
            </a:r>
            <a:r>
              <a:rPr lang="en-US" baseline="30000" dirty="0" smtClean="0"/>
              <a:t>3</a:t>
            </a:r>
            <a:r>
              <a:rPr lang="en-US" dirty="0" smtClean="0"/>
              <a:t>, Univ. Montana</a:t>
            </a:r>
            <a:r>
              <a:rPr lang="en-US" baseline="30000" dirty="0" smtClean="0"/>
              <a:t>4</a:t>
            </a:r>
            <a:r>
              <a:rPr lang="en-US" dirty="0" smtClean="0"/>
              <a:t>, Univ. of Arizona</a:t>
            </a:r>
            <a:r>
              <a:rPr lang="en-US" baseline="30000" dirty="0" smtClean="0"/>
              <a:t>5</a:t>
            </a:r>
            <a:r>
              <a:rPr lang="en-US" dirty="0" smtClean="0"/>
              <a:t>, Georgetown Univ.</a:t>
            </a:r>
            <a:r>
              <a:rPr lang="en-US" baseline="30000" dirty="0" smtClean="0"/>
              <a:t>6</a:t>
            </a:r>
            <a:r>
              <a:rPr lang="en-US" dirty="0" smtClean="0"/>
              <a:t>, Univ. Northern Colorado</a:t>
            </a:r>
            <a:r>
              <a:rPr lang="en-US" baseline="30000" dirty="0" smtClean="0"/>
              <a:t> 7</a:t>
            </a:r>
            <a:r>
              <a:rPr lang="en-US" dirty="0" smtClean="0"/>
              <a:t>, Michigan State Univ.</a:t>
            </a:r>
            <a:r>
              <a:rPr lang="en-US" baseline="30000" dirty="0" smtClean="0"/>
              <a:t>8</a:t>
            </a:r>
            <a:r>
              <a:rPr lang="en-US" dirty="0" smtClean="0"/>
              <a:t>, Univ. Wisconsin</a:t>
            </a:r>
            <a:r>
              <a:rPr lang="en-US" baseline="30000" dirty="0" smtClean="0"/>
              <a:t>9</a:t>
            </a:r>
            <a:r>
              <a:rPr lang="en-US" dirty="0" smtClean="0"/>
              <a:t>, Poudre Learning Center</a:t>
            </a:r>
            <a:r>
              <a:rPr lang="en-US" baseline="30000" dirty="0" smtClean="0"/>
              <a:t>10</a:t>
            </a:r>
            <a:endParaRPr lang="en-US" dirty="0" smtClean="0"/>
          </a:p>
          <a:p>
            <a:r>
              <a:rPr lang="en-US" dirty="0" smtClean="0"/>
              <a:t> </a:t>
            </a:r>
          </a:p>
          <a:p>
            <a:r>
              <a:rPr lang="en-US" b="1" dirty="0" smtClean="0"/>
              <a:t>Culturally </a:t>
            </a:r>
            <a:r>
              <a:rPr lang="en-US" b="1" dirty="0"/>
              <a:t>relevant ecology, learning progressions and environmental literacy</a:t>
            </a:r>
            <a:endParaRPr lang="en-US" dirty="0"/>
          </a:p>
          <a:p>
            <a:r>
              <a:rPr lang="en-US" b="1" dirty="0"/>
              <a:t>Long Term Ecological Research Math Science Partnership</a:t>
            </a:r>
            <a:endParaRPr lang="en-US" dirty="0"/>
          </a:p>
          <a:p>
            <a:r>
              <a:rPr lang="en-US" b="1" dirty="0"/>
              <a:t>Date of this Version</a:t>
            </a:r>
            <a:endParaRPr lang="en-US" dirty="0"/>
          </a:p>
          <a:p>
            <a:r>
              <a:rPr lang="en-US" dirty="0"/>
              <a:t>Disclaimer: This research is supported by a grant from the National Science Foundation: Targeted Partnership: Culturally relevant ecology, learning progressions and environmental literacy (NSF-0832173). Any opinions, findings, and conclusions or recommendations expressed in this material are those of the author(s) and do not necessarily reflect the views of the National Science Foundation</a:t>
            </a:r>
            <a:r>
              <a:rPr lang="en-US" dirty="0" smtClean="0"/>
              <a:t>.</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00200" y="152399"/>
            <a:ext cx="5410200" cy="3650113"/>
          </a:xfrm>
          <a:prstGeom prst="rect">
            <a:avLst/>
          </a:prstGeom>
        </p:spPr>
      </p:pic>
      <p:pic>
        <p:nvPicPr>
          <p:cNvPr id="1026" name="Picture 2" descr="Picture"/>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66800" y="6058563"/>
            <a:ext cx="6629400" cy="78105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770188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458200" cy="1143000"/>
          </a:xfrm>
        </p:spPr>
        <p:txBody>
          <a:bodyPr>
            <a:normAutofit fontScale="90000"/>
          </a:bodyPr>
          <a:lstStyle/>
          <a:p>
            <a:r>
              <a:rPr lang="en-US" dirty="0" smtClean="0"/>
              <a:t>Place-based: </a:t>
            </a:r>
            <a:br>
              <a:rPr lang="en-US" dirty="0" smtClean="0"/>
            </a:br>
            <a:r>
              <a:rPr lang="en-US" dirty="0" smtClean="0"/>
              <a:t>School Yard Water Budget</a:t>
            </a:r>
            <a:endParaRPr lang="en-US" dirty="0"/>
          </a:p>
        </p:txBody>
      </p:sp>
      <p:sp>
        <p:nvSpPr>
          <p:cNvPr id="3" name="Content Placeholder 2"/>
          <p:cNvSpPr>
            <a:spLocks noGrp="1"/>
          </p:cNvSpPr>
          <p:nvPr>
            <p:ph idx="1"/>
          </p:nvPr>
        </p:nvSpPr>
        <p:spPr>
          <a:xfrm>
            <a:off x="457200" y="2468880"/>
            <a:ext cx="8229600" cy="4389120"/>
          </a:xfrm>
        </p:spPr>
        <p:txBody>
          <a:bodyPr/>
          <a:lstStyle/>
          <a:p>
            <a:r>
              <a:rPr lang="en-US" dirty="0" smtClean="0"/>
              <a:t>Where does the water  that falls on your school yard go?</a:t>
            </a:r>
          </a:p>
          <a:p>
            <a:r>
              <a:rPr lang="en-US" dirty="0" smtClean="0"/>
              <a:t>What are the pathways that the water follows?</a:t>
            </a:r>
          </a:p>
          <a:p>
            <a:r>
              <a:rPr lang="en-US" dirty="0" smtClean="0"/>
              <a:t>Why does it go that way?</a:t>
            </a:r>
          </a:p>
          <a:p>
            <a:r>
              <a:rPr lang="en-US" dirty="0" smtClean="0"/>
              <a:t>How much water goes that way?</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143000"/>
          </a:xfrm>
        </p:spPr>
        <p:txBody>
          <a:bodyPr>
            <a:normAutofit fontScale="90000"/>
          </a:bodyPr>
          <a:lstStyle/>
          <a:p>
            <a:r>
              <a:rPr lang="en-US" dirty="0" smtClean="0"/>
              <a:t>Pathways, Processes, and Principles</a:t>
            </a:r>
            <a:endParaRPr lang="en-US" dirty="0"/>
          </a:p>
        </p:txBody>
      </p:sp>
      <p:sp>
        <p:nvSpPr>
          <p:cNvPr id="3" name="Content Placeholder 2"/>
          <p:cNvSpPr>
            <a:spLocks noGrp="1"/>
          </p:cNvSpPr>
          <p:nvPr>
            <p:ph idx="1"/>
          </p:nvPr>
        </p:nvSpPr>
        <p:spPr>
          <a:xfrm>
            <a:off x="457200" y="2057400"/>
            <a:ext cx="8229600" cy="4389120"/>
          </a:xfrm>
        </p:spPr>
        <p:txBody>
          <a:bodyPr>
            <a:normAutofit fontScale="92500"/>
          </a:bodyPr>
          <a:lstStyle/>
          <a:p>
            <a:r>
              <a:rPr lang="en-US" sz="3200" dirty="0" smtClean="0"/>
              <a:t>Which pathways water follows and how much of the water follows that pathway depends on processes and principles that govern processes.</a:t>
            </a:r>
          </a:p>
          <a:p>
            <a:pPr lvl="1"/>
            <a:r>
              <a:rPr lang="en-US" sz="3200" dirty="0" smtClean="0"/>
              <a:t>Runoff-  Topography/ slope / gravity</a:t>
            </a:r>
          </a:p>
          <a:p>
            <a:pPr lvl="1"/>
            <a:r>
              <a:rPr lang="en-US" sz="3200" dirty="0" smtClean="0"/>
              <a:t>Infiltration - Permeability of groundcover</a:t>
            </a:r>
          </a:p>
          <a:p>
            <a:pPr lvl="1"/>
            <a:r>
              <a:rPr lang="en-US" sz="3200" dirty="0" smtClean="0"/>
              <a:t>Transpiration - Vegetative cover</a:t>
            </a:r>
          </a:p>
          <a:p>
            <a:pPr lvl="1"/>
            <a:r>
              <a:rPr lang="en-US" sz="3200" dirty="0" smtClean="0"/>
              <a:t>Evaporation - Temperature and humidity</a:t>
            </a:r>
          </a:p>
          <a:p>
            <a:pPr lvl="1"/>
            <a:r>
              <a:rPr lang="en-US" sz="3200" dirty="0" smtClean="0"/>
              <a:t>Conservation of matter</a:t>
            </a:r>
            <a:endParaRPr lang="en-US"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Quantitative Reasoning</a:t>
            </a:r>
            <a:endParaRPr lang="en-US" dirty="0"/>
          </a:p>
        </p:txBody>
      </p:sp>
      <p:sp>
        <p:nvSpPr>
          <p:cNvPr id="3" name="Content Placeholder 2"/>
          <p:cNvSpPr>
            <a:spLocks noGrp="1"/>
          </p:cNvSpPr>
          <p:nvPr>
            <p:ph idx="1"/>
          </p:nvPr>
        </p:nvSpPr>
        <p:spPr/>
        <p:txBody>
          <a:bodyPr>
            <a:normAutofit/>
          </a:bodyPr>
          <a:lstStyle/>
          <a:p>
            <a:r>
              <a:rPr lang="en-US" sz="3200" dirty="0" smtClean="0"/>
              <a:t>Representations  for spatial reasoning (maps)</a:t>
            </a:r>
          </a:p>
          <a:p>
            <a:r>
              <a:rPr lang="en-US" sz="3200" dirty="0" smtClean="0"/>
              <a:t>Representations of ratios and proportions (pie charts)</a:t>
            </a:r>
            <a:endParaRPr lang="en-US" sz="3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Hypothesis</a:t>
            </a:r>
            <a:endParaRPr lang="en-US" dirty="0"/>
          </a:p>
        </p:txBody>
      </p:sp>
      <p:sp>
        <p:nvSpPr>
          <p:cNvPr id="3" name="Content Placeholder 2"/>
          <p:cNvSpPr>
            <a:spLocks noGrp="1"/>
          </p:cNvSpPr>
          <p:nvPr>
            <p:ph idx="1"/>
          </p:nvPr>
        </p:nvSpPr>
        <p:spPr/>
        <p:txBody>
          <a:bodyPr>
            <a:normAutofit/>
          </a:bodyPr>
          <a:lstStyle/>
          <a:p>
            <a:r>
              <a:rPr lang="en-US" sz="3200" dirty="0" smtClean="0"/>
              <a:t>Instruction that makes pathways, processes, and principles explicit and visible to students will help students move towards scientific reasoning about water in socio-ecological systems.</a:t>
            </a:r>
            <a:endParaRPr lang="en-U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4300" dirty="0" smtClean="0">
                <a:latin typeface="Tahoma" pitchFamily="34" charset="0"/>
                <a:ea typeface="Tahoma" pitchFamily="34" charset="0"/>
                <a:cs typeface="Tahoma" pitchFamily="34" charset="0"/>
              </a:rPr>
              <a:t>Overview</a:t>
            </a:r>
          </a:p>
        </p:txBody>
      </p:sp>
      <p:sp>
        <p:nvSpPr>
          <p:cNvPr id="3" name="Content Placeholder 2"/>
          <p:cNvSpPr>
            <a:spLocks noGrp="1"/>
          </p:cNvSpPr>
          <p:nvPr>
            <p:ph idx="1"/>
          </p:nvPr>
        </p:nvSpPr>
        <p:spPr>
          <a:noFill/>
          <a:ln>
            <a:noFill/>
          </a:ln>
        </p:spPr>
        <p:txBody>
          <a:bodyPr/>
          <a:lstStyle/>
          <a:p>
            <a:pPr>
              <a:buClr>
                <a:schemeClr val="accent2"/>
              </a:buClr>
            </a:pPr>
            <a:r>
              <a:rPr lang="en-US" sz="3200" dirty="0" smtClean="0"/>
              <a:t>What is Environmental Science Literacy?</a:t>
            </a:r>
          </a:p>
          <a:p>
            <a:pPr>
              <a:buClr>
                <a:schemeClr val="accent2"/>
              </a:buClr>
            </a:pPr>
            <a:r>
              <a:rPr lang="en-US" sz="3200" dirty="0" smtClean="0"/>
              <a:t>Introduction to Learning Progressions</a:t>
            </a:r>
          </a:p>
          <a:p>
            <a:pPr>
              <a:buClr>
                <a:schemeClr val="accent2"/>
              </a:buClr>
            </a:pPr>
            <a:r>
              <a:rPr lang="en-US" sz="3200" dirty="0" smtClean="0"/>
              <a:t>Some data</a:t>
            </a:r>
          </a:p>
          <a:p>
            <a:pPr>
              <a:buClr>
                <a:schemeClr val="accent2"/>
              </a:buClr>
            </a:pPr>
            <a:r>
              <a:rPr lang="en-US" sz="3200" dirty="0" smtClean="0"/>
              <a:t>Trends in our data</a:t>
            </a:r>
          </a:p>
          <a:p>
            <a:pPr>
              <a:buClr>
                <a:schemeClr val="accent2"/>
              </a:buClr>
            </a:pPr>
            <a:r>
              <a:rPr lang="en-US" sz="3200" dirty="0" smtClean="0"/>
              <a:t>Learning Progression –based Teaching Activities</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Participation</a:t>
            </a:r>
            <a:endParaRPr lang="en-US" dirty="0"/>
          </a:p>
        </p:txBody>
      </p:sp>
      <p:sp>
        <p:nvSpPr>
          <p:cNvPr id="3" name="Content Placeholder 2"/>
          <p:cNvSpPr>
            <a:spLocks noGrp="1"/>
          </p:cNvSpPr>
          <p:nvPr>
            <p:ph idx="1"/>
          </p:nvPr>
        </p:nvSpPr>
        <p:spPr/>
        <p:txBody>
          <a:bodyPr>
            <a:normAutofit/>
          </a:bodyPr>
          <a:lstStyle/>
          <a:p>
            <a:r>
              <a:rPr lang="en-US" sz="3200" dirty="0" smtClean="0"/>
              <a:t>Participate in and learn the Water Budget Activities</a:t>
            </a:r>
          </a:p>
          <a:p>
            <a:r>
              <a:rPr lang="en-US" sz="3200" dirty="0" smtClean="0"/>
              <a:t>Participate  in discussions about how to engage students in these activities.</a:t>
            </a:r>
          </a:p>
          <a:p>
            <a:r>
              <a:rPr lang="en-US" sz="3200" dirty="0" smtClean="0"/>
              <a:t>Administer pre -assessments to students</a:t>
            </a:r>
          </a:p>
          <a:p>
            <a:r>
              <a:rPr lang="en-US" sz="3200" dirty="0" smtClean="0"/>
              <a:t>Teach these activities with your students</a:t>
            </a:r>
          </a:p>
          <a:p>
            <a:r>
              <a:rPr lang="en-US" sz="3200" dirty="0" smtClean="0"/>
              <a:t>Administer post-assessments to students</a:t>
            </a:r>
            <a:endParaRPr lang="en-US" sz="3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Autofit/>
          </a:bodyPr>
          <a:lstStyle/>
          <a:p>
            <a:r>
              <a:rPr lang="en-US" sz="4300" dirty="0" smtClean="0">
                <a:latin typeface="Tahoma" pitchFamily="34" charset="0"/>
                <a:ea typeface="Tahoma" pitchFamily="34" charset="0"/>
                <a:cs typeface="Tahoma" pitchFamily="34" charset="0"/>
              </a:rPr>
              <a:t>The Need for Environmental </a:t>
            </a:r>
            <a:br>
              <a:rPr lang="en-US" sz="4300" dirty="0" smtClean="0">
                <a:latin typeface="Tahoma" pitchFamily="34" charset="0"/>
                <a:ea typeface="Tahoma" pitchFamily="34" charset="0"/>
                <a:cs typeface="Tahoma" pitchFamily="34" charset="0"/>
              </a:rPr>
            </a:br>
            <a:r>
              <a:rPr lang="en-US" sz="4300" dirty="0" smtClean="0">
                <a:latin typeface="Tahoma" pitchFamily="34" charset="0"/>
                <a:ea typeface="Tahoma" pitchFamily="34" charset="0"/>
                <a:cs typeface="Tahoma" pitchFamily="34" charset="0"/>
              </a:rPr>
              <a:t>Science Literacy</a:t>
            </a:r>
          </a:p>
        </p:txBody>
      </p:sp>
      <p:sp>
        <p:nvSpPr>
          <p:cNvPr id="3" name="Content Placeholder 2"/>
          <p:cNvSpPr>
            <a:spLocks noGrp="1"/>
          </p:cNvSpPr>
          <p:nvPr>
            <p:ph idx="1"/>
          </p:nvPr>
        </p:nvSpPr>
        <p:spPr>
          <a:xfrm>
            <a:off x="457200" y="2133600"/>
            <a:ext cx="8229600" cy="4389120"/>
          </a:xfrm>
        </p:spPr>
        <p:txBody>
          <a:bodyPr>
            <a:normAutofit/>
          </a:bodyPr>
          <a:lstStyle/>
          <a:p>
            <a:pPr>
              <a:lnSpc>
                <a:spcPct val="80000"/>
              </a:lnSpc>
              <a:spcBef>
                <a:spcPts val="1200"/>
              </a:spcBef>
              <a:buClr>
                <a:schemeClr val="accent2"/>
              </a:buClr>
            </a:pPr>
            <a:r>
              <a:rPr lang="en-US" sz="3200" dirty="0" smtClean="0"/>
              <a:t>Humans are fundamentally altering natural systems that sustain life on Earth</a:t>
            </a:r>
          </a:p>
          <a:p>
            <a:pPr>
              <a:lnSpc>
                <a:spcPct val="80000"/>
              </a:lnSpc>
              <a:spcBef>
                <a:spcPts val="1200"/>
              </a:spcBef>
              <a:buClr>
                <a:schemeClr val="accent2"/>
              </a:buClr>
            </a:pPr>
            <a:r>
              <a:rPr lang="en-US" sz="3200" dirty="0" smtClean="0"/>
              <a:t>Citizens need to understand science to make informed decisions that maintain Earth’s life supporting systems</a:t>
            </a:r>
          </a:p>
          <a:p>
            <a:pPr>
              <a:lnSpc>
                <a:spcPct val="80000"/>
              </a:lnSpc>
              <a:spcBef>
                <a:spcPts val="1200"/>
              </a:spcBef>
              <a:buClr>
                <a:schemeClr val="accent2"/>
              </a:buClr>
            </a:pPr>
            <a:r>
              <a:rPr lang="en-US" sz="3200" dirty="0" smtClean="0"/>
              <a:t>Citizens act in multiple roles that affect environmental systems: as learners, consumers, voters, workers, volunteers, and advocates</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1143000"/>
          </a:xfrm>
        </p:spPr>
        <p:txBody>
          <a:bodyPr>
            <a:noAutofit/>
          </a:bodyPr>
          <a:lstStyle/>
          <a:p>
            <a:r>
              <a:rPr lang="en-US" sz="4300" dirty="0" smtClean="0">
                <a:latin typeface="Tahoma" pitchFamily="34" charset="0"/>
                <a:ea typeface="Tahoma" pitchFamily="34" charset="0"/>
                <a:cs typeface="Tahoma" pitchFamily="34" charset="0"/>
              </a:rPr>
              <a:t>Responsible Citizenship and Environmental Science Literacy</a:t>
            </a:r>
          </a:p>
        </p:txBody>
      </p:sp>
      <p:sp>
        <p:nvSpPr>
          <p:cNvPr id="3" name="Content Placeholder 2"/>
          <p:cNvSpPr>
            <a:spLocks noGrp="1"/>
          </p:cNvSpPr>
          <p:nvPr>
            <p:ph idx="1"/>
          </p:nvPr>
        </p:nvSpPr>
        <p:spPr/>
        <p:txBody>
          <a:bodyPr/>
          <a:lstStyle/>
          <a:p>
            <a:endParaRPr lang="en-US" sz="2800" dirty="0" smtClean="0">
              <a:latin typeface="Times New Roman" pitchFamily="18" charset="0"/>
            </a:endParaRPr>
          </a:p>
          <a:p>
            <a:pPr>
              <a:buNone/>
            </a:pPr>
            <a:r>
              <a:rPr lang="en-US" sz="2800" dirty="0" smtClean="0">
                <a:latin typeface="Times New Roman" pitchFamily="18" charset="0"/>
              </a:rPr>
              <a:t>	</a:t>
            </a:r>
            <a:r>
              <a:rPr lang="en-US" sz="3200" dirty="0" smtClean="0"/>
              <a:t>Environmental science literacy is the capacity to understand and participate in evidence-based decision-making about the effects of human actions in socio-ecological (connected human-environmental) systems.   </a:t>
            </a:r>
            <a:endParaRPr lang="en-US" sz="2800" dirty="0" smtClean="0"/>
          </a:p>
          <a:p>
            <a:pPr>
              <a:buNone/>
            </a:pP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2691" name="Rectangle 3"/>
          <p:cNvSpPr>
            <a:spLocks noGrp="1" noChangeArrowheads="1"/>
          </p:cNvSpPr>
          <p:nvPr>
            <p:ph type="title"/>
          </p:nvPr>
        </p:nvSpPr>
        <p:spPr>
          <a:xfrm>
            <a:off x="381000" y="304800"/>
            <a:ext cx="8763000" cy="1219200"/>
          </a:xfrm>
        </p:spPr>
        <p:txBody>
          <a:bodyPr>
            <a:normAutofit/>
          </a:bodyPr>
          <a:lstStyle/>
          <a:p>
            <a:r>
              <a:rPr lang="en-US" sz="4300" dirty="0" smtClean="0">
                <a:latin typeface="Tahoma" pitchFamily="34" charset="0"/>
                <a:ea typeface="Tahoma" pitchFamily="34" charset="0"/>
                <a:cs typeface="Tahoma" pitchFamily="34" charset="0"/>
              </a:rPr>
              <a:t>Example</a:t>
            </a:r>
            <a:r>
              <a:rPr lang="en-US" sz="4000" dirty="0" smtClean="0"/>
              <a:t> </a:t>
            </a:r>
            <a:r>
              <a:rPr lang="en-US" sz="4300" dirty="0" smtClean="0">
                <a:latin typeface="Tahoma" pitchFamily="34" charset="0"/>
                <a:ea typeface="Tahoma" pitchFamily="34" charset="0"/>
                <a:cs typeface="Tahoma" pitchFamily="34" charset="0"/>
              </a:rPr>
              <a:t>Scenario: Drinking Water</a:t>
            </a:r>
          </a:p>
        </p:txBody>
      </p:sp>
      <p:sp>
        <p:nvSpPr>
          <p:cNvPr id="242704" name="Rectangle 16"/>
          <p:cNvSpPr>
            <a:spLocks noGrp="1" noChangeArrowheads="1"/>
          </p:cNvSpPr>
          <p:nvPr>
            <p:ph type="body" sz="half" idx="1"/>
          </p:nvPr>
        </p:nvSpPr>
        <p:spPr>
          <a:xfrm>
            <a:off x="457200" y="1676400"/>
            <a:ext cx="8458200" cy="5527675"/>
          </a:xfrm>
        </p:spPr>
        <p:txBody>
          <a:bodyPr>
            <a:normAutofit/>
          </a:bodyPr>
          <a:lstStyle/>
          <a:p>
            <a:pPr marL="0" indent="0">
              <a:buClr>
                <a:schemeClr val="accent2"/>
              </a:buClr>
              <a:buNone/>
            </a:pPr>
            <a:r>
              <a:rPr lang="en-US" sz="3200" dirty="0" smtClean="0"/>
              <a:t>A city discovers solvents in its drinking water wells.</a:t>
            </a:r>
          </a:p>
          <a:p>
            <a:pPr marL="548640" lvl="2" indent="-274320">
              <a:buSzPct val="95000"/>
            </a:pPr>
            <a:r>
              <a:rPr lang="en-US" sz="3200" dirty="0" smtClean="0"/>
              <a:t>Where is the source of the solvents?</a:t>
            </a:r>
          </a:p>
          <a:p>
            <a:pPr marL="548640" lvl="2" indent="-274320">
              <a:buSzPct val="95000"/>
            </a:pPr>
            <a:r>
              <a:rPr lang="en-US" sz="3200" dirty="0" smtClean="0"/>
              <a:t>How did it get into the drinking water wells?</a:t>
            </a:r>
          </a:p>
          <a:p>
            <a:pPr marL="548640" lvl="2" indent="-274320">
              <a:buSzPct val="95000"/>
            </a:pPr>
            <a:r>
              <a:rPr lang="en-US" sz="3200" dirty="0" smtClean="0"/>
              <a:t>Could it get into a nearby river? How?</a:t>
            </a:r>
          </a:p>
          <a:p>
            <a:pPr marL="548640" lvl="2" indent="-274320">
              <a:buSzPct val="95000"/>
            </a:pPr>
            <a:r>
              <a:rPr lang="en-US" sz="3200" dirty="0" smtClean="0"/>
              <a:t>How does it affect people?</a:t>
            </a:r>
          </a:p>
          <a:p>
            <a:pPr marL="548640" lvl="2" indent="-274320">
              <a:buSzPct val="95000"/>
            </a:pPr>
            <a:r>
              <a:rPr lang="en-US" sz="3200" dirty="0" smtClean="0"/>
              <a:t>Could it affect plants or animals in the area?</a:t>
            </a:r>
          </a:p>
          <a:p>
            <a:pPr marL="548640" lvl="2" indent="-274320">
              <a:buSzPct val="95000"/>
            </a:pPr>
            <a:r>
              <a:rPr lang="en-US" sz="3200" dirty="0" smtClean="0"/>
              <a:t>What is the best way to clean up the contamination?</a:t>
            </a:r>
          </a:p>
          <a:p>
            <a:pPr lvl="1">
              <a:buClr>
                <a:schemeClr val="tx2"/>
              </a:buClr>
              <a:buNone/>
            </a:pPr>
            <a:endParaRPr lang="en-US" sz="2000" dirty="0"/>
          </a:p>
          <a:p>
            <a:pPr lvl="1">
              <a:buClr>
                <a:schemeClr val="tx2"/>
              </a:buClr>
              <a:buFont typeface="Wingdings" pitchFamily="2" charset="2"/>
              <a:buChar char="§"/>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270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270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270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270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270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4270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4270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Citizens Should be Able to</a:t>
            </a:r>
            <a:endParaRPr lang="en-US" dirty="0"/>
          </a:p>
        </p:txBody>
      </p:sp>
      <p:sp>
        <p:nvSpPr>
          <p:cNvPr id="3" name="Content Placeholder 2"/>
          <p:cNvSpPr>
            <a:spLocks noGrp="1"/>
          </p:cNvSpPr>
          <p:nvPr>
            <p:ph idx="1"/>
          </p:nvPr>
        </p:nvSpPr>
        <p:spPr/>
        <p:txBody>
          <a:bodyPr>
            <a:normAutofit fontScale="92500" lnSpcReduction="10000"/>
          </a:bodyPr>
          <a:lstStyle/>
          <a:p>
            <a:r>
              <a:rPr lang="en-US" sz="3200" dirty="0" smtClean="0"/>
              <a:t>Trace water through connected systems at all scales (atomic-molecular to landscape)</a:t>
            </a:r>
          </a:p>
          <a:p>
            <a:pPr lvl="1"/>
            <a:r>
              <a:rPr lang="en-US" sz="3200" dirty="0" smtClean="0"/>
              <a:t>Structure of systems </a:t>
            </a:r>
          </a:p>
          <a:p>
            <a:pPr lvl="1"/>
            <a:r>
              <a:rPr lang="en-US" sz="3200" dirty="0" smtClean="0"/>
              <a:t>Processes that move water</a:t>
            </a:r>
          </a:p>
          <a:p>
            <a:r>
              <a:rPr lang="en-US" sz="3200" dirty="0" smtClean="0"/>
              <a:t>Trace substances in water through connected systems at all scales</a:t>
            </a:r>
          </a:p>
          <a:p>
            <a:pPr lvl="1"/>
            <a:r>
              <a:rPr lang="en-US" sz="3200" dirty="0" smtClean="0"/>
              <a:t>Water quality</a:t>
            </a:r>
          </a:p>
          <a:p>
            <a:pPr lvl="1"/>
            <a:r>
              <a:rPr lang="en-US" sz="3200" dirty="0" smtClean="0"/>
              <a:t>How substances mix and </a:t>
            </a:r>
            <a:r>
              <a:rPr lang="en-US" sz="3200" dirty="0" err="1" smtClean="0"/>
              <a:t>unmix</a:t>
            </a:r>
            <a:r>
              <a:rPr lang="en-US" sz="3200" dirty="0" smtClean="0"/>
              <a:t> with water</a:t>
            </a:r>
          </a:p>
          <a:p>
            <a:pPr lvl="1"/>
            <a:r>
              <a:rPr lang="en-US" sz="3200" dirty="0" smtClean="0"/>
              <a:t>How and where substance move with water</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3" name="Rectangle 3"/>
          <p:cNvSpPr>
            <a:spLocks noGrp="1" noChangeArrowheads="1"/>
          </p:cNvSpPr>
          <p:nvPr>
            <p:ph type="title"/>
          </p:nvPr>
        </p:nvSpPr>
        <p:spPr>
          <a:xfrm>
            <a:off x="277813" y="214313"/>
            <a:ext cx="7081837" cy="1371600"/>
          </a:xfrm>
        </p:spPr>
        <p:txBody>
          <a:bodyPr>
            <a:noAutofit/>
          </a:bodyPr>
          <a:lstStyle/>
          <a:p>
            <a:r>
              <a:rPr lang="en-US" sz="4300" dirty="0" smtClean="0">
                <a:latin typeface="Tahoma" pitchFamily="34" charset="0"/>
                <a:ea typeface="Tahoma" pitchFamily="34" charset="0"/>
                <a:cs typeface="Tahoma" pitchFamily="34" charset="0"/>
              </a:rPr>
              <a:t>The Loop Diagram</a:t>
            </a:r>
          </a:p>
        </p:txBody>
      </p:sp>
      <p:pic>
        <p:nvPicPr>
          <p:cNvPr id="3075" name="Object 1"/>
          <p:cNvPicPr>
            <a:picLocks noChangeArrowheads="1"/>
          </p:cNvPicPr>
          <p:nvPr/>
        </p:nvPicPr>
        <p:blipFill>
          <a:blip r:embed="rId3" cstate="print"/>
          <a:srcRect t="-1923" b="-1068"/>
          <a:stretch>
            <a:fillRect/>
          </a:stretch>
        </p:blipFill>
        <p:spPr bwMode="auto">
          <a:xfrm>
            <a:off x="990600" y="1676400"/>
            <a:ext cx="7288213" cy="487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9" name="Rectangle 3"/>
          <p:cNvSpPr>
            <a:spLocks noGrp="1" noChangeArrowheads="1"/>
          </p:cNvSpPr>
          <p:nvPr>
            <p:ph type="title"/>
          </p:nvPr>
        </p:nvSpPr>
        <p:spPr>
          <a:xfrm>
            <a:off x="296862" y="238125"/>
            <a:ext cx="8466137" cy="1295400"/>
          </a:xfrm>
        </p:spPr>
        <p:txBody>
          <a:bodyPr>
            <a:noAutofit/>
          </a:bodyPr>
          <a:lstStyle/>
          <a:p>
            <a:r>
              <a:rPr lang="en-US" sz="4300" dirty="0" smtClean="0">
                <a:latin typeface="Tahoma" pitchFamily="34" charset="0"/>
                <a:ea typeface="Tahoma" pitchFamily="34" charset="0"/>
                <a:cs typeface="Tahoma" pitchFamily="34" charset="0"/>
              </a:rPr>
              <a:t>Current K-12 Curriculum</a:t>
            </a:r>
          </a:p>
        </p:txBody>
      </p:sp>
      <p:sp>
        <p:nvSpPr>
          <p:cNvPr id="219148" name="Rectangle 12"/>
          <p:cNvSpPr>
            <a:spLocks noGrp="1" noChangeArrowheads="1"/>
          </p:cNvSpPr>
          <p:nvPr>
            <p:ph type="body" idx="1"/>
          </p:nvPr>
        </p:nvSpPr>
        <p:spPr>
          <a:xfrm>
            <a:off x="457200" y="1600200"/>
            <a:ext cx="8229600" cy="4813300"/>
          </a:xfrm>
        </p:spPr>
        <p:txBody>
          <a:bodyPr>
            <a:normAutofit fontScale="77500" lnSpcReduction="20000"/>
          </a:bodyPr>
          <a:lstStyle/>
          <a:p>
            <a:pPr>
              <a:lnSpc>
                <a:spcPct val="90000"/>
              </a:lnSpc>
              <a:spcBef>
                <a:spcPts val="1200"/>
              </a:spcBef>
              <a:buClr>
                <a:schemeClr val="accent2"/>
              </a:buClr>
            </a:pPr>
            <a:r>
              <a:rPr lang="en-US" sz="3600" dirty="0" smtClean="0"/>
              <a:t>K-5:</a:t>
            </a:r>
          </a:p>
          <a:p>
            <a:pPr marL="822960" lvl="3" indent="-274320">
              <a:lnSpc>
                <a:spcPct val="90000"/>
              </a:lnSpc>
              <a:spcBef>
                <a:spcPts val="1200"/>
              </a:spcBef>
              <a:buSzPct val="95000"/>
            </a:pPr>
            <a:r>
              <a:rPr lang="en-US" sz="3600" dirty="0" smtClean="0"/>
              <a:t>Water cycle, where water is located, water conservation</a:t>
            </a:r>
          </a:p>
          <a:p>
            <a:pPr>
              <a:lnSpc>
                <a:spcPct val="90000"/>
              </a:lnSpc>
              <a:spcBef>
                <a:spcPts val="1200"/>
              </a:spcBef>
              <a:buClr>
                <a:schemeClr val="accent2"/>
              </a:buClr>
            </a:pPr>
            <a:r>
              <a:rPr lang="en-US" sz="3600" dirty="0" smtClean="0"/>
              <a:t>6-12:</a:t>
            </a:r>
          </a:p>
          <a:p>
            <a:pPr marL="822960" lvl="3" indent="-274320">
              <a:lnSpc>
                <a:spcPct val="90000"/>
              </a:lnSpc>
              <a:spcBef>
                <a:spcPts val="1200"/>
              </a:spcBef>
              <a:buSzPct val="95000"/>
            </a:pPr>
            <a:r>
              <a:rPr lang="en-US" sz="3600" dirty="0" smtClean="0"/>
              <a:t>Physical science: phase change</a:t>
            </a:r>
          </a:p>
          <a:p>
            <a:pPr marL="822960" lvl="3" indent="-274320">
              <a:lnSpc>
                <a:spcPct val="90000"/>
              </a:lnSpc>
              <a:spcBef>
                <a:spcPts val="1200"/>
              </a:spcBef>
              <a:buSzPct val="95000"/>
            </a:pPr>
            <a:r>
              <a:rPr lang="en-US" sz="3600" dirty="0" smtClean="0"/>
              <a:t>Chemistry: solutions</a:t>
            </a:r>
          </a:p>
          <a:p>
            <a:pPr marL="822960" lvl="3" indent="-274320">
              <a:lnSpc>
                <a:spcPct val="90000"/>
              </a:lnSpc>
              <a:spcBef>
                <a:spcPts val="1200"/>
              </a:spcBef>
              <a:buSzPct val="95000"/>
            </a:pPr>
            <a:r>
              <a:rPr lang="en-US" sz="3600" dirty="0" smtClean="0"/>
              <a:t>Earth science: weather</a:t>
            </a:r>
          </a:p>
          <a:p>
            <a:pPr>
              <a:lnSpc>
                <a:spcPct val="90000"/>
              </a:lnSpc>
              <a:spcBef>
                <a:spcPts val="1200"/>
              </a:spcBef>
              <a:buClr>
                <a:schemeClr val="accent2"/>
              </a:buClr>
            </a:pPr>
            <a:r>
              <a:rPr lang="en-US" sz="3600" dirty="0" smtClean="0"/>
              <a:t>Missing – substantial treatment of</a:t>
            </a:r>
          </a:p>
          <a:p>
            <a:pPr marL="822960" lvl="3" indent="-274320">
              <a:lnSpc>
                <a:spcPct val="90000"/>
              </a:lnSpc>
              <a:spcBef>
                <a:spcPts val="1200"/>
              </a:spcBef>
              <a:buSzPct val="95000"/>
            </a:pPr>
            <a:r>
              <a:rPr lang="en-US" sz="3600" dirty="0" smtClean="0"/>
              <a:t>Groundwater</a:t>
            </a:r>
          </a:p>
          <a:p>
            <a:pPr marL="822960" lvl="3" indent="-274320">
              <a:lnSpc>
                <a:spcPct val="90000"/>
              </a:lnSpc>
              <a:spcBef>
                <a:spcPts val="1200"/>
              </a:spcBef>
              <a:buSzPct val="95000"/>
            </a:pPr>
            <a:r>
              <a:rPr lang="en-US" sz="3600" dirty="0" smtClean="0"/>
              <a:t>Watersheds</a:t>
            </a:r>
          </a:p>
          <a:p>
            <a:pPr marL="822960" lvl="3" indent="-274320">
              <a:lnSpc>
                <a:spcPct val="90000"/>
              </a:lnSpc>
              <a:spcBef>
                <a:spcPts val="1200"/>
              </a:spcBef>
              <a:buSzPct val="95000"/>
            </a:pPr>
            <a:r>
              <a:rPr lang="en-US" sz="3600" dirty="0" smtClean="0"/>
              <a:t>Engineered systems</a:t>
            </a:r>
            <a:endParaRPr lang="en-US" sz="2800" dirty="0" smtClean="0"/>
          </a:p>
          <a:p>
            <a:pPr lvl="1">
              <a:lnSpc>
                <a:spcPct val="90000"/>
              </a:lnSpc>
              <a:buClr>
                <a:schemeClr val="tx2"/>
              </a:buClr>
              <a:buFont typeface="Wingdings" pitchFamily="2" charset="2"/>
              <a:buChar char="§"/>
            </a:pPr>
            <a:endParaRPr lang="en-US" sz="2400" dirty="0">
              <a:latin typeface="Times New Roman" pitchFamily="18" charset="0"/>
            </a:endParaRPr>
          </a:p>
          <a:p>
            <a:pPr>
              <a:lnSpc>
                <a:spcPct val="90000"/>
              </a:lnSpc>
              <a:buClr>
                <a:schemeClr val="tx2"/>
              </a:buClr>
              <a:buFont typeface="Wingdings" pitchFamily="2" charset="2"/>
              <a:buChar char="§"/>
            </a:pPr>
            <a:endParaRPr lang="en-US"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434</TotalTime>
  <Words>3374</Words>
  <Application>Microsoft Office PowerPoint</Application>
  <PresentationFormat>On-screen Show (4:3)</PresentationFormat>
  <Paragraphs>304</Paragraphs>
  <Slides>31</Slides>
  <Notes>29</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Flow</vt:lpstr>
      <vt:lpstr>Slide 1</vt:lpstr>
      <vt:lpstr>Learning Progressions </vt:lpstr>
      <vt:lpstr>Overview</vt:lpstr>
      <vt:lpstr>The Need for Environmental  Science Literacy</vt:lpstr>
      <vt:lpstr>Responsible Citizenship and Environmental Science Literacy</vt:lpstr>
      <vt:lpstr>Example Scenario: Drinking Water</vt:lpstr>
      <vt:lpstr>Citizens Should be Able to</vt:lpstr>
      <vt:lpstr>The Loop Diagram</vt:lpstr>
      <vt:lpstr>Current K-12 Curriculum</vt:lpstr>
      <vt:lpstr>Learning Progressions</vt:lpstr>
      <vt:lpstr>Learning Progressions</vt:lpstr>
      <vt:lpstr>Learning Progressions</vt:lpstr>
      <vt:lpstr>Helps Us Think About</vt:lpstr>
      <vt:lpstr>Making Sense of Student Data</vt:lpstr>
      <vt:lpstr>Student Assessments</vt:lpstr>
      <vt:lpstr>Student Data</vt:lpstr>
      <vt:lpstr>Levels of Achievement</vt:lpstr>
      <vt:lpstr>Contrasting Awareness of the World</vt:lpstr>
      <vt:lpstr>Contrasting Ideas of Scale and Visibility/Invisibility</vt:lpstr>
      <vt:lpstr>Contrasting Reasoning </vt:lpstr>
      <vt:lpstr>Slide 21</vt:lpstr>
      <vt:lpstr> Contrasting Explanations of Events</vt:lpstr>
      <vt:lpstr>Learning Progression-based Teaching Activities</vt:lpstr>
      <vt:lpstr>Water Budget</vt:lpstr>
      <vt:lpstr>Slide 25</vt:lpstr>
      <vt:lpstr>Place-based:  School Yard Water Budget</vt:lpstr>
      <vt:lpstr>Pathways, Processes, and Principles</vt:lpstr>
      <vt:lpstr>Quantitative Reasoning</vt:lpstr>
      <vt:lpstr>Our Hypothesis</vt:lpstr>
      <vt:lpstr>Your Participation</vt:lpstr>
      <vt:lpstr>Questions?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Progressions </dc:title>
  <dc:creator>Kristin</dc:creator>
  <cp:lastModifiedBy>LaptopAdmin</cp:lastModifiedBy>
  <cp:revision>29</cp:revision>
  <dcterms:created xsi:type="dcterms:W3CDTF">2010-05-26T02:36:43Z</dcterms:created>
  <dcterms:modified xsi:type="dcterms:W3CDTF">2013-12-19T19:14:59Z</dcterms:modified>
</cp:coreProperties>
</file>