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5669" r:id="rId1"/>
  </p:sldMasterIdLst>
  <p:notesMasterIdLst>
    <p:notesMasterId r:id="rId23"/>
  </p:notesMasterIdLst>
  <p:sldIdLst>
    <p:sldId id="256" r:id="rId2"/>
    <p:sldId id="257" r:id="rId3"/>
    <p:sldId id="258" r:id="rId4"/>
    <p:sldId id="259" r:id="rId5"/>
    <p:sldId id="260" r:id="rId6"/>
    <p:sldId id="263" r:id="rId7"/>
    <p:sldId id="264" r:id="rId8"/>
    <p:sldId id="261" r:id="rId9"/>
    <p:sldId id="266" r:id="rId10"/>
    <p:sldId id="265" r:id="rId11"/>
    <p:sldId id="267" r:id="rId12"/>
    <p:sldId id="268" r:id="rId13"/>
    <p:sldId id="269" r:id="rId14"/>
    <p:sldId id="270" r:id="rId15"/>
    <p:sldId id="271" r:id="rId16"/>
    <p:sldId id="272" r:id="rId17"/>
    <p:sldId id="273" r:id="rId18"/>
    <p:sldId id="274" r:id="rId19"/>
    <p:sldId id="275" r:id="rId20"/>
    <p:sldId id="276" r:id="rId21"/>
    <p:sldId id="277"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563" autoAdjust="0"/>
    <p:restoredTop sz="94660"/>
  </p:normalViewPr>
  <p:slideViewPr>
    <p:cSldViewPr snapToGrid="0" snapToObjects="1">
      <p:cViewPr varScale="1">
        <p:scale>
          <a:sx n="84" d="100"/>
          <a:sy n="84" d="100"/>
        </p:scale>
        <p:origin x="-888" y="-104"/>
      </p:cViewPr>
      <p:guideLst>
        <p:guide orient="horz" pos="2133"/>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878DF5-F959-6D4A-91B8-0B839AD26EB9}" type="datetimeFigureOut">
              <a:rPr lang="en-US" smtClean="0"/>
              <a:t>3/27/14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A0B1D5-D54D-8C47-84AA-32264FF0DDF5}" type="slidenum">
              <a:rPr lang="en-US" smtClean="0"/>
              <a:t>‹#›</a:t>
            </a:fld>
            <a:endParaRPr lang="en-US"/>
          </a:p>
        </p:txBody>
      </p:sp>
    </p:spTree>
    <p:extLst>
      <p:ext uri="{BB962C8B-B14F-4D97-AF65-F5344CB8AC3E}">
        <p14:creationId xmlns:p14="http://schemas.microsoft.com/office/powerpoint/2010/main" val="50520623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A0B1D5-D54D-8C47-84AA-32264FF0DDF5}" type="slidenum">
              <a:rPr lang="en-US" smtClean="0"/>
              <a:t>2</a:t>
            </a:fld>
            <a:endParaRPr lang="en-US"/>
          </a:p>
        </p:txBody>
      </p:sp>
    </p:spTree>
    <p:extLst>
      <p:ext uri="{BB962C8B-B14F-4D97-AF65-F5344CB8AC3E}">
        <p14:creationId xmlns:p14="http://schemas.microsoft.com/office/powerpoint/2010/main" val="3012955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8E80666-FB37-4B36-9149-507F3B0178E3}" type="datetimeFigureOut">
              <a:rPr lang="en-US" smtClean="0"/>
              <a:pPr/>
              <a:t>3/27/14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8079A4-7AA8-4A4F-87E2-7781EC5097DD}"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87F004-5799-5845-8F7C-911132F92C5F}" type="datetimeFigureOut">
              <a:rPr lang="en-US" smtClean="0"/>
              <a:t>3/27/14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EFC8C8-236E-A445-AF21-380102809A5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987F004-5799-5845-8F7C-911132F92C5F}" type="datetimeFigureOut">
              <a:rPr lang="en-US" smtClean="0"/>
              <a:t>3/27/14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EFC8C8-236E-A445-AF21-380102809A5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87F004-5799-5845-8F7C-911132F92C5F}" type="datetimeFigureOut">
              <a:rPr lang="en-US" smtClean="0"/>
              <a:t>3/27/14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EFC8C8-236E-A445-AF21-380102809A5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E80666-FB37-4B36-9149-507F3B0178E3}" type="datetimeFigureOut">
              <a:rPr lang="en-US" smtClean="0"/>
              <a:pPr/>
              <a:t>3/27/14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8079A4-7AA8-4A4F-87E2-7781EC5097DD}"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987F004-5799-5845-8F7C-911132F92C5F}" type="datetimeFigureOut">
              <a:rPr lang="en-US" smtClean="0"/>
              <a:t>3/27/14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EFC8C8-236E-A445-AF21-380102809A5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987F004-5799-5845-8F7C-911132F92C5F}" type="datetimeFigureOut">
              <a:rPr lang="en-US" smtClean="0"/>
              <a:t>3/27/14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EFC8C8-236E-A445-AF21-380102809A50}"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87F004-5799-5845-8F7C-911132F92C5F}" type="datetimeFigureOut">
              <a:rPr lang="en-US" smtClean="0"/>
              <a:t>3/27/14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EFC8C8-236E-A445-AF21-380102809A5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87F004-5799-5845-8F7C-911132F92C5F}" type="datetimeFigureOut">
              <a:rPr lang="en-US" smtClean="0"/>
              <a:t>3/27/14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EFC8C8-236E-A445-AF21-380102809A5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87F004-5799-5845-8F7C-911132F92C5F}" type="datetimeFigureOut">
              <a:rPr lang="en-US" smtClean="0"/>
              <a:t>3/27/14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87F004-5799-5845-8F7C-911132F92C5F}" type="datetimeFigureOut">
              <a:rPr lang="en-US" smtClean="0"/>
              <a:t>3/27/14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EFC8C8-236E-A445-AF21-380102809A5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3987F004-5799-5845-8F7C-911132F92C5F}" type="datetimeFigureOut">
              <a:rPr lang="en-US" smtClean="0"/>
              <a:t>3/27/14</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DBEFC8C8-236E-A445-AF21-380102809A5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5670" r:id="rId1"/>
    <p:sldLayoutId id="2147485671" r:id="rId2"/>
    <p:sldLayoutId id="2147485672" r:id="rId3"/>
    <p:sldLayoutId id="2147485673" r:id="rId4"/>
    <p:sldLayoutId id="2147485674" r:id="rId5"/>
    <p:sldLayoutId id="2147485675" r:id="rId6"/>
    <p:sldLayoutId id="2147485676" r:id="rId7"/>
    <p:sldLayoutId id="2147485677" r:id="rId8"/>
    <p:sldLayoutId id="2147485678" r:id="rId9"/>
    <p:sldLayoutId id="2147485679" r:id="rId10"/>
    <p:sldLayoutId id="2147485680"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beth.covitt@umontana.ed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2786402"/>
          </a:xfrm>
        </p:spPr>
        <p:txBody>
          <a:bodyPr>
            <a:noAutofit/>
          </a:bodyPr>
          <a:lstStyle/>
          <a:p>
            <a:r>
              <a:rPr lang="en-US" sz="4000" dirty="0" smtClean="0"/>
              <a:t>Teachers’ Use of Learning Progression-Based Formative Assessment in Water Instruction</a:t>
            </a:r>
            <a:endParaRPr lang="en-US" sz="4000" dirty="0"/>
          </a:p>
        </p:txBody>
      </p:sp>
      <p:sp>
        <p:nvSpPr>
          <p:cNvPr id="3" name="Subtitle 2"/>
          <p:cNvSpPr>
            <a:spLocks noGrp="1"/>
          </p:cNvSpPr>
          <p:nvPr>
            <p:ph type="subTitle" idx="1"/>
          </p:nvPr>
        </p:nvSpPr>
        <p:spPr>
          <a:xfrm>
            <a:off x="800759" y="4066641"/>
            <a:ext cx="7519099" cy="2582675"/>
          </a:xfrm>
        </p:spPr>
        <p:txBody>
          <a:bodyPr>
            <a:normAutofit fontScale="92500" lnSpcReduction="20000"/>
          </a:bodyPr>
          <a:lstStyle/>
          <a:p>
            <a:r>
              <a:rPr lang="en-US" dirty="0" smtClean="0"/>
              <a:t>Beth Covitt, University of Montana</a:t>
            </a:r>
          </a:p>
          <a:p>
            <a:r>
              <a:rPr lang="en-US" dirty="0" smtClean="0"/>
              <a:t>Sara Syswerda, Pierce Cedar Creek Institute</a:t>
            </a:r>
          </a:p>
          <a:p>
            <a:r>
              <a:rPr lang="en-US" dirty="0" smtClean="0"/>
              <a:t>Bess Caplan, Cary Institute of Ecosystem Studies</a:t>
            </a:r>
          </a:p>
          <a:p>
            <a:r>
              <a:rPr lang="en-US" dirty="0" smtClean="0"/>
              <a:t>Aubrey Cano, University of California Santa Barbara</a:t>
            </a:r>
          </a:p>
          <a:p>
            <a:endParaRPr lang="en-US" dirty="0"/>
          </a:p>
          <a:p>
            <a:r>
              <a:rPr lang="en-US" dirty="0" smtClean="0"/>
              <a:t>NARST Annual Meeting</a:t>
            </a:r>
          </a:p>
          <a:p>
            <a:r>
              <a:rPr lang="en-US" dirty="0" smtClean="0"/>
              <a:t>March 31, 2014</a:t>
            </a:r>
            <a:endParaRPr lang="en-US" dirty="0"/>
          </a:p>
        </p:txBody>
      </p:sp>
    </p:spTree>
    <p:extLst>
      <p:ext uri="{BB962C8B-B14F-4D97-AF65-F5344CB8AC3E}">
        <p14:creationId xmlns:p14="http://schemas.microsoft.com/office/powerpoint/2010/main" val="26264210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Target for Interpreting Students’ Ideas</a:t>
            </a:r>
            <a:endParaRPr lang="en-US" dirty="0"/>
          </a:p>
        </p:txBody>
      </p:sp>
      <p:sp>
        <p:nvSpPr>
          <p:cNvPr id="4" name="Content Placeholder 2"/>
          <p:cNvSpPr>
            <a:spLocks noGrp="1"/>
          </p:cNvSpPr>
          <p:nvPr>
            <p:ph idx="1"/>
          </p:nvPr>
        </p:nvSpPr>
        <p:spPr/>
        <p:txBody>
          <a:bodyPr>
            <a:normAutofit/>
          </a:bodyPr>
          <a:lstStyle/>
          <a:p>
            <a:pPr marL="0" indent="0">
              <a:buNone/>
            </a:pPr>
            <a:endParaRPr lang="en-US" dirty="0" smtClean="0"/>
          </a:p>
          <a:p>
            <a:r>
              <a:rPr lang="en-US" dirty="0" smtClean="0"/>
              <a:t>Students responding at </a:t>
            </a:r>
            <a:r>
              <a:rPr lang="en-US" b="1" dirty="0"/>
              <a:t>L</a:t>
            </a:r>
            <a:r>
              <a:rPr lang="en-US" b="1" dirty="0" smtClean="0"/>
              <a:t>2 </a:t>
            </a:r>
            <a:r>
              <a:rPr lang="en-US" dirty="0" smtClean="0"/>
              <a:t>understand map represents a landscape, but have trouble connecting map to 3-D shape of land</a:t>
            </a:r>
          </a:p>
          <a:p>
            <a:pPr marL="0" indent="0">
              <a:buNone/>
            </a:pPr>
            <a:endParaRPr lang="en-US" dirty="0" smtClean="0"/>
          </a:p>
          <a:p>
            <a:r>
              <a:rPr lang="en-US" dirty="0" smtClean="0"/>
              <a:t>Students responding at </a:t>
            </a:r>
            <a:r>
              <a:rPr lang="en-US" b="1" dirty="0"/>
              <a:t>L</a:t>
            </a:r>
            <a:r>
              <a:rPr lang="en-US" b="1" dirty="0" smtClean="0"/>
              <a:t>3</a:t>
            </a:r>
            <a:r>
              <a:rPr lang="en-US" dirty="0" smtClean="0"/>
              <a:t> make inferences about shape of land from map, but fail to govern inferences using drivers &amp; constraints</a:t>
            </a:r>
            <a:endParaRPr lang="en-US" dirty="0"/>
          </a:p>
        </p:txBody>
      </p:sp>
    </p:spTree>
    <p:extLst>
      <p:ext uri="{BB962C8B-B14F-4D97-AF65-F5344CB8AC3E}">
        <p14:creationId xmlns:p14="http://schemas.microsoft.com/office/powerpoint/2010/main" val="228147269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Target Instructional Response</a:t>
            </a:r>
            <a:endParaRPr lang="en-US" dirty="0"/>
          </a:p>
        </p:txBody>
      </p:sp>
      <p:sp>
        <p:nvSpPr>
          <p:cNvPr id="4" name="Content Placeholder 2"/>
          <p:cNvSpPr>
            <a:spLocks noGrp="1"/>
          </p:cNvSpPr>
          <p:nvPr>
            <p:ph idx="1"/>
          </p:nvPr>
        </p:nvSpPr>
        <p:spPr/>
        <p:txBody>
          <a:bodyPr/>
          <a:lstStyle/>
          <a:p>
            <a:pPr marL="0" indent="0">
              <a:buNone/>
            </a:pPr>
            <a:endParaRPr lang="en-US" dirty="0" smtClean="0"/>
          </a:p>
          <a:p>
            <a:pPr marL="0" indent="0">
              <a:buNone/>
            </a:pPr>
            <a:r>
              <a:rPr lang="en-US" dirty="0" smtClean="0"/>
              <a:t>Effective response provides…</a:t>
            </a:r>
          </a:p>
          <a:p>
            <a:r>
              <a:rPr lang="en-US" dirty="0" smtClean="0"/>
              <a:t>1</a:t>
            </a:r>
            <a:r>
              <a:rPr lang="en-US" baseline="30000" dirty="0" smtClean="0"/>
              <a:t>st</a:t>
            </a:r>
            <a:r>
              <a:rPr lang="en-US" dirty="0"/>
              <a:t> </a:t>
            </a:r>
            <a:r>
              <a:rPr lang="en-US" dirty="0" smtClean="0"/>
              <a:t>hand experiences connecting 3-D landscapes w/ maps</a:t>
            </a:r>
          </a:p>
          <a:p>
            <a:r>
              <a:rPr lang="en-US" dirty="0" smtClean="0"/>
              <a:t>Support in reasoning w/ drivers &amp; constraints</a:t>
            </a:r>
            <a:endParaRPr lang="en-US" dirty="0"/>
          </a:p>
        </p:txBody>
      </p:sp>
    </p:spTree>
    <p:extLst>
      <p:ext uri="{BB962C8B-B14F-4D97-AF65-F5344CB8AC3E}">
        <p14:creationId xmlns:p14="http://schemas.microsoft.com/office/powerpoint/2010/main" val="50674576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Jen’s Interpretation of Student Ideas</a:t>
            </a:r>
            <a:endParaRPr lang="en-US" dirty="0"/>
          </a:p>
        </p:txBody>
      </p:sp>
      <p:sp>
        <p:nvSpPr>
          <p:cNvPr id="3" name="Content Placeholder 2"/>
          <p:cNvSpPr>
            <a:spLocks noGrp="1"/>
          </p:cNvSpPr>
          <p:nvPr>
            <p:ph idx="1"/>
          </p:nvPr>
        </p:nvSpPr>
        <p:spPr/>
        <p:txBody>
          <a:bodyPr/>
          <a:lstStyle/>
          <a:p>
            <a:r>
              <a:rPr lang="en-US" dirty="0"/>
              <a:t>(Pre-interview) Some of them were able to use kind of common sense and figure out the answer before we even talked about stuff, so that was pretty good. Some of them did assume water was flowing north to south regardless of what was going on around the water or the schoolyard. Some gave answers that were completely off the wall… More of them answered with a solid answer than I thought would so I was actually surprised at their results, how good they were.</a:t>
            </a:r>
          </a:p>
          <a:p>
            <a:endParaRPr lang="en-US" dirty="0"/>
          </a:p>
        </p:txBody>
      </p:sp>
    </p:spTree>
    <p:extLst>
      <p:ext uri="{BB962C8B-B14F-4D97-AF65-F5344CB8AC3E}">
        <p14:creationId xmlns:p14="http://schemas.microsoft.com/office/powerpoint/2010/main" val="406767045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Jen’s Instructional Response</a:t>
            </a:r>
            <a:endParaRPr lang="en-US" dirty="0"/>
          </a:p>
        </p:txBody>
      </p:sp>
      <p:sp>
        <p:nvSpPr>
          <p:cNvPr id="3" name="Content Placeholder 2"/>
          <p:cNvSpPr>
            <a:spLocks noGrp="1"/>
          </p:cNvSpPr>
          <p:nvPr>
            <p:ph idx="1"/>
          </p:nvPr>
        </p:nvSpPr>
        <p:spPr/>
        <p:txBody>
          <a:bodyPr/>
          <a:lstStyle/>
          <a:p>
            <a:r>
              <a:rPr lang="en-US" dirty="0" smtClean="0"/>
              <a:t>(Lesson Dialogue) </a:t>
            </a:r>
            <a:r>
              <a:rPr lang="en-US" dirty="0"/>
              <a:t>Open your notebooks and turn to your notes section. I’m going to show you a quick PowerPoint. Rather than having a separate vocab list, we’re just going to hit the vocab as we go through. Most of the stuff is probably words you guys have seen before, but it’s going to give it a definition. </a:t>
            </a:r>
          </a:p>
        </p:txBody>
      </p:sp>
    </p:spTree>
    <p:extLst>
      <p:ext uri="{BB962C8B-B14F-4D97-AF65-F5344CB8AC3E}">
        <p14:creationId xmlns:p14="http://schemas.microsoft.com/office/powerpoint/2010/main" val="86582790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Laurie’s Interpretation of Student Ideas</a:t>
            </a:r>
            <a:endParaRPr lang="en-US" dirty="0"/>
          </a:p>
        </p:txBody>
      </p:sp>
      <p:sp>
        <p:nvSpPr>
          <p:cNvPr id="3" name="Content Placeholder 2"/>
          <p:cNvSpPr>
            <a:spLocks noGrp="1"/>
          </p:cNvSpPr>
          <p:nvPr>
            <p:ph idx="1"/>
          </p:nvPr>
        </p:nvSpPr>
        <p:spPr/>
        <p:txBody>
          <a:bodyPr/>
          <a:lstStyle/>
          <a:p>
            <a:r>
              <a:rPr lang="en-US" dirty="0" smtClean="0"/>
              <a:t>(Post Interview) </a:t>
            </a:r>
            <a:r>
              <a:rPr lang="en-US" dirty="0"/>
              <a:t>I saw that most of the student responses were around a 2.5.</a:t>
            </a:r>
          </a:p>
          <a:p>
            <a:pPr marL="0" indent="0">
              <a:buNone/>
            </a:pPr>
            <a:endParaRPr lang="en-US" dirty="0"/>
          </a:p>
          <a:p>
            <a:r>
              <a:rPr lang="en-US" dirty="0"/>
              <a:t>Common ideas were that the landscape is a straight line and that either the water is flowing south or you can’t tell from the map. </a:t>
            </a:r>
            <a:endParaRPr lang="en-US" dirty="0" smtClean="0"/>
          </a:p>
          <a:p>
            <a:pPr marL="0" indent="0">
              <a:buNone/>
            </a:pPr>
            <a:r>
              <a:rPr lang="en-US" dirty="0"/>
              <a:t> </a:t>
            </a:r>
          </a:p>
          <a:p>
            <a:r>
              <a:rPr lang="en-US" dirty="0"/>
              <a:t>Having developed spatial relations and transferring </a:t>
            </a:r>
            <a:r>
              <a:rPr lang="en-US" dirty="0" smtClean="0"/>
              <a:t>3-D space </a:t>
            </a:r>
            <a:r>
              <a:rPr lang="en-US" dirty="0"/>
              <a:t>onto a </a:t>
            </a:r>
            <a:r>
              <a:rPr lang="en-US" dirty="0" smtClean="0"/>
              <a:t>2-D space </a:t>
            </a:r>
            <a:r>
              <a:rPr lang="en-US" dirty="0"/>
              <a:t>is still difficult at the 6</a:t>
            </a:r>
            <a:r>
              <a:rPr lang="en-US" baseline="30000" dirty="0"/>
              <a:t>th</a:t>
            </a:r>
            <a:r>
              <a:rPr lang="en-US" dirty="0"/>
              <a:t> grade level. </a:t>
            </a:r>
          </a:p>
        </p:txBody>
      </p:sp>
    </p:spTree>
    <p:extLst>
      <p:ext uri="{BB962C8B-B14F-4D97-AF65-F5344CB8AC3E}">
        <p14:creationId xmlns:p14="http://schemas.microsoft.com/office/powerpoint/2010/main" val="427065290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Laurie’s Instructional Response</a:t>
            </a:r>
            <a:endParaRPr lang="en-US" dirty="0"/>
          </a:p>
        </p:txBody>
      </p:sp>
      <p:sp>
        <p:nvSpPr>
          <p:cNvPr id="3" name="Content Placeholder 2"/>
          <p:cNvSpPr>
            <a:spLocks noGrp="1"/>
          </p:cNvSpPr>
          <p:nvPr>
            <p:ph idx="1"/>
          </p:nvPr>
        </p:nvSpPr>
        <p:spPr/>
        <p:txBody>
          <a:bodyPr/>
          <a:lstStyle/>
          <a:p>
            <a:r>
              <a:rPr lang="en-US" dirty="0" smtClean="0"/>
              <a:t>(Post Interview) Their </a:t>
            </a:r>
            <a:r>
              <a:rPr lang="en-US" dirty="0"/>
              <a:t>reasoning was that if they were standing and looking at the river it would be a straight line, which indicates they are not taking into account terrain and the 3-D landscape. What I did to address this misconception was to first pull out a watershed model and discuss with students the path water takes when traveling downhill and why it takes that </a:t>
            </a:r>
            <a:r>
              <a:rPr lang="en-US" dirty="0" smtClean="0"/>
              <a:t>path. </a:t>
            </a:r>
            <a:r>
              <a:rPr lang="en-US" dirty="0"/>
              <a:t>We also discussed how, in the model, the rivers (or paths the water flowed down) were indented and at a lower elevation than the area surrounding the river path.</a:t>
            </a:r>
          </a:p>
          <a:p>
            <a:endParaRPr lang="en-US" dirty="0"/>
          </a:p>
        </p:txBody>
      </p:sp>
    </p:spTree>
    <p:extLst>
      <p:ext uri="{BB962C8B-B14F-4D97-AF65-F5344CB8AC3E}">
        <p14:creationId xmlns:p14="http://schemas.microsoft.com/office/powerpoint/2010/main" val="29376160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Synopsis of Cases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9770163"/>
              </p:ext>
            </p:extLst>
          </p:nvPr>
        </p:nvGraphicFramePr>
        <p:xfrm>
          <a:off x="282024" y="1600200"/>
          <a:ext cx="8506146" cy="4485639"/>
        </p:xfrm>
        <a:graphic>
          <a:graphicData uri="http://schemas.openxmlformats.org/drawingml/2006/table">
            <a:tbl>
              <a:tblPr firstRow="1" bandRow="1">
                <a:tableStyleId>{5C22544A-7EE6-4342-B048-85BDC9FD1C3A}</a:tableStyleId>
              </a:tblPr>
              <a:tblGrid>
                <a:gridCol w="1458808"/>
                <a:gridCol w="3440256"/>
                <a:gridCol w="3607082"/>
              </a:tblGrid>
              <a:tr h="370840">
                <a:tc>
                  <a:txBody>
                    <a:bodyPr/>
                    <a:lstStyle/>
                    <a:p>
                      <a:r>
                        <a:rPr lang="en-US" dirty="0" smtClean="0"/>
                        <a:t>Facet</a:t>
                      </a:r>
                      <a:endParaRPr lang="en-US" dirty="0"/>
                    </a:p>
                  </a:txBody>
                  <a:tcPr/>
                </a:tc>
                <a:tc>
                  <a:txBody>
                    <a:bodyPr/>
                    <a:lstStyle/>
                    <a:p>
                      <a:r>
                        <a:rPr lang="en-US" dirty="0" smtClean="0"/>
                        <a:t>Jen</a:t>
                      </a:r>
                      <a:endParaRPr lang="en-US" dirty="0"/>
                    </a:p>
                  </a:txBody>
                  <a:tcPr/>
                </a:tc>
                <a:tc>
                  <a:txBody>
                    <a:bodyPr/>
                    <a:lstStyle/>
                    <a:p>
                      <a:r>
                        <a:rPr lang="en-US" dirty="0" smtClean="0"/>
                        <a:t>Laurie</a:t>
                      </a:r>
                      <a:endParaRPr lang="en-US" dirty="0"/>
                    </a:p>
                  </a:txBody>
                  <a:tcPr/>
                </a:tc>
              </a:tr>
              <a:tr h="370840">
                <a:tc>
                  <a:txBody>
                    <a:bodyPr/>
                    <a:lstStyle/>
                    <a:p>
                      <a:pPr marL="0" marR="0">
                        <a:spcBef>
                          <a:spcPts val="0"/>
                        </a:spcBef>
                        <a:spcAft>
                          <a:spcPts val="0"/>
                        </a:spcAft>
                      </a:pPr>
                      <a:r>
                        <a:rPr lang="en-US" sz="1800" i="1" dirty="0" smtClean="0">
                          <a:effectLst/>
                          <a:latin typeface="Arial"/>
                          <a:ea typeface="ＭＳ 明朝"/>
                          <a:cs typeface="Arial"/>
                        </a:rPr>
                        <a:t>Under-standing </a:t>
                      </a:r>
                      <a:r>
                        <a:rPr lang="en-US" sz="1800" i="1" dirty="0">
                          <a:effectLst/>
                          <a:latin typeface="Arial"/>
                          <a:ea typeface="ＭＳ 明朝"/>
                          <a:cs typeface="Arial"/>
                        </a:rPr>
                        <a:t>of LP</a:t>
                      </a:r>
                      <a:endParaRPr lang="en-US" sz="1800" dirty="0">
                        <a:effectLst/>
                        <a:latin typeface="Arial"/>
                        <a:ea typeface="ＭＳ 明朝"/>
                        <a:cs typeface="Arial"/>
                      </a:endParaRPr>
                    </a:p>
                  </a:txBody>
                  <a:tcPr marL="68580" marR="68580" marT="0" marB="0"/>
                </a:tc>
                <a:tc>
                  <a:txBody>
                    <a:bodyPr/>
                    <a:lstStyle/>
                    <a:p>
                      <a:pPr marL="342900" marR="0" lvl="0" indent="-342900">
                        <a:spcBef>
                          <a:spcPts val="0"/>
                        </a:spcBef>
                        <a:spcAft>
                          <a:spcPts val="0"/>
                        </a:spcAft>
                        <a:buFont typeface="Symbol"/>
                        <a:buChar char=""/>
                      </a:pPr>
                      <a:r>
                        <a:rPr lang="en-US" sz="1800" dirty="0" smtClean="0">
                          <a:effectLst/>
                          <a:latin typeface="Arial"/>
                          <a:ea typeface="ＭＳ 明朝"/>
                          <a:cs typeface="Arial"/>
                        </a:rPr>
                        <a:t>Responses &amp; </a:t>
                      </a:r>
                      <a:r>
                        <a:rPr lang="en-US" sz="1800" dirty="0">
                          <a:effectLst/>
                          <a:latin typeface="Arial"/>
                          <a:ea typeface="ＭＳ 明朝"/>
                          <a:cs typeface="Arial"/>
                        </a:rPr>
                        <a:t>talk reflect </a:t>
                      </a:r>
                      <a:r>
                        <a:rPr lang="en-US" sz="1800" dirty="0" smtClean="0">
                          <a:effectLst/>
                          <a:latin typeface="Arial"/>
                          <a:ea typeface="ＭＳ 明朝"/>
                          <a:cs typeface="Arial"/>
                        </a:rPr>
                        <a:t>L3  w/access </a:t>
                      </a:r>
                      <a:r>
                        <a:rPr lang="en-US" sz="1800" dirty="0">
                          <a:effectLst/>
                          <a:latin typeface="Arial"/>
                          <a:ea typeface="ＭＳ 明朝"/>
                          <a:cs typeface="Arial"/>
                        </a:rPr>
                        <a:t>to </a:t>
                      </a:r>
                      <a:r>
                        <a:rPr lang="en-US" sz="1800" dirty="0" smtClean="0">
                          <a:effectLst/>
                          <a:latin typeface="Arial"/>
                          <a:ea typeface="ＭＳ 明朝"/>
                          <a:cs typeface="Arial"/>
                        </a:rPr>
                        <a:t>L4 </a:t>
                      </a:r>
                    </a:p>
                    <a:p>
                      <a:pPr marL="0" marR="0" lvl="0" indent="0">
                        <a:spcBef>
                          <a:spcPts val="0"/>
                        </a:spcBef>
                        <a:spcAft>
                          <a:spcPts val="0"/>
                        </a:spcAft>
                        <a:buFont typeface="Symbol"/>
                        <a:buNone/>
                      </a:pPr>
                      <a:endParaRPr lang="en-US" sz="1800" dirty="0">
                        <a:effectLst/>
                        <a:latin typeface="Arial"/>
                        <a:ea typeface="ＭＳ 明朝"/>
                        <a:cs typeface="Arial"/>
                      </a:endParaRPr>
                    </a:p>
                    <a:p>
                      <a:pPr marL="342900" marR="0" lvl="0" indent="-342900">
                        <a:spcBef>
                          <a:spcPts val="0"/>
                        </a:spcBef>
                        <a:spcAft>
                          <a:spcPts val="0"/>
                        </a:spcAft>
                        <a:buFont typeface="Symbol"/>
                        <a:buChar char=""/>
                      </a:pPr>
                      <a:r>
                        <a:rPr lang="en-US" sz="1800" dirty="0" smtClean="0">
                          <a:effectLst/>
                          <a:latin typeface="Arial"/>
                          <a:ea typeface="ＭＳ 明朝"/>
                          <a:cs typeface="Arial"/>
                        </a:rPr>
                        <a:t>Sees </a:t>
                      </a:r>
                      <a:r>
                        <a:rPr lang="en-US" sz="1800" dirty="0">
                          <a:effectLst/>
                          <a:latin typeface="Arial"/>
                          <a:ea typeface="ＭＳ 明朝"/>
                          <a:cs typeface="Arial"/>
                        </a:rPr>
                        <a:t>LP as useful for supporting </a:t>
                      </a:r>
                      <a:r>
                        <a:rPr lang="en-US" sz="1800" dirty="0" smtClean="0">
                          <a:effectLst/>
                          <a:latin typeface="Arial"/>
                          <a:ea typeface="ＭＳ 明朝"/>
                          <a:cs typeface="Arial"/>
                        </a:rPr>
                        <a:t>learning w/implicit</a:t>
                      </a:r>
                      <a:r>
                        <a:rPr lang="en-US" sz="1800" baseline="0" dirty="0" smtClean="0">
                          <a:effectLst/>
                          <a:latin typeface="Arial"/>
                          <a:ea typeface="ＭＳ 明朝"/>
                          <a:cs typeface="Arial"/>
                        </a:rPr>
                        <a:t> goal of L3 accounts</a:t>
                      </a:r>
                      <a:endParaRPr lang="en-US" sz="1800" dirty="0">
                        <a:effectLst/>
                        <a:latin typeface="Arial"/>
                        <a:ea typeface="ＭＳ 明朝"/>
                        <a:cs typeface="Arial"/>
                      </a:endParaRPr>
                    </a:p>
                  </a:txBody>
                  <a:tcPr marL="68580" marR="68580" marT="0" marB="0"/>
                </a:tc>
                <a:tc>
                  <a:txBody>
                    <a:bodyPr/>
                    <a:lstStyle/>
                    <a:p>
                      <a:pPr marL="342900" marR="0" lvl="0" indent="-342900">
                        <a:spcBef>
                          <a:spcPts val="0"/>
                        </a:spcBef>
                        <a:spcAft>
                          <a:spcPts val="0"/>
                        </a:spcAft>
                        <a:buFont typeface="Symbol"/>
                        <a:buChar char=""/>
                      </a:pPr>
                      <a:r>
                        <a:rPr lang="en-US" sz="1800" dirty="0" smtClean="0">
                          <a:effectLst/>
                          <a:latin typeface="Arial"/>
                          <a:ea typeface="ＭＳ 明朝"/>
                          <a:cs typeface="Arial"/>
                        </a:rPr>
                        <a:t>Responses &amp; talk reflect L4 w/ minor problems</a:t>
                      </a:r>
                    </a:p>
                    <a:p>
                      <a:pPr marL="0" marR="0" lvl="0" indent="0">
                        <a:spcBef>
                          <a:spcPts val="0"/>
                        </a:spcBef>
                        <a:spcAft>
                          <a:spcPts val="0"/>
                        </a:spcAft>
                        <a:buFont typeface="Symbol"/>
                        <a:buNone/>
                      </a:pPr>
                      <a:endParaRPr lang="en-US" sz="1800" dirty="0">
                        <a:effectLst/>
                        <a:latin typeface="Arial"/>
                        <a:ea typeface="ＭＳ 明朝"/>
                        <a:cs typeface="Arial"/>
                      </a:endParaRPr>
                    </a:p>
                    <a:p>
                      <a:pPr marL="342900" marR="0" lvl="0" indent="-342900">
                        <a:spcBef>
                          <a:spcPts val="0"/>
                        </a:spcBef>
                        <a:spcAft>
                          <a:spcPts val="0"/>
                        </a:spcAft>
                        <a:buFont typeface="Symbol"/>
                        <a:buChar char=""/>
                      </a:pPr>
                      <a:r>
                        <a:rPr lang="en-US" sz="1800" dirty="0" smtClean="0">
                          <a:effectLst/>
                          <a:latin typeface="Arial"/>
                          <a:ea typeface="ＭＳ 明朝"/>
                          <a:cs typeface="Arial"/>
                        </a:rPr>
                        <a:t>Views LP </a:t>
                      </a:r>
                      <a:r>
                        <a:rPr lang="en-US" sz="1800" dirty="0">
                          <a:effectLst/>
                          <a:latin typeface="Arial"/>
                          <a:ea typeface="ＭＳ 明朝"/>
                          <a:cs typeface="Arial"/>
                        </a:rPr>
                        <a:t>as </a:t>
                      </a:r>
                      <a:r>
                        <a:rPr lang="en-US" sz="1800" dirty="0" smtClean="0">
                          <a:effectLst/>
                          <a:latin typeface="Arial"/>
                          <a:ea typeface="ＭＳ 明朝"/>
                          <a:cs typeface="Arial"/>
                        </a:rPr>
                        <a:t>tool </a:t>
                      </a:r>
                      <a:r>
                        <a:rPr lang="en-US" sz="1800" dirty="0">
                          <a:effectLst/>
                          <a:latin typeface="Arial"/>
                          <a:ea typeface="ＭＳ 明朝"/>
                          <a:cs typeface="Arial"/>
                        </a:rPr>
                        <a:t>for planning instruction that </a:t>
                      </a:r>
                      <a:r>
                        <a:rPr lang="en-US" sz="1800" dirty="0" smtClean="0">
                          <a:effectLst/>
                          <a:latin typeface="Arial"/>
                          <a:ea typeface="ＭＳ 明朝"/>
                          <a:cs typeface="Arial"/>
                        </a:rPr>
                        <a:t>builds </a:t>
                      </a:r>
                      <a:r>
                        <a:rPr lang="en-US" sz="1800" dirty="0">
                          <a:effectLst/>
                          <a:latin typeface="Arial"/>
                          <a:ea typeface="ＭＳ 明朝"/>
                          <a:cs typeface="Arial"/>
                        </a:rPr>
                        <a:t>students’ </a:t>
                      </a:r>
                      <a:r>
                        <a:rPr lang="en-US" sz="1800" dirty="0" smtClean="0">
                          <a:effectLst/>
                          <a:latin typeface="Arial"/>
                          <a:ea typeface="ＭＳ 明朝"/>
                          <a:cs typeface="Arial"/>
                        </a:rPr>
                        <a:t>ideas</a:t>
                      </a:r>
                      <a:r>
                        <a:rPr lang="en-US" sz="1800" baseline="0" dirty="0" smtClean="0">
                          <a:effectLst/>
                          <a:latin typeface="Arial"/>
                          <a:ea typeface="ＭＳ 明朝"/>
                          <a:cs typeface="Arial"/>
                        </a:rPr>
                        <a:t> </a:t>
                      </a:r>
                      <a:r>
                        <a:rPr lang="en-US" sz="1800" dirty="0" smtClean="0">
                          <a:effectLst/>
                          <a:latin typeface="Arial"/>
                          <a:ea typeface="ＭＳ 明朝"/>
                          <a:cs typeface="Arial"/>
                        </a:rPr>
                        <a:t>through </a:t>
                      </a:r>
                      <a:r>
                        <a:rPr lang="en-US" sz="1800" dirty="0">
                          <a:effectLst/>
                          <a:latin typeface="Arial"/>
                          <a:ea typeface="ＭＳ 明朝"/>
                          <a:cs typeface="Arial"/>
                        </a:rPr>
                        <a:t>experience</a:t>
                      </a:r>
                      <a:r>
                        <a:rPr lang="en-US" sz="1800" dirty="0" smtClean="0">
                          <a:effectLst/>
                          <a:latin typeface="Arial"/>
                          <a:ea typeface="ＭＳ 明朝"/>
                          <a:cs typeface="Arial"/>
                        </a:rPr>
                        <a:t>.</a:t>
                      </a:r>
                    </a:p>
                    <a:p>
                      <a:pPr marL="342900" marR="0" lvl="0" indent="-342900">
                        <a:spcBef>
                          <a:spcPts val="0"/>
                        </a:spcBef>
                        <a:spcAft>
                          <a:spcPts val="0"/>
                        </a:spcAft>
                        <a:buFont typeface="Symbol"/>
                        <a:buChar char=""/>
                      </a:pPr>
                      <a:endParaRPr lang="en-US" sz="1800" dirty="0">
                        <a:effectLst/>
                        <a:latin typeface="Arial"/>
                        <a:ea typeface="ＭＳ 明朝"/>
                        <a:cs typeface="Arial"/>
                      </a:endParaRPr>
                    </a:p>
                  </a:txBody>
                  <a:tcPr marL="68580" marR="68580" marT="0" marB="0"/>
                </a:tc>
              </a:tr>
              <a:tr h="370840">
                <a:tc>
                  <a:txBody>
                    <a:bodyPr/>
                    <a:lstStyle/>
                    <a:p>
                      <a:pPr marL="0" marR="0">
                        <a:spcBef>
                          <a:spcPts val="0"/>
                        </a:spcBef>
                        <a:spcAft>
                          <a:spcPts val="0"/>
                        </a:spcAft>
                      </a:pPr>
                      <a:r>
                        <a:rPr lang="en-US" sz="1800" i="1" dirty="0">
                          <a:effectLst/>
                          <a:latin typeface="Arial"/>
                          <a:ea typeface="ＭＳ 明朝"/>
                          <a:cs typeface="Arial"/>
                        </a:rPr>
                        <a:t>Purpose of </a:t>
                      </a:r>
                      <a:r>
                        <a:rPr lang="en-US" sz="1800" i="1" dirty="0" smtClean="0">
                          <a:effectLst/>
                          <a:latin typeface="Arial"/>
                          <a:ea typeface="ＭＳ 明朝"/>
                          <a:cs typeface="Arial"/>
                        </a:rPr>
                        <a:t>FA</a:t>
                      </a:r>
                      <a:endParaRPr lang="en-US" sz="1800" dirty="0">
                        <a:effectLst/>
                        <a:latin typeface="Arial"/>
                        <a:ea typeface="ＭＳ 明朝"/>
                        <a:cs typeface="Arial"/>
                      </a:endParaRPr>
                    </a:p>
                  </a:txBody>
                  <a:tcPr marL="68580" marR="68580" marT="0" marB="0"/>
                </a:tc>
                <a:tc>
                  <a:txBody>
                    <a:bodyPr/>
                    <a:lstStyle/>
                    <a:p>
                      <a:pPr marL="342900" marR="0" lvl="0" indent="-342900">
                        <a:spcBef>
                          <a:spcPts val="0"/>
                        </a:spcBef>
                        <a:spcAft>
                          <a:spcPts val="0"/>
                        </a:spcAft>
                        <a:buFont typeface="Symbol"/>
                        <a:buChar char=""/>
                      </a:pPr>
                      <a:r>
                        <a:rPr lang="en-US" sz="1800" dirty="0" smtClean="0">
                          <a:effectLst/>
                          <a:latin typeface="Arial"/>
                          <a:ea typeface="ＭＳ 明朝"/>
                          <a:cs typeface="Arial"/>
                        </a:rPr>
                        <a:t>Views </a:t>
                      </a:r>
                      <a:r>
                        <a:rPr lang="en-US" sz="1800" dirty="0">
                          <a:effectLst/>
                          <a:latin typeface="Arial"/>
                          <a:ea typeface="ＭＳ 明朝"/>
                          <a:cs typeface="Arial"/>
                        </a:rPr>
                        <a:t>learning as acquisition of facts. </a:t>
                      </a:r>
                      <a:endParaRPr lang="en-US" sz="1800" dirty="0" smtClean="0">
                        <a:effectLst/>
                        <a:latin typeface="Arial"/>
                        <a:ea typeface="ＭＳ 明朝"/>
                        <a:cs typeface="Arial"/>
                      </a:endParaRPr>
                    </a:p>
                    <a:p>
                      <a:pPr marL="0" marR="0" lvl="0" indent="0">
                        <a:spcBef>
                          <a:spcPts val="0"/>
                        </a:spcBef>
                        <a:spcAft>
                          <a:spcPts val="0"/>
                        </a:spcAft>
                        <a:buFont typeface="Symbol"/>
                        <a:buNone/>
                      </a:pPr>
                      <a:endParaRPr lang="en-US" sz="1800" dirty="0" smtClean="0">
                        <a:effectLst/>
                        <a:latin typeface="Arial"/>
                        <a:ea typeface="ＭＳ 明朝"/>
                        <a:cs typeface="Arial"/>
                      </a:endParaRPr>
                    </a:p>
                    <a:p>
                      <a:pPr marL="342900" marR="0" lvl="0" indent="-342900">
                        <a:spcBef>
                          <a:spcPts val="0"/>
                        </a:spcBef>
                        <a:spcAft>
                          <a:spcPts val="0"/>
                        </a:spcAft>
                        <a:buFont typeface="Symbol"/>
                        <a:buChar char=""/>
                      </a:pPr>
                      <a:r>
                        <a:rPr lang="en-US" sz="1800" dirty="0" smtClean="0">
                          <a:effectLst/>
                          <a:latin typeface="Arial"/>
                          <a:ea typeface="ＭＳ 明朝"/>
                          <a:cs typeface="Arial"/>
                        </a:rPr>
                        <a:t>FA </a:t>
                      </a:r>
                      <a:r>
                        <a:rPr lang="en-US" sz="1800" dirty="0">
                          <a:effectLst/>
                          <a:latin typeface="Arial"/>
                          <a:ea typeface="ＭＳ 明朝"/>
                          <a:cs typeface="Arial"/>
                        </a:rPr>
                        <a:t>allows her to assess facts students </a:t>
                      </a:r>
                      <a:r>
                        <a:rPr lang="en-US" sz="1800" dirty="0" smtClean="0">
                          <a:effectLst/>
                          <a:latin typeface="Arial"/>
                          <a:ea typeface="ＭＳ 明朝"/>
                          <a:cs typeface="Arial"/>
                        </a:rPr>
                        <a:t>do/don’t </a:t>
                      </a:r>
                      <a:r>
                        <a:rPr lang="en-US" sz="1800" dirty="0">
                          <a:effectLst/>
                          <a:latin typeface="Arial"/>
                          <a:ea typeface="ＭＳ 明朝"/>
                          <a:cs typeface="Arial"/>
                        </a:rPr>
                        <a:t>know so </a:t>
                      </a:r>
                      <a:r>
                        <a:rPr lang="en-US" sz="1800" dirty="0" smtClean="0">
                          <a:effectLst/>
                          <a:latin typeface="Arial"/>
                          <a:ea typeface="ＭＳ 明朝"/>
                          <a:cs typeface="Arial"/>
                        </a:rPr>
                        <a:t>she </a:t>
                      </a:r>
                      <a:r>
                        <a:rPr lang="en-US" sz="1800" dirty="0">
                          <a:effectLst/>
                          <a:latin typeface="Arial"/>
                          <a:ea typeface="ＭＳ 明朝"/>
                          <a:cs typeface="Arial"/>
                        </a:rPr>
                        <a:t>can cover appropriate </a:t>
                      </a:r>
                      <a:r>
                        <a:rPr lang="en-US" sz="1800" dirty="0" smtClean="0">
                          <a:effectLst/>
                          <a:latin typeface="Arial"/>
                          <a:ea typeface="ＭＳ 明朝"/>
                          <a:cs typeface="Arial"/>
                        </a:rPr>
                        <a:t>content</a:t>
                      </a:r>
                    </a:p>
                    <a:p>
                      <a:pPr marL="342900" marR="0" lvl="0" indent="-342900">
                        <a:spcBef>
                          <a:spcPts val="0"/>
                        </a:spcBef>
                        <a:spcAft>
                          <a:spcPts val="0"/>
                        </a:spcAft>
                        <a:buFont typeface="Symbol"/>
                        <a:buChar char=""/>
                      </a:pPr>
                      <a:endParaRPr lang="en-US" sz="1800" dirty="0">
                        <a:effectLst/>
                        <a:latin typeface="Arial"/>
                        <a:ea typeface="ＭＳ 明朝"/>
                        <a:cs typeface="Arial"/>
                      </a:endParaRPr>
                    </a:p>
                  </a:txBody>
                  <a:tcPr marL="68580" marR="68580" marT="0" marB="0"/>
                </a:tc>
                <a:tc>
                  <a:txBody>
                    <a:bodyPr/>
                    <a:lstStyle/>
                    <a:p>
                      <a:pPr marL="342900" marR="0" lvl="0" indent="-342900">
                        <a:spcBef>
                          <a:spcPts val="0"/>
                        </a:spcBef>
                        <a:spcAft>
                          <a:spcPts val="0"/>
                        </a:spcAft>
                        <a:buFont typeface="Symbol"/>
                        <a:buChar char=""/>
                      </a:pPr>
                      <a:r>
                        <a:rPr lang="en-US" sz="1800" dirty="0" smtClean="0">
                          <a:effectLst/>
                          <a:latin typeface="Arial"/>
                          <a:ea typeface="ＭＳ 明朝"/>
                          <a:cs typeface="Arial"/>
                        </a:rPr>
                        <a:t>Situates </a:t>
                      </a:r>
                      <a:r>
                        <a:rPr lang="en-US" sz="1800" dirty="0">
                          <a:effectLst/>
                          <a:latin typeface="Arial"/>
                          <a:ea typeface="ＭＳ 明朝"/>
                          <a:cs typeface="Arial"/>
                        </a:rPr>
                        <a:t>FA practice w/in </a:t>
                      </a:r>
                      <a:r>
                        <a:rPr lang="en-US" sz="1800" dirty="0" smtClean="0">
                          <a:effectLst/>
                          <a:latin typeface="Arial"/>
                          <a:ea typeface="ＭＳ 明朝"/>
                          <a:cs typeface="Arial"/>
                        </a:rPr>
                        <a:t>LP </a:t>
                      </a:r>
                      <a:r>
                        <a:rPr lang="en-US" sz="1800" dirty="0">
                          <a:effectLst/>
                          <a:latin typeface="Arial"/>
                          <a:ea typeface="ＭＳ 明朝"/>
                          <a:cs typeface="Arial"/>
                        </a:rPr>
                        <a:t>(identifying students’ LP-aligned ideas </a:t>
                      </a:r>
                      <a:r>
                        <a:rPr lang="en-US" sz="1800" dirty="0" smtClean="0">
                          <a:effectLst/>
                          <a:latin typeface="Arial"/>
                          <a:ea typeface="ＭＳ 明朝"/>
                          <a:cs typeface="Arial"/>
                        </a:rPr>
                        <a:t>&amp; practices</a:t>
                      </a:r>
                      <a:r>
                        <a:rPr lang="en-US" sz="1800" dirty="0">
                          <a:effectLst/>
                          <a:latin typeface="Arial"/>
                          <a:ea typeface="ＭＳ 明朝"/>
                          <a:cs typeface="Arial"/>
                        </a:rPr>
                        <a:t>) </a:t>
                      </a:r>
                    </a:p>
                  </a:txBody>
                  <a:tcPr marL="68580" marR="68580" marT="0" marB="0"/>
                </a:tc>
              </a:tr>
            </a:tbl>
          </a:graphicData>
        </a:graphic>
      </p:graphicFrame>
    </p:spTree>
    <p:extLst>
      <p:ext uri="{BB962C8B-B14F-4D97-AF65-F5344CB8AC3E}">
        <p14:creationId xmlns:p14="http://schemas.microsoft.com/office/powerpoint/2010/main" val="281591152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Synopsis of Cases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85324253"/>
              </p:ext>
            </p:extLst>
          </p:nvPr>
        </p:nvGraphicFramePr>
        <p:xfrm>
          <a:off x="340416" y="1483408"/>
          <a:ext cx="8453227" cy="5034279"/>
        </p:xfrm>
        <a:graphic>
          <a:graphicData uri="http://schemas.openxmlformats.org/drawingml/2006/table">
            <a:tbl>
              <a:tblPr firstRow="1" bandRow="1">
                <a:tableStyleId>{5C22544A-7EE6-4342-B048-85BDC9FD1C3A}</a:tableStyleId>
              </a:tblPr>
              <a:tblGrid>
                <a:gridCol w="1498970"/>
                <a:gridCol w="3639525"/>
                <a:gridCol w="3314732"/>
              </a:tblGrid>
              <a:tr h="370840">
                <a:tc>
                  <a:txBody>
                    <a:bodyPr/>
                    <a:lstStyle/>
                    <a:p>
                      <a:r>
                        <a:rPr lang="en-US" dirty="0" smtClean="0"/>
                        <a:t>Facet</a:t>
                      </a:r>
                      <a:endParaRPr lang="en-US" dirty="0"/>
                    </a:p>
                  </a:txBody>
                  <a:tcPr/>
                </a:tc>
                <a:tc>
                  <a:txBody>
                    <a:bodyPr/>
                    <a:lstStyle/>
                    <a:p>
                      <a:r>
                        <a:rPr lang="en-US" dirty="0" smtClean="0"/>
                        <a:t>Jen</a:t>
                      </a:r>
                      <a:endParaRPr lang="en-US" dirty="0"/>
                    </a:p>
                  </a:txBody>
                  <a:tcPr/>
                </a:tc>
                <a:tc>
                  <a:txBody>
                    <a:bodyPr/>
                    <a:lstStyle/>
                    <a:p>
                      <a:r>
                        <a:rPr lang="en-US" dirty="0" smtClean="0"/>
                        <a:t>Laurie</a:t>
                      </a:r>
                      <a:endParaRPr lang="en-US" dirty="0"/>
                    </a:p>
                  </a:txBody>
                  <a:tcPr/>
                </a:tc>
              </a:tr>
              <a:tr h="370840">
                <a:tc>
                  <a:txBody>
                    <a:bodyPr/>
                    <a:lstStyle/>
                    <a:p>
                      <a:pPr marL="0" marR="0">
                        <a:spcBef>
                          <a:spcPts val="0"/>
                        </a:spcBef>
                        <a:spcAft>
                          <a:spcPts val="0"/>
                        </a:spcAft>
                      </a:pPr>
                      <a:r>
                        <a:rPr lang="en-US" sz="1800" i="1" dirty="0">
                          <a:effectLst/>
                          <a:latin typeface="Arial"/>
                          <a:ea typeface="ＭＳ 明朝"/>
                          <a:cs typeface="Arial"/>
                        </a:rPr>
                        <a:t>Interpreting students’ ideas</a:t>
                      </a:r>
                      <a:endParaRPr lang="en-US" sz="1800" dirty="0">
                        <a:effectLst/>
                        <a:latin typeface="Arial"/>
                        <a:ea typeface="ＭＳ 明朝"/>
                        <a:cs typeface="Arial"/>
                      </a:endParaRPr>
                    </a:p>
                  </a:txBody>
                  <a:tcPr marL="68580" marR="68580" marT="0" marB="0"/>
                </a:tc>
                <a:tc>
                  <a:txBody>
                    <a:bodyPr/>
                    <a:lstStyle/>
                    <a:p>
                      <a:pPr marL="342900" marR="0" lvl="0" indent="-342900">
                        <a:spcBef>
                          <a:spcPts val="0"/>
                        </a:spcBef>
                        <a:spcAft>
                          <a:spcPts val="0"/>
                        </a:spcAft>
                        <a:buFont typeface="Symbol"/>
                        <a:buChar char=""/>
                      </a:pPr>
                      <a:r>
                        <a:rPr lang="en-US" sz="1800" dirty="0" smtClean="0">
                          <a:effectLst/>
                          <a:latin typeface="Arial"/>
                          <a:ea typeface="ＭＳ 明朝"/>
                          <a:cs typeface="Arial"/>
                        </a:rPr>
                        <a:t>Recognizes student challenges, </a:t>
                      </a:r>
                      <a:r>
                        <a:rPr lang="en-US" sz="1800" dirty="0">
                          <a:effectLst/>
                          <a:latin typeface="Arial"/>
                          <a:ea typeface="ＭＳ 明朝"/>
                          <a:cs typeface="Arial"/>
                        </a:rPr>
                        <a:t>but does not situate </a:t>
                      </a:r>
                      <a:r>
                        <a:rPr lang="en-US" sz="1800" dirty="0" smtClean="0">
                          <a:effectLst/>
                          <a:latin typeface="Arial"/>
                          <a:ea typeface="ＭＳ 明朝"/>
                          <a:cs typeface="Arial"/>
                        </a:rPr>
                        <a:t>w</a:t>
                      </a:r>
                      <a:r>
                        <a:rPr lang="en-US" sz="1800" dirty="0">
                          <a:effectLst/>
                          <a:latin typeface="Arial"/>
                          <a:ea typeface="ＭＳ 明朝"/>
                          <a:cs typeface="Arial"/>
                        </a:rPr>
                        <a:t>/in LP.</a:t>
                      </a:r>
                    </a:p>
                    <a:p>
                      <a:pPr marL="0" marR="0" lvl="0" indent="0">
                        <a:spcBef>
                          <a:spcPts val="0"/>
                        </a:spcBef>
                        <a:spcAft>
                          <a:spcPts val="0"/>
                        </a:spcAft>
                        <a:buFont typeface="Symbol"/>
                        <a:buNone/>
                      </a:pPr>
                      <a:endParaRPr lang="en-US" sz="1800" dirty="0" smtClean="0">
                        <a:effectLst/>
                        <a:latin typeface="Arial"/>
                        <a:ea typeface="ＭＳ 明朝"/>
                        <a:cs typeface="Arial"/>
                      </a:endParaRPr>
                    </a:p>
                    <a:p>
                      <a:pPr marL="342900" marR="0" lvl="0" indent="-342900">
                        <a:spcBef>
                          <a:spcPts val="0"/>
                        </a:spcBef>
                        <a:spcAft>
                          <a:spcPts val="0"/>
                        </a:spcAft>
                        <a:buFont typeface="Symbol"/>
                        <a:buChar char=""/>
                      </a:pPr>
                      <a:r>
                        <a:rPr lang="en-US" sz="1800" dirty="0" smtClean="0">
                          <a:effectLst/>
                          <a:latin typeface="Arial"/>
                          <a:ea typeface="ＭＳ 明朝"/>
                          <a:cs typeface="Arial"/>
                        </a:rPr>
                        <a:t>Interprets </a:t>
                      </a:r>
                      <a:r>
                        <a:rPr lang="en-US" sz="1800" dirty="0" smtClean="0">
                          <a:effectLst/>
                          <a:latin typeface="Arial"/>
                          <a:ea typeface="ＭＳ 明朝"/>
                          <a:cs typeface="Arial"/>
                        </a:rPr>
                        <a:t>ideas as </a:t>
                      </a:r>
                      <a:r>
                        <a:rPr lang="en-US" sz="1800" dirty="0">
                          <a:effectLst/>
                          <a:latin typeface="Arial"/>
                          <a:ea typeface="ＭＳ 明朝"/>
                          <a:cs typeface="Arial"/>
                        </a:rPr>
                        <a:t>right/wrong.</a:t>
                      </a:r>
                    </a:p>
                  </a:txBody>
                  <a:tcPr marL="68580" marR="68580" marT="0" marB="0"/>
                </a:tc>
                <a:tc>
                  <a:txBody>
                    <a:bodyPr/>
                    <a:lstStyle/>
                    <a:p>
                      <a:pPr marL="342900" marR="0" lvl="0" indent="-342900">
                        <a:spcBef>
                          <a:spcPts val="0"/>
                        </a:spcBef>
                        <a:spcAft>
                          <a:spcPts val="0"/>
                        </a:spcAft>
                        <a:buFont typeface="Symbol"/>
                        <a:buChar char=""/>
                      </a:pPr>
                      <a:r>
                        <a:rPr lang="en-US" sz="1800" dirty="0" smtClean="0">
                          <a:effectLst/>
                          <a:latin typeface="Arial"/>
                          <a:ea typeface="ＭＳ 明朝"/>
                          <a:cs typeface="Arial"/>
                        </a:rPr>
                        <a:t>Describes </a:t>
                      </a:r>
                      <a:r>
                        <a:rPr lang="en-US" sz="1800" dirty="0">
                          <a:effectLst/>
                          <a:latin typeface="Arial"/>
                          <a:ea typeface="ＭＳ 明朝"/>
                          <a:cs typeface="Arial"/>
                        </a:rPr>
                        <a:t>what students know </a:t>
                      </a:r>
                      <a:r>
                        <a:rPr lang="en-US" sz="1800" dirty="0" smtClean="0">
                          <a:effectLst/>
                          <a:latin typeface="Arial"/>
                          <a:ea typeface="ＭＳ 明朝"/>
                          <a:cs typeface="Arial"/>
                        </a:rPr>
                        <a:t>&amp; do</a:t>
                      </a:r>
                      <a:r>
                        <a:rPr lang="en-US" sz="1800" dirty="0">
                          <a:effectLst/>
                          <a:latin typeface="Arial"/>
                          <a:ea typeface="ＭＳ 明朝"/>
                          <a:cs typeface="Arial"/>
                        </a:rPr>
                        <a:t>, as well as </a:t>
                      </a:r>
                      <a:r>
                        <a:rPr lang="en-US" sz="1800" dirty="0" smtClean="0">
                          <a:effectLst/>
                          <a:latin typeface="Arial"/>
                          <a:ea typeface="ＭＳ 明朝"/>
                          <a:cs typeface="Arial"/>
                        </a:rPr>
                        <a:t>specific</a:t>
                      </a:r>
                      <a:r>
                        <a:rPr lang="en-US" sz="1800" baseline="0" dirty="0" smtClean="0">
                          <a:effectLst/>
                          <a:latin typeface="Arial"/>
                          <a:ea typeface="ＭＳ 明朝"/>
                          <a:cs typeface="Arial"/>
                        </a:rPr>
                        <a:t> </a:t>
                      </a:r>
                      <a:r>
                        <a:rPr lang="en-US" sz="1800" dirty="0" smtClean="0">
                          <a:effectLst/>
                          <a:latin typeface="Arial"/>
                          <a:ea typeface="ＭＳ 明朝"/>
                          <a:cs typeface="Arial"/>
                        </a:rPr>
                        <a:t>challenges (i.e.,</a:t>
                      </a:r>
                      <a:r>
                        <a:rPr lang="en-US" sz="1800" baseline="0" dirty="0" smtClean="0">
                          <a:effectLst/>
                          <a:latin typeface="Arial"/>
                          <a:ea typeface="ＭＳ 明朝"/>
                          <a:cs typeface="Arial"/>
                        </a:rPr>
                        <a:t> spatial reasoning)</a:t>
                      </a:r>
                      <a:r>
                        <a:rPr lang="en-US" sz="1800" dirty="0" smtClean="0">
                          <a:effectLst/>
                          <a:latin typeface="Arial"/>
                          <a:ea typeface="ＭＳ 明朝"/>
                          <a:cs typeface="Arial"/>
                        </a:rPr>
                        <a:t>.</a:t>
                      </a:r>
                    </a:p>
                    <a:p>
                      <a:pPr marL="0" marR="0" lvl="0" indent="0">
                        <a:spcBef>
                          <a:spcPts val="0"/>
                        </a:spcBef>
                        <a:spcAft>
                          <a:spcPts val="0"/>
                        </a:spcAft>
                        <a:buFont typeface="Symbol"/>
                        <a:buNone/>
                      </a:pPr>
                      <a:endParaRPr lang="en-US" sz="1800" dirty="0">
                        <a:effectLst/>
                        <a:latin typeface="Arial"/>
                        <a:ea typeface="ＭＳ 明朝"/>
                        <a:cs typeface="Arial"/>
                      </a:endParaRPr>
                    </a:p>
                    <a:p>
                      <a:pPr marL="342900" marR="0" lvl="0" indent="-342900">
                        <a:spcBef>
                          <a:spcPts val="0"/>
                        </a:spcBef>
                        <a:spcAft>
                          <a:spcPts val="0"/>
                        </a:spcAft>
                        <a:buFont typeface="Symbol"/>
                        <a:buChar char=""/>
                      </a:pPr>
                      <a:r>
                        <a:rPr lang="en-US" sz="1800" dirty="0" smtClean="0">
                          <a:effectLst/>
                          <a:latin typeface="Arial"/>
                          <a:ea typeface="ＭＳ 明朝"/>
                          <a:cs typeface="Arial"/>
                        </a:rPr>
                        <a:t>Situates responses in LP.</a:t>
                      </a:r>
                      <a:endParaRPr lang="en-US" sz="1800" baseline="0" dirty="0" smtClean="0">
                        <a:effectLst/>
                        <a:latin typeface="Arial"/>
                        <a:ea typeface="ＭＳ 明朝"/>
                        <a:cs typeface="Arial"/>
                      </a:endParaRPr>
                    </a:p>
                    <a:p>
                      <a:pPr marL="342900" marR="0" lvl="0" indent="-342900">
                        <a:spcBef>
                          <a:spcPts val="0"/>
                        </a:spcBef>
                        <a:spcAft>
                          <a:spcPts val="0"/>
                        </a:spcAft>
                        <a:buFont typeface="Symbol"/>
                        <a:buChar char=""/>
                      </a:pPr>
                      <a:endParaRPr lang="en-US" sz="1800" dirty="0">
                        <a:effectLst/>
                        <a:latin typeface="Arial"/>
                        <a:ea typeface="ＭＳ 明朝"/>
                        <a:cs typeface="Arial"/>
                      </a:endParaRPr>
                    </a:p>
                  </a:txBody>
                  <a:tcPr marL="68580" marR="68580" marT="0" marB="0"/>
                </a:tc>
              </a:tr>
              <a:tr h="370840">
                <a:tc>
                  <a:txBody>
                    <a:bodyPr/>
                    <a:lstStyle/>
                    <a:p>
                      <a:pPr marL="0" marR="0">
                        <a:spcBef>
                          <a:spcPts val="0"/>
                        </a:spcBef>
                        <a:spcAft>
                          <a:spcPts val="0"/>
                        </a:spcAft>
                      </a:pPr>
                      <a:r>
                        <a:rPr lang="en-US" sz="1800" i="1" dirty="0">
                          <a:effectLst/>
                          <a:latin typeface="Arial"/>
                          <a:ea typeface="ＭＳ 明朝"/>
                          <a:cs typeface="Arial"/>
                        </a:rPr>
                        <a:t>Instructional </a:t>
                      </a:r>
                      <a:r>
                        <a:rPr lang="en-US" sz="1800" i="1" dirty="0" smtClean="0">
                          <a:effectLst/>
                          <a:latin typeface="Arial"/>
                          <a:ea typeface="ＭＳ 明朝"/>
                          <a:cs typeface="Arial"/>
                        </a:rPr>
                        <a:t>response</a:t>
                      </a:r>
                      <a:endParaRPr lang="en-US" sz="1800" dirty="0">
                        <a:effectLst/>
                        <a:latin typeface="Arial"/>
                        <a:ea typeface="ＭＳ 明朝"/>
                        <a:cs typeface="Arial"/>
                      </a:endParaRPr>
                    </a:p>
                  </a:txBody>
                  <a:tcPr marL="68580" marR="68580" marT="0" marB="0"/>
                </a:tc>
                <a:tc>
                  <a:txBody>
                    <a:bodyPr/>
                    <a:lstStyle/>
                    <a:p>
                      <a:pPr marL="342900" marR="0" lvl="0" indent="-342900">
                        <a:spcBef>
                          <a:spcPts val="0"/>
                        </a:spcBef>
                        <a:spcAft>
                          <a:spcPts val="0"/>
                        </a:spcAft>
                        <a:buFont typeface="Symbol"/>
                        <a:buChar char=""/>
                      </a:pPr>
                      <a:r>
                        <a:rPr lang="en-US" sz="1800" dirty="0" smtClean="0">
                          <a:effectLst/>
                          <a:latin typeface="Arial"/>
                          <a:ea typeface="ＭＳ 明朝"/>
                          <a:cs typeface="Arial"/>
                        </a:rPr>
                        <a:t>Consistent w/ </a:t>
                      </a:r>
                      <a:r>
                        <a:rPr lang="en-US" sz="1800" dirty="0">
                          <a:effectLst/>
                          <a:latin typeface="Arial"/>
                          <a:ea typeface="ＭＳ 明朝"/>
                          <a:cs typeface="Arial"/>
                        </a:rPr>
                        <a:t>teaching for </a:t>
                      </a:r>
                      <a:r>
                        <a:rPr lang="en-US" sz="1800" dirty="0" smtClean="0">
                          <a:effectLst/>
                          <a:latin typeface="Arial"/>
                          <a:ea typeface="ＭＳ 明朝"/>
                          <a:cs typeface="Arial"/>
                        </a:rPr>
                        <a:t>L3 </a:t>
                      </a:r>
                    </a:p>
                    <a:p>
                      <a:pPr marL="742950" marR="0" lvl="1" indent="-285750">
                        <a:spcBef>
                          <a:spcPts val="0"/>
                        </a:spcBef>
                        <a:spcAft>
                          <a:spcPts val="0"/>
                        </a:spcAft>
                        <a:buFont typeface="Courier New"/>
                        <a:buChar char="o"/>
                      </a:pPr>
                      <a:r>
                        <a:rPr lang="en-US" sz="1800" dirty="0" smtClean="0">
                          <a:effectLst/>
                          <a:latin typeface="Arial"/>
                          <a:ea typeface="ＭＳ 明朝"/>
                          <a:cs typeface="Arial"/>
                        </a:rPr>
                        <a:t>Didactic </a:t>
                      </a:r>
                    </a:p>
                    <a:p>
                      <a:pPr marL="742950" marR="0" lvl="1" indent="-285750">
                        <a:spcBef>
                          <a:spcPts val="0"/>
                        </a:spcBef>
                        <a:spcAft>
                          <a:spcPts val="0"/>
                        </a:spcAft>
                        <a:buFont typeface="Courier New"/>
                        <a:buChar char="o"/>
                      </a:pPr>
                      <a:r>
                        <a:rPr lang="en-US" sz="1800" dirty="0" smtClean="0">
                          <a:effectLst/>
                          <a:latin typeface="Arial"/>
                          <a:ea typeface="ＭＳ 明朝"/>
                          <a:cs typeface="Arial"/>
                        </a:rPr>
                        <a:t>Focuses </a:t>
                      </a:r>
                      <a:r>
                        <a:rPr lang="en-US" sz="1800" dirty="0">
                          <a:effectLst/>
                          <a:latin typeface="Arial"/>
                          <a:ea typeface="ＭＳ 明朝"/>
                          <a:cs typeface="Arial"/>
                        </a:rPr>
                        <a:t>on </a:t>
                      </a:r>
                      <a:r>
                        <a:rPr lang="en-US" sz="1800" dirty="0" smtClean="0">
                          <a:effectLst/>
                          <a:latin typeface="Arial"/>
                          <a:ea typeface="ＭＳ 明朝"/>
                          <a:cs typeface="Arial"/>
                        </a:rPr>
                        <a:t>vocab rather than </a:t>
                      </a:r>
                      <a:r>
                        <a:rPr lang="en-US" sz="1800" dirty="0">
                          <a:effectLst/>
                          <a:latin typeface="Arial"/>
                          <a:ea typeface="ＭＳ 明朝"/>
                          <a:cs typeface="Arial"/>
                        </a:rPr>
                        <a:t>principles</a:t>
                      </a:r>
                    </a:p>
                    <a:p>
                      <a:pPr marL="742950" marR="0" lvl="1" indent="-285750">
                        <a:spcBef>
                          <a:spcPts val="0"/>
                        </a:spcBef>
                        <a:spcAft>
                          <a:spcPts val="0"/>
                        </a:spcAft>
                        <a:buFont typeface="Courier New"/>
                        <a:buChar char="o"/>
                      </a:pPr>
                      <a:r>
                        <a:rPr lang="en-US" sz="1800" dirty="0">
                          <a:effectLst/>
                          <a:latin typeface="Arial"/>
                          <a:ea typeface="ＭＳ 明朝"/>
                          <a:cs typeface="Arial"/>
                        </a:rPr>
                        <a:t>Does not address students’ need for </a:t>
                      </a:r>
                      <a:r>
                        <a:rPr lang="en-US" sz="1800" dirty="0" smtClean="0">
                          <a:effectLst/>
                          <a:latin typeface="Arial"/>
                          <a:ea typeface="ＭＳ 明朝"/>
                          <a:cs typeface="Arial"/>
                        </a:rPr>
                        <a:t>1</a:t>
                      </a:r>
                      <a:r>
                        <a:rPr lang="en-US" sz="1800" baseline="30000" dirty="0" smtClean="0">
                          <a:effectLst/>
                          <a:latin typeface="Arial"/>
                          <a:ea typeface="ＭＳ 明朝"/>
                          <a:cs typeface="Arial"/>
                        </a:rPr>
                        <a:t>st</a:t>
                      </a:r>
                      <a:r>
                        <a:rPr lang="en-US" sz="1800" baseline="0" dirty="0" smtClean="0">
                          <a:effectLst/>
                          <a:latin typeface="Arial"/>
                          <a:ea typeface="ＭＳ 明朝"/>
                          <a:cs typeface="Arial"/>
                        </a:rPr>
                        <a:t> </a:t>
                      </a:r>
                      <a:r>
                        <a:rPr lang="en-US" sz="1800" dirty="0" smtClean="0">
                          <a:effectLst/>
                          <a:latin typeface="Arial"/>
                          <a:ea typeface="ＭＳ 明朝"/>
                          <a:cs typeface="Arial"/>
                        </a:rPr>
                        <a:t>hand </a:t>
                      </a:r>
                      <a:r>
                        <a:rPr lang="en-US" sz="1800" dirty="0">
                          <a:effectLst/>
                          <a:latin typeface="Arial"/>
                          <a:ea typeface="ＭＳ 明朝"/>
                          <a:cs typeface="Arial"/>
                        </a:rPr>
                        <a:t>experience </a:t>
                      </a:r>
                      <a:endParaRPr lang="en-US" sz="1800" dirty="0" smtClean="0">
                        <a:effectLst/>
                        <a:latin typeface="Arial"/>
                        <a:ea typeface="ＭＳ 明朝"/>
                        <a:cs typeface="Arial"/>
                      </a:endParaRPr>
                    </a:p>
                    <a:p>
                      <a:pPr marL="742950" marR="0" lvl="1" indent="-285750">
                        <a:spcBef>
                          <a:spcPts val="0"/>
                        </a:spcBef>
                        <a:spcAft>
                          <a:spcPts val="0"/>
                        </a:spcAft>
                        <a:buFont typeface="Courier New"/>
                        <a:buChar char="o"/>
                      </a:pPr>
                      <a:endParaRPr lang="en-US" sz="1800" dirty="0">
                        <a:effectLst/>
                        <a:latin typeface="Arial"/>
                        <a:ea typeface="ＭＳ 明朝"/>
                        <a:cs typeface="Arial"/>
                      </a:endParaRPr>
                    </a:p>
                  </a:txBody>
                  <a:tcPr marL="68580" marR="68580" marT="0" marB="0"/>
                </a:tc>
                <a:tc>
                  <a:txBody>
                    <a:bodyPr/>
                    <a:lstStyle/>
                    <a:p>
                      <a:pPr marL="342900" marR="0" lvl="0" indent="-342900">
                        <a:spcBef>
                          <a:spcPts val="0"/>
                        </a:spcBef>
                        <a:spcAft>
                          <a:spcPts val="0"/>
                        </a:spcAft>
                        <a:buFont typeface="Symbol"/>
                        <a:buChar char=""/>
                      </a:pPr>
                      <a:r>
                        <a:rPr lang="en-US" sz="1800" dirty="0" smtClean="0">
                          <a:effectLst/>
                          <a:latin typeface="Arial"/>
                          <a:ea typeface="ＭＳ 明朝"/>
                          <a:cs typeface="Arial"/>
                        </a:rPr>
                        <a:t>Provides relevant </a:t>
                      </a:r>
                      <a:r>
                        <a:rPr lang="en-US" sz="1800" dirty="0">
                          <a:effectLst/>
                          <a:latin typeface="Arial"/>
                          <a:ea typeface="ＭＳ 明朝"/>
                          <a:cs typeface="Arial"/>
                        </a:rPr>
                        <a:t>experience </a:t>
                      </a:r>
                      <a:r>
                        <a:rPr lang="en-US" sz="1800" dirty="0" smtClean="0">
                          <a:effectLst/>
                          <a:latin typeface="Arial"/>
                          <a:ea typeface="ＭＳ 明朝"/>
                          <a:cs typeface="Arial"/>
                        </a:rPr>
                        <a:t>w/</a:t>
                      </a:r>
                      <a:r>
                        <a:rPr lang="en-US" sz="1800" baseline="0" dirty="0" smtClean="0">
                          <a:effectLst/>
                          <a:latin typeface="Arial"/>
                          <a:ea typeface="ＭＳ 明朝"/>
                          <a:cs typeface="Arial"/>
                        </a:rPr>
                        <a:t> </a:t>
                      </a:r>
                      <a:r>
                        <a:rPr lang="en-US" sz="1800" dirty="0" smtClean="0">
                          <a:effectLst/>
                          <a:latin typeface="Arial"/>
                          <a:ea typeface="ＭＳ 明朝"/>
                          <a:cs typeface="Arial"/>
                        </a:rPr>
                        <a:t>3</a:t>
                      </a:r>
                      <a:r>
                        <a:rPr lang="en-US" sz="1800" dirty="0">
                          <a:effectLst/>
                          <a:latin typeface="Arial"/>
                          <a:ea typeface="ＭＳ 明朝"/>
                          <a:cs typeface="Arial"/>
                        </a:rPr>
                        <a:t>-D watershed model to respond </a:t>
                      </a:r>
                      <a:r>
                        <a:rPr lang="en-US" sz="1800" dirty="0" smtClean="0">
                          <a:effectLst/>
                          <a:latin typeface="Arial"/>
                          <a:ea typeface="ＭＳ 明朝"/>
                          <a:cs typeface="Arial"/>
                        </a:rPr>
                        <a:t>to </a:t>
                      </a:r>
                      <a:r>
                        <a:rPr lang="en-US" sz="1800" dirty="0">
                          <a:effectLst/>
                          <a:latin typeface="Arial"/>
                          <a:ea typeface="ＭＳ 明朝"/>
                          <a:cs typeface="Arial"/>
                        </a:rPr>
                        <a:t>challenge </a:t>
                      </a:r>
                      <a:r>
                        <a:rPr lang="en-US" sz="1800" dirty="0" smtClean="0">
                          <a:effectLst/>
                          <a:latin typeface="Arial"/>
                          <a:ea typeface="ＭＳ 明朝"/>
                          <a:cs typeface="Arial"/>
                        </a:rPr>
                        <a:t>w/spatial reasoning.</a:t>
                      </a:r>
                    </a:p>
                    <a:p>
                      <a:pPr marL="0" marR="0" lvl="0" indent="0">
                        <a:spcBef>
                          <a:spcPts val="0"/>
                        </a:spcBef>
                        <a:spcAft>
                          <a:spcPts val="0"/>
                        </a:spcAft>
                        <a:buFont typeface="Symbol"/>
                        <a:buNone/>
                      </a:pPr>
                      <a:endParaRPr lang="en-US" sz="1800" dirty="0" smtClean="0">
                        <a:effectLst/>
                        <a:latin typeface="Arial"/>
                        <a:ea typeface="ＭＳ 明朝"/>
                        <a:cs typeface="Arial"/>
                      </a:endParaRPr>
                    </a:p>
                    <a:p>
                      <a:pPr marL="342900" marR="0" lvl="0" indent="-342900">
                        <a:spcBef>
                          <a:spcPts val="0"/>
                        </a:spcBef>
                        <a:spcAft>
                          <a:spcPts val="0"/>
                        </a:spcAft>
                        <a:buFont typeface="Symbol"/>
                        <a:buChar char=""/>
                      </a:pPr>
                      <a:r>
                        <a:rPr lang="en-US" sz="1800" dirty="0" smtClean="0">
                          <a:effectLst/>
                          <a:latin typeface="Arial"/>
                          <a:ea typeface="ＭＳ 明朝"/>
                          <a:cs typeface="Arial"/>
                        </a:rPr>
                        <a:t>Connects </a:t>
                      </a:r>
                      <a:r>
                        <a:rPr lang="en-US" sz="1800" dirty="0">
                          <a:effectLst/>
                          <a:latin typeface="Arial"/>
                          <a:ea typeface="ＭＳ 明朝"/>
                          <a:cs typeface="Arial"/>
                        </a:rPr>
                        <a:t>to local </a:t>
                      </a:r>
                      <a:r>
                        <a:rPr lang="en-US" sz="1800" dirty="0" smtClean="0">
                          <a:effectLst/>
                          <a:latin typeface="Arial"/>
                          <a:ea typeface="ＭＳ 明朝"/>
                          <a:cs typeface="Arial"/>
                        </a:rPr>
                        <a:t>area to</a:t>
                      </a:r>
                      <a:r>
                        <a:rPr lang="en-US" sz="1800" baseline="0" dirty="0" smtClean="0">
                          <a:effectLst/>
                          <a:latin typeface="Arial"/>
                          <a:ea typeface="ＭＳ 明朝"/>
                          <a:cs typeface="Arial"/>
                        </a:rPr>
                        <a:t> support reasoning </a:t>
                      </a:r>
                      <a:r>
                        <a:rPr lang="en-US" sz="1800" dirty="0" smtClean="0">
                          <a:effectLst/>
                          <a:latin typeface="Arial"/>
                          <a:ea typeface="ＭＳ 明朝"/>
                          <a:cs typeface="Arial"/>
                        </a:rPr>
                        <a:t>from </a:t>
                      </a:r>
                      <a:r>
                        <a:rPr lang="en-US" sz="1800" dirty="0">
                          <a:effectLst/>
                          <a:latin typeface="Arial"/>
                          <a:ea typeface="ＭＳ 明朝"/>
                          <a:cs typeface="Arial"/>
                        </a:rPr>
                        <a:t>personal experience</a:t>
                      </a:r>
                      <a:r>
                        <a:rPr lang="en-US" sz="1800" dirty="0" smtClean="0">
                          <a:effectLst/>
                          <a:latin typeface="Arial"/>
                          <a:ea typeface="ＭＳ 明朝"/>
                          <a:cs typeface="Arial"/>
                        </a:rPr>
                        <a:t>.</a:t>
                      </a:r>
                    </a:p>
                    <a:p>
                      <a:pPr marL="0" marR="0" lvl="0" indent="0">
                        <a:spcBef>
                          <a:spcPts val="0"/>
                        </a:spcBef>
                        <a:spcAft>
                          <a:spcPts val="0"/>
                        </a:spcAft>
                        <a:buFont typeface="Symbol"/>
                        <a:buNone/>
                      </a:pPr>
                      <a:endParaRPr lang="en-US" sz="1800" dirty="0">
                        <a:effectLst/>
                        <a:latin typeface="Arial"/>
                        <a:ea typeface="ＭＳ 明朝"/>
                        <a:cs typeface="Arial"/>
                      </a:endParaRPr>
                    </a:p>
                  </a:txBody>
                  <a:tcPr marL="68580" marR="68580" marT="0" marB="0"/>
                </a:tc>
              </a:tr>
            </a:tbl>
          </a:graphicData>
        </a:graphic>
      </p:graphicFrame>
    </p:spTree>
    <p:extLst>
      <p:ext uri="{BB962C8B-B14F-4D97-AF65-F5344CB8AC3E}">
        <p14:creationId xmlns:p14="http://schemas.microsoft.com/office/powerpoint/2010/main" val="158131952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Project Teacher Knowledge &amp; Practice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14212798"/>
              </p:ext>
            </p:extLst>
          </p:nvPr>
        </p:nvGraphicFramePr>
        <p:xfrm>
          <a:off x="457200" y="1521800"/>
          <a:ext cx="8229600" cy="509016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gn="ctr"/>
                      <a:r>
                        <a:rPr lang="en-US" dirty="0" smtClean="0"/>
                        <a:t>Item</a:t>
                      </a:r>
                      <a:endParaRPr lang="en-US" dirty="0"/>
                    </a:p>
                  </a:txBody>
                  <a:tcPr/>
                </a:tc>
                <a:tc>
                  <a:txBody>
                    <a:bodyPr/>
                    <a:lstStyle/>
                    <a:p>
                      <a:pPr algn="ctr"/>
                      <a:r>
                        <a:rPr lang="en-US" dirty="0" smtClean="0"/>
                        <a:t>Level/Category</a:t>
                      </a:r>
                      <a:endParaRPr lang="en-US" dirty="0"/>
                    </a:p>
                  </a:txBody>
                  <a:tcPr/>
                </a:tc>
                <a:tc>
                  <a:txBody>
                    <a:bodyPr/>
                    <a:lstStyle/>
                    <a:p>
                      <a:pPr algn="ctr"/>
                      <a:r>
                        <a:rPr lang="en-US" dirty="0" smtClean="0"/>
                        <a:t>2011-12</a:t>
                      </a:r>
                    </a:p>
                    <a:p>
                      <a:pPr algn="ctr"/>
                      <a:r>
                        <a:rPr lang="en-US" dirty="0" smtClean="0"/>
                        <a:t>(N=98)</a:t>
                      </a:r>
                      <a:endParaRPr lang="en-US" dirty="0"/>
                    </a:p>
                  </a:txBody>
                  <a:tcPr/>
                </a:tc>
                <a:tc>
                  <a:txBody>
                    <a:bodyPr/>
                    <a:lstStyle/>
                    <a:p>
                      <a:pPr algn="ctr"/>
                      <a:r>
                        <a:rPr lang="en-US" dirty="0" smtClean="0"/>
                        <a:t>2012-13</a:t>
                      </a:r>
                    </a:p>
                    <a:p>
                      <a:pPr algn="ctr"/>
                      <a:r>
                        <a:rPr lang="en-US" dirty="0" smtClean="0"/>
                        <a:t>(N=55)</a:t>
                      </a:r>
                      <a:endParaRPr lang="en-US" dirty="0"/>
                    </a:p>
                  </a:txBody>
                  <a:tcPr/>
                </a:tc>
              </a:tr>
              <a:tr h="370840">
                <a:tc rowSpan="3">
                  <a:txBody>
                    <a:bodyPr/>
                    <a:lstStyle/>
                    <a:p>
                      <a:r>
                        <a:rPr lang="en-US" dirty="0" smtClean="0"/>
                        <a:t>Science Content</a:t>
                      </a:r>
                      <a:endParaRPr lang="en-US" dirty="0"/>
                    </a:p>
                  </a:txBody>
                  <a:tcPr/>
                </a:tc>
                <a:tc>
                  <a:txBody>
                    <a:bodyPr/>
                    <a:lstStyle/>
                    <a:p>
                      <a:pPr algn="ctr"/>
                      <a:r>
                        <a:rPr lang="en-US" dirty="0" smtClean="0"/>
                        <a:t>1/2</a:t>
                      </a:r>
                      <a:endParaRPr lang="en-US" dirty="0"/>
                    </a:p>
                  </a:txBody>
                  <a:tcPr/>
                </a:tc>
                <a:tc>
                  <a:txBody>
                    <a:bodyPr/>
                    <a:lstStyle/>
                    <a:p>
                      <a:pPr algn="ctr"/>
                      <a:r>
                        <a:rPr lang="en-US" dirty="0" smtClean="0"/>
                        <a:t>20%</a:t>
                      </a:r>
                      <a:endParaRPr lang="en-US" dirty="0"/>
                    </a:p>
                  </a:txBody>
                  <a:tcPr/>
                </a:tc>
                <a:tc>
                  <a:txBody>
                    <a:bodyPr/>
                    <a:lstStyle/>
                    <a:p>
                      <a:pPr algn="ctr"/>
                      <a:r>
                        <a:rPr lang="en-US" dirty="0" smtClean="0"/>
                        <a:t>21%</a:t>
                      </a:r>
                      <a:endParaRPr lang="en-US" dirty="0"/>
                    </a:p>
                  </a:txBody>
                  <a:tcPr/>
                </a:tc>
              </a:tr>
              <a:tr h="370840">
                <a:tc vMerge="1">
                  <a:txBody>
                    <a:bodyPr/>
                    <a:lstStyle/>
                    <a:p>
                      <a:endParaRPr lang="en-US" dirty="0"/>
                    </a:p>
                  </a:txBody>
                  <a:tcPr/>
                </a:tc>
                <a:tc>
                  <a:txBody>
                    <a:bodyPr/>
                    <a:lstStyle/>
                    <a:p>
                      <a:pPr algn="ctr"/>
                      <a:r>
                        <a:rPr lang="en-US" dirty="0" smtClean="0">
                          <a:solidFill>
                            <a:srgbClr val="D2533C"/>
                          </a:solidFill>
                        </a:rPr>
                        <a:t>3</a:t>
                      </a:r>
                      <a:endParaRPr lang="en-US" dirty="0">
                        <a:solidFill>
                          <a:srgbClr val="D2533C"/>
                        </a:solidFill>
                      </a:endParaRPr>
                    </a:p>
                  </a:txBody>
                  <a:tcPr/>
                </a:tc>
                <a:tc>
                  <a:txBody>
                    <a:bodyPr/>
                    <a:lstStyle/>
                    <a:p>
                      <a:pPr algn="ctr"/>
                      <a:r>
                        <a:rPr lang="en-US" dirty="0" smtClean="0">
                          <a:solidFill>
                            <a:srgbClr val="D2533C"/>
                          </a:solidFill>
                        </a:rPr>
                        <a:t>61%</a:t>
                      </a:r>
                      <a:endParaRPr lang="en-US" dirty="0">
                        <a:solidFill>
                          <a:srgbClr val="D2533C"/>
                        </a:solidFill>
                      </a:endParaRPr>
                    </a:p>
                  </a:txBody>
                  <a:tcPr/>
                </a:tc>
                <a:tc>
                  <a:txBody>
                    <a:bodyPr/>
                    <a:lstStyle/>
                    <a:p>
                      <a:pPr algn="ctr"/>
                      <a:r>
                        <a:rPr lang="en-US" dirty="0" smtClean="0">
                          <a:solidFill>
                            <a:srgbClr val="D2533C"/>
                          </a:solidFill>
                        </a:rPr>
                        <a:t>65%</a:t>
                      </a:r>
                      <a:endParaRPr lang="en-US" dirty="0">
                        <a:solidFill>
                          <a:srgbClr val="D2533C"/>
                        </a:solidFill>
                      </a:endParaRPr>
                    </a:p>
                  </a:txBody>
                  <a:tcPr/>
                </a:tc>
              </a:tr>
              <a:tr h="370840">
                <a:tc vMerge="1">
                  <a:txBody>
                    <a:bodyPr/>
                    <a:lstStyle/>
                    <a:p>
                      <a:endParaRPr lang="en-US" dirty="0"/>
                    </a:p>
                  </a:txBody>
                  <a:tcPr/>
                </a:tc>
                <a:tc>
                  <a:txBody>
                    <a:bodyPr/>
                    <a:lstStyle/>
                    <a:p>
                      <a:pPr algn="ctr"/>
                      <a:r>
                        <a:rPr lang="en-US" dirty="0" smtClean="0"/>
                        <a:t>4</a:t>
                      </a:r>
                      <a:endParaRPr lang="en-US" dirty="0"/>
                    </a:p>
                  </a:txBody>
                  <a:tcPr/>
                </a:tc>
                <a:tc>
                  <a:txBody>
                    <a:bodyPr/>
                    <a:lstStyle/>
                    <a:p>
                      <a:pPr algn="ctr"/>
                      <a:r>
                        <a:rPr lang="en-US" dirty="0" smtClean="0"/>
                        <a:t>19%</a:t>
                      </a:r>
                      <a:endParaRPr lang="en-US" dirty="0"/>
                    </a:p>
                  </a:txBody>
                  <a:tcPr/>
                </a:tc>
                <a:tc>
                  <a:txBody>
                    <a:bodyPr/>
                    <a:lstStyle/>
                    <a:p>
                      <a:pPr algn="ctr"/>
                      <a:r>
                        <a:rPr lang="en-US" dirty="0" smtClean="0"/>
                        <a:t>14%</a:t>
                      </a:r>
                      <a:endParaRPr lang="en-US" dirty="0"/>
                    </a:p>
                  </a:txBody>
                  <a:tcPr/>
                </a:tc>
              </a:tr>
              <a:tr h="370840">
                <a:tc rowSpan="3">
                  <a:txBody>
                    <a:bodyPr/>
                    <a:lstStyle/>
                    <a:p>
                      <a:r>
                        <a:rPr lang="en-US" dirty="0" smtClean="0"/>
                        <a:t>Learning</a:t>
                      </a:r>
                      <a:r>
                        <a:rPr lang="en-US" baseline="0" dirty="0" smtClean="0"/>
                        <a:t> Goals</a:t>
                      </a:r>
                      <a:endParaRPr lang="en-US" dirty="0"/>
                    </a:p>
                  </a:txBody>
                  <a:tcPr/>
                </a:tc>
                <a:tc>
                  <a:txBody>
                    <a:bodyPr/>
                    <a:lstStyle/>
                    <a:p>
                      <a:pPr algn="ctr"/>
                      <a:r>
                        <a:rPr lang="en-US" dirty="0" smtClean="0"/>
                        <a:t>A</a:t>
                      </a:r>
                      <a:endParaRPr lang="en-US" dirty="0"/>
                    </a:p>
                  </a:txBody>
                  <a:tcPr/>
                </a:tc>
                <a:tc>
                  <a:txBody>
                    <a:bodyPr/>
                    <a:lstStyle/>
                    <a:p>
                      <a:pPr algn="ctr"/>
                      <a:r>
                        <a:rPr lang="en-US" dirty="0" smtClean="0"/>
                        <a:t>47%</a:t>
                      </a:r>
                      <a:endParaRPr lang="en-US" dirty="0"/>
                    </a:p>
                  </a:txBody>
                  <a:tcPr/>
                </a:tc>
                <a:tc>
                  <a:txBody>
                    <a:bodyPr/>
                    <a:lstStyle/>
                    <a:p>
                      <a:pPr algn="ctr"/>
                      <a:r>
                        <a:rPr lang="en-US" dirty="0" smtClean="0"/>
                        <a:t>32%</a:t>
                      </a:r>
                      <a:endParaRPr lang="en-US" dirty="0"/>
                    </a:p>
                  </a:txBody>
                  <a:tcPr/>
                </a:tc>
              </a:tr>
              <a:tr h="370840">
                <a:tc vMerge="1">
                  <a:txBody>
                    <a:bodyPr/>
                    <a:lstStyle/>
                    <a:p>
                      <a:endParaRPr lang="en-US" dirty="0"/>
                    </a:p>
                  </a:txBody>
                  <a:tcPr/>
                </a:tc>
                <a:tc>
                  <a:txBody>
                    <a:bodyPr/>
                    <a:lstStyle/>
                    <a:p>
                      <a:pPr algn="ctr"/>
                      <a:r>
                        <a:rPr lang="en-US" dirty="0" smtClean="0">
                          <a:solidFill>
                            <a:schemeClr val="tx2"/>
                          </a:solidFill>
                        </a:rPr>
                        <a:t>B</a:t>
                      </a:r>
                      <a:endParaRPr lang="en-US" dirty="0">
                        <a:solidFill>
                          <a:schemeClr val="tx2"/>
                        </a:solidFill>
                      </a:endParaRPr>
                    </a:p>
                  </a:txBody>
                  <a:tcPr/>
                </a:tc>
                <a:tc>
                  <a:txBody>
                    <a:bodyPr/>
                    <a:lstStyle/>
                    <a:p>
                      <a:pPr algn="ctr"/>
                      <a:r>
                        <a:rPr lang="en-US" dirty="0" smtClean="0">
                          <a:solidFill>
                            <a:schemeClr val="tx2"/>
                          </a:solidFill>
                        </a:rPr>
                        <a:t>49%</a:t>
                      </a:r>
                      <a:endParaRPr lang="en-US" dirty="0">
                        <a:solidFill>
                          <a:schemeClr val="tx2"/>
                        </a:solidFill>
                      </a:endParaRPr>
                    </a:p>
                  </a:txBody>
                  <a:tcPr/>
                </a:tc>
                <a:tc>
                  <a:txBody>
                    <a:bodyPr/>
                    <a:lstStyle/>
                    <a:p>
                      <a:pPr algn="ctr"/>
                      <a:r>
                        <a:rPr lang="en-US" dirty="0" smtClean="0">
                          <a:solidFill>
                            <a:schemeClr val="tx2"/>
                          </a:solidFill>
                        </a:rPr>
                        <a:t>59%</a:t>
                      </a:r>
                      <a:endParaRPr lang="en-US" dirty="0">
                        <a:solidFill>
                          <a:schemeClr val="tx2"/>
                        </a:solidFill>
                      </a:endParaRPr>
                    </a:p>
                  </a:txBody>
                  <a:tcPr/>
                </a:tc>
              </a:tr>
              <a:tr h="370840">
                <a:tc vMerge="1">
                  <a:txBody>
                    <a:bodyPr/>
                    <a:lstStyle/>
                    <a:p>
                      <a:endParaRPr lang="en-US" dirty="0"/>
                    </a:p>
                  </a:txBody>
                  <a:tcPr/>
                </a:tc>
                <a:tc>
                  <a:txBody>
                    <a:bodyPr/>
                    <a:lstStyle/>
                    <a:p>
                      <a:pPr algn="ctr"/>
                      <a:r>
                        <a:rPr lang="en-US" dirty="0" smtClean="0"/>
                        <a:t>C</a:t>
                      </a:r>
                      <a:endParaRPr lang="en-US" dirty="0"/>
                    </a:p>
                  </a:txBody>
                  <a:tcPr/>
                </a:tc>
                <a:tc>
                  <a:txBody>
                    <a:bodyPr/>
                    <a:lstStyle/>
                    <a:p>
                      <a:pPr algn="ctr"/>
                      <a:r>
                        <a:rPr lang="en-US" dirty="0" smtClean="0"/>
                        <a:t>4%</a:t>
                      </a:r>
                      <a:endParaRPr lang="en-US" dirty="0"/>
                    </a:p>
                  </a:txBody>
                  <a:tcPr/>
                </a:tc>
                <a:tc>
                  <a:txBody>
                    <a:bodyPr/>
                    <a:lstStyle/>
                    <a:p>
                      <a:pPr algn="ctr"/>
                      <a:r>
                        <a:rPr lang="en-US" dirty="0" smtClean="0"/>
                        <a:t>9%</a:t>
                      </a:r>
                      <a:endParaRPr lang="en-US" dirty="0"/>
                    </a:p>
                  </a:txBody>
                  <a:tcPr/>
                </a:tc>
              </a:tr>
              <a:tr h="370840">
                <a:tc rowSpan="3">
                  <a:txBody>
                    <a:bodyPr/>
                    <a:lstStyle/>
                    <a:p>
                      <a:r>
                        <a:rPr lang="en-US" dirty="0" smtClean="0"/>
                        <a:t>Interpreting</a:t>
                      </a:r>
                      <a:r>
                        <a:rPr lang="en-US" baseline="0" dirty="0" smtClean="0"/>
                        <a:t> Students’ Idea</a:t>
                      </a:r>
                      <a:endParaRPr lang="en-US" dirty="0"/>
                    </a:p>
                  </a:txBody>
                  <a:tcPr/>
                </a:tc>
                <a:tc>
                  <a:txBody>
                    <a:bodyPr/>
                    <a:lstStyle/>
                    <a:p>
                      <a:pPr algn="ctr"/>
                      <a:r>
                        <a:rPr lang="en-US" dirty="0" smtClean="0"/>
                        <a:t>A</a:t>
                      </a:r>
                      <a:endParaRPr lang="en-US" dirty="0"/>
                    </a:p>
                  </a:txBody>
                  <a:tcPr/>
                </a:tc>
                <a:tc>
                  <a:txBody>
                    <a:bodyPr/>
                    <a:lstStyle/>
                    <a:p>
                      <a:pPr algn="ctr"/>
                      <a:r>
                        <a:rPr lang="en-US" dirty="0" smtClean="0"/>
                        <a:t>28%</a:t>
                      </a:r>
                      <a:endParaRPr lang="en-US" dirty="0"/>
                    </a:p>
                  </a:txBody>
                  <a:tcPr/>
                </a:tc>
                <a:tc>
                  <a:txBody>
                    <a:bodyPr/>
                    <a:lstStyle/>
                    <a:p>
                      <a:pPr algn="ctr"/>
                      <a:r>
                        <a:rPr lang="en-US" dirty="0" smtClean="0"/>
                        <a:t>11%</a:t>
                      </a:r>
                      <a:endParaRPr lang="en-US" dirty="0"/>
                    </a:p>
                  </a:txBody>
                  <a:tcPr/>
                </a:tc>
              </a:tr>
              <a:tr h="370840">
                <a:tc vMerge="1">
                  <a:txBody>
                    <a:bodyPr/>
                    <a:lstStyle/>
                    <a:p>
                      <a:endParaRPr lang="en-US" dirty="0"/>
                    </a:p>
                  </a:txBody>
                  <a:tcPr/>
                </a:tc>
                <a:tc>
                  <a:txBody>
                    <a:bodyPr/>
                    <a:lstStyle/>
                    <a:p>
                      <a:pPr algn="ctr"/>
                      <a:r>
                        <a:rPr lang="en-US" dirty="0" smtClean="0">
                          <a:solidFill>
                            <a:srgbClr val="D2533C"/>
                          </a:solidFill>
                        </a:rPr>
                        <a:t>B</a:t>
                      </a:r>
                      <a:endParaRPr lang="en-US" dirty="0">
                        <a:solidFill>
                          <a:srgbClr val="D2533C"/>
                        </a:solidFill>
                      </a:endParaRPr>
                    </a:p>
                  </a:txBody>
                  <a:tcPr/>
                </a:tc>
                <a:tc>
                  <a:txBody>
                    <a:bodyPr/>
                    <a:lstStyle/>
                    <a:p>
                      <a:pPr algn="ctr"/>
                      <a:r>
                        <a:rPr lang="en-US" dirty="0" smtClean="0">
                          <a:solidFill>
                            <a:srgbClr val="D2533C"/>
                          </a:solidFill>
                        </a:rPr>
                        <a:t>60%</a:t>
                      </a:r>
                      <a:endParaRPr lang="en-US" dirty="0">
                        <a:solidFill>
                          <a:srgbClr val="D2533C"/>
                        </a:solidFill>
                      </a:endParaRPr>
                    </a:p>
                  </a:txBody>
                  <a:tcPr/>
                </a:tc>
                <a:tc>
                  <a:txBody>
                    <a:bodyPr/>
                    <a:lstStyle/>
                    <a:p>
                      <a:pPr algn="ctr"/>
                      <a:r>
                        <a:rPr lang="en-US" dirty="0" smtClean="0">
                          <a:solidFill>
                            <a:srgbClr val="D2533C"/>
                          </a:solidFill>
                        </a:rPr>
                        <a:t>72%</a:t>
                      </a:r>
                      <a:endParaRPr lang="en-US" dirty="0">
                        <a:solidFill>
                          <a:srgbClr val="D2533C"/>
                        </a:solidFill>
                      </a:endParaRPr>
                    </a:p>
                  </a:txBody>
                  <a:tcPr/>
                </a:tc>
              </a:tr>
              <a:tr h="370840">
                <a:tc vMerge="1">
                  <a:txBody>
                    <a:bodyPr/>
                    <a:lstStyle/>
                    <a:p>
                      <a:endParaRPr lang="en-US" dirty="0"/>
                    </a:p>
                  </a:txBody>
                  <a:tcPr/>
                </a:tc>
                <a:tc>
                  <a:txBody>
                    <a:bodyPr/>
                    <a:lstStyle/>
                    <a:p>
                      <a:pPr algn="ctr"/>
                      <a:r>
                        <a:rPr lang="en-US" dirty="0" smtClean="0"/>
                        <a:t>C</a:t>
                      </a:r>
                      <a:endParaRPr lang="en-US" dirty="0"/>
                    </a:p>
                  </a:txBody>
                  <a:tcPr/>
                </a:tc>
                <a:tc>
                  <a:txBody>
                    <a:bodyPr/>
                    <a:lstStyle/>
                    <a:p>
                      <a:pPr algn="ctr"/>
                      <a:r>
                        <a:rPr lang="en-US" dirty="0" smtClean="0"/>
                        <a:t>12%</a:t>
                      </a:r>
                      <a:endParaRPr lang="en-US" dirty="0"/>
                    </a:p>
                  </a:txBody>
                  <a:tcPr/>
                </a:tc>
                <a:tc>
                  <a:txBody>
                    <a:bodyPr/>
                    <a:lstStyle/>
                    <a:p>
                      <a:pPr algn="ctr"/>
                      <a:r>
                        <a:rPr lang="en-US" dirty="0" smtClean="0"/>
                        <a:t>17%</a:t>
                      </a:r>
                      <a:endParaRPr lang="en-US" dirty="0"/>
                    </a:p>
                  </a:txBody>
                  <a:tcPr/>
                </a:tc>
              </a:tr>
              <a:tr h="370840">
                <a:tc rowSpan="3">
                  <a:txBody>
                    <a:bodyPr/>
                    <a:lstStyle/>
                    <a:p>
                      <a:r>
                        <a:rPr lang="en-US" dirty="0" smtClean="0"/>
                        <a:t>Instructional Response</a:t>
                      </a:r>
                      <a:endParaRPr lang="en-US" dirty="0"/>
                    </a:p>
                  </a:txBody>
                  <a:tcPr/>
                </a:tc>
                <a:tc>
                  <a:txBody>
                    <a:bodyPr/>
                    <a:lstStyle/>
                    <a:p>
                      <a:pPr algn="ctr"/>
                      <a:r>
                        <a:rPr lang="en-US" dirty="0" smtClean="0"/>
                        <a:t>A</a:t>
                      </a:r>
                      <a:endParaRPr lang="en-US" dirty="0"/>
                    </a:p>
                  </a:txBody>
                  <a:tcPr/>
                </a:tc>
                <a:tc>
                  <a:txBody>
                    <a:bodyPr/>
                    <a:lstStyle/>
                    <a:p>
                      <a:pPr algn="ctr"/>
                      <a:r>
                        <a:rPr lang="en-US" dirty="0" smtClean="0"/>
                        <a:t>32%</a:t>
                      </a:r>
                      <a:endParaRPr lang="en-US" dirty="0"/>
                    </a:p>
                  </a:txBody>
                  <a:tcPr/>
                </a:tc>
                <a:tc>
                  <a:txBody>
                    <a:bodyPr/>
                    <a:lstStyle/>
                    <a:p>
                      <a:pPr algn="ctr"/>
                      <a:r>
                        <a:rPr lang="en-US" dirty="0" smtClean="0"/>
                        <a:t>23%</a:t>
                      </a:r>
                      <a:endParaRPr lang="en-US" dirty="0"/>
                    </a:p>
                  </a:txBody>
                  <a:tcPr/>
                </a:tc>
              </a:tr>
              <a:tr h="370840">
                <a:tc vMerge="1">
                  <a:txBody>
                    <a:bodyPr/>
                    <a:lstStyle/>
                    <a:p>
                      <a:endParaRPr lang="en-US" dirty="0"/>
                    </a:p>
                  </a:txBody>
                  <a:tcPr/>
                </a:tc>
                <a:tc>
                  <a:txBody>
                    <a:bodyPr/>
                    <a:lstStyle/>
                    <a:p>
                      <a:pPr algn="ctr"/>
                      <a:r>
                        <a:rPr lang="en-US" dirty="0" smtClean="0">
                          <a:solidFill>
                            <a:srgbClr val="D2533C"/>
                          </a:solidFill>
                        </a:rPr>
                        <a:t>B</a:t>
                      </a:r>
                      <a:endParaRPr lang="en-US" dirty="0">
                        <a:solidFill>
                          <a:srgbClr val="D2533C"/>
                        </a:solidFill>
                      </a:endParaRPr>
                    </a:p>
                  </a:txBody>
                  <a:tcPr/>
                </a:tc>
                <a:tc>
                  <a:txBody>
                    <a:bodyPr/>
                    <a:lstStyle/>
                    <a:p>
                      <a:pPr algn="ctr"/>
                      <a:r>
                        <a:rPr lang="en-US" dirty="0" smtClean="0">
                          <a:solidFill>
                            <a:srgbClr val="D2533C"/>
                          </a:solidFill>
                        </a:rPr>
                        <a:t>53%</a:t>
                      </a:r>
                      <a:endParaRPr lang="en-US" dirty="0">
                        <a:solidFill>
                          <a:srgbClr val="D2533C"/>
                        </a:solidFill>
                      </a:endParaRPr>
                    </a:p>
                  </a:txBody>
                  <a:tcPr/>
                </a:tc>
                <a:tc>
                  <a:txBody>
                    <a:bodyPr/>
                    <a:lstStyle/>
                    <a:p>
                      <a:pPr algn="ctr"/>
                      <a:r>
                        <a:rPr lang="en-US" dirty="0" smtClean="0">
                          <a:solidFill>
                            <a:srgbClr val="D2533C"/>
                          </a:solidFill>
                        </a:rPr>
                        <a:t>64%</a:t>
                      </a:r>
                      <a:endParaRPr lang="en-US" dirty="0">
                        <a:solidFill>
                          <a:srgbClr val="D2533C"/>
                        </a:solidFill>
                      </a:endParaRPr>
                    </a:p>
                  </a:txBody>
                  <a:tcPr/>
                </a:tc>
              </a:tr>
              <a:tr h="370840">
                <a:tc vMerge="1">
                  <a:txBody>
                    <a:bodyPr/>
                    <a:lstStyle/>
                    <a:p>
                      <a:endParaRPr lang="en-US" dirty="0"/>
                    </a:p>
                  </a:txBody>
                  <a:tcPr/>
                </a:tc>
                <a:tc>
                  <a:txBody>
                    <a:bodyPr/>
                    <a:lstStyle/>
                    <a:p>
                      <a:pPr algn="ctr"/>
                      <a:r>
                        <a:rPr lang="en-US" dirty="0" smtClean="0"/>
                        <a:t>C</a:t>
                      </a:r>
                      <a:endParaRPr lang="en-US" dirty="0"/>
                    </a:p>
                  </a:txBody>
                  <a:tcPr/>
                </a:tc>
                <a:tc>
                  <a:txBody>
                    <a:bodyPr/>
                    <a:lstStyle/>
                    <a:p>
                      <a:pPr algn="ctr"/>
                      <a:r>
                        <a:rPr lang="en-US" dirty="0" smtClean="0"/>
                        <a:t>15%</a:t>
                      </a:r>
                      <a:endParaRPr lang="en-US" dirty="0"/>
                    </a:p>
                  </a:txBody>
                  <a:tcPr/>
                </a:tc>
                <a:tc>
                  <a:txBody>
                    <a:bodyPr/>
                    <a:lstStyle/>
                    <a:p>
                      <a:pPr algn="ctr"/>
                      <a:r>
                        <a:rPr lang="en-US" dirty="0" smtClean="0"/>
                        <a:t>13%</a:t>
                      </a:r>
                      <a:endParaRPr lang="en-US" dirty="0"/>
                    </a:p>
                  </a:txBody>
                  <a:tcPr/>
                </a:tc>
              </a:tr>
            </a:tbl>
          </a:graphicData>
        </a:graphic>
      </p:graphicFrame>
    </p:spTree>
    <p:extLst>
      <p:ext uri="{BB962C8B-B14F-4D97-AF65-F5344CB8AC3E}">
        <p14:creationId xmlns:p14="http://schemas.microsoft.com/office/powerpoint/2010/main" val="31517520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Interpretation</a:t>
            </a:r>
            <a:endParaRPr lang="en-US" dirty="0"/>
          </a:p>
        </p:txBody>
      </p:sp>
      <p:sp>
        <p:nvSpPr>
          <p:cNvPr id="3" name="Content Placeholder 2"/>
          <p:cNvSpPr>
            <a:spLocks noGrp="1"/>
          </p:cNvSpPr>
          <p:nvPr>
            <p:ph idx="1"/>
          </p:nvPr>
        </p:nvSpPr>
        <p:spPr/>
        <p:txBody>
          <a:bodyPr/>
          <a:lstStyle/>
          <a:p>
            <a:r>
              <a:rPr lang="en-US" dirty="0" smtClean="0"/>
              <a:t>Many teachers demonstrate knowledge &amp; practice that aligns w/ instruction likely to support Level 3 school science descriptions rather than Level 4 model-based reasoning.</a:t>
            </a:r>
          </a:p>
          <a:p>
            <a:pPr marL="0" indent="0">
              <a:buNone/>
            </a:pPr>
            <a:endParaRPr lang="en-US" dirty="0" smtClean="0"/>
          </a:p>
          <a:p>
            <a:r>
              <a:rPr lang="en-US" dirty="0" smtClean="0"/>
              <a:t>Teachers like Jen bring strengths including valuing…</a:t>
            </a:r>
          </a:p>
          <a:p>
            <a:pPr lvl="1"/>
            <a:r>
              <a:rPr lang="en-US" dirty="0" smtClean="0"/>
              <a:t>Understanding students’ ideas</a:t>
            </a:r>
          </a:p>
          <a:p>
            <a:pPr lvl="1"/>
            <a:r>
              <a:rPr lang="en-US" dirty="0" smtClean="0"/>
              <a:t>Helping students become “deeper thinkers”</a:t>
            </a:r>
          </a:p>
          <a:p>
            <a:pPr lvl="1"/>
            <a:r>
              <a:rPr lang="en-US" dirty="0" smtClean="0"/>
              <a:t>Helping students develop accurate accounts</a:t>
            </a:r>
          </a:p>
          <a:p>
            <a:pPr lvl="1"/>
            <a:endParaRPr lang="en-US" dirty="0" smtClean="0"/>
          </a:p>
          <a:p>
            <a:pPr lvl="1"/>
            <a:endParaRPr lang="en-US" dirty="0"/>
          </a:p>
        </p:txBody>
      </p:sp>
    </p:spTree>
    <p:extLst>
      <p:ext uri="{BB962C8B-B14F-4D97-AF65-F5344CB8AC3E}">
        <p14:creationId xmlns:p14="http://schemas.microsoft.com/office/powerpoint/2010/main" val="3622134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9792" y="705880"/>
            <a:ext cx="8776529" cy="990600"/>
          </a:xfrm>
        </p:spPr>
        <p:txBody>
          <a:bodyPr>
            <a:noAutofit/>
          </a:bodyPr>
          <a:lstStyle/>
          <a:p>
            <a:r>
              <a:rPr lang="en-US" dirty="0" smtClean="0"/>
              <a:t>Learning Progression-Based</a:t>
            </a:r>
            <a:br>
              <a:rPr lang="en-US" dirty="0" smtClean="0"/>
            </a:br>
            <a:r>
              <a:rPr lang="en-US" dirty="0" smtClean="0"/>
              <a:t>Formative Assessment</a:t>
            </a:r>
            <a:endParaRPr lang="en-US" dirty="0"/>
          </a:p>
        </p:txBody>
      </p:sp>
      <p:sp>
        <p:nvSpPr>
          <p:cNvPr id="5" name="Content Placeholder 4"/>
          <p:cNvSpPr>
            <a:spLocks noGrp="1"/>
          </p:cNvSpPr>
          <p:nvPr>
            <p:ph sz="half" idx="1"/>
          </p:nvPr>
        </p:nvSpPr>
        <p:spPr>
          <a:xfrm>
            <a:off x="457200" y="2002632"/>
            <a:ext cx="4038600" cy="4718304"/>
          </a:xfrm>
        </p:spPr>
        <p:txBody>
          <a:bodyPr>
            <a:normAutofit/>
          </a:bodyPr>
          <a:lstStyle/>
          <a:p>
            <a:pPr marL="0" indent="0">
              <a:buNone/>
            </a:pPr>
            <a:r>
              <a:rPr lang="en-US" b="1" dirty="0" smtClean="0"/>
              <a:t>Promise</a:t>
            </a:r>
          </a:p>
          <a:p>
            <a:r>
              <a:rPr lang="en-US" dirty="0" smtClean="0"/>
              <a:t>Support interpretation of students’ ideas &amp; provide guidance for responding w/ instruction that builds on conceptual resources</a:t>
            </a:r>
            <a:endParaRPr lang="en-US" dirty="0"/>
          </a:p>
        </p:txBody>
      </p:sp>
      <p:sp>
        <p:nvSpPr>
          <p:cNvPr id="6" name="Content Placeholder 5"/>
          <p:cNvSpPr>
            <a:spLocks noGrp="1"/>
          </p:cNvSpPr>
          <p:nvPr>
            <p:ph sz="half" idx="2"/>
          </p:nvPr>
        </p:nvSpPr>
        <p:spPr>
          <a:xfrm>
            <a:off x="4648200" y="2002632"/>
            <a:ext cx="4038600" cy="4718304"/>
          </a:xfrm>
        </p:spPr>
        <p:txBody>
          <a:bodyPr>
            <a:normAutofit/>
          </a:bodyPr>
          <a:lstStyle/>
          <a:p>
            <a:pPr marL="0" indent="0">
              <a:buNone/>
            </a:pPr>
            <a:r>
              <a:rPr lang="en-US" b="1" dirty="0" smtClean="0"/>
              <a:t>Challenge</a:t>
            </a:r>
          </a:p>
          <a:p>
            <a:r>
              <a:rPr lang="en-US" dirty="0" smtClean="0"/>
              <a:t>Few LP-based instructional materials</a:t>
            </a:r>
          </a:p>
          <a:p>
            <a:pPr marL="0" indent="0">
              <a:buNone/>
            </a:pPr>
            <a:endParaRPr lang="en-US" dirty="0"/>
          </a:p>
          <a:p>
            <a:r>
              <a:rPr lang="en-US" dirty="0" smtClean="0"/>
              <a:t>Requires knowledge &amp; practices not common among teachers today</a:t>
            </a:r>
            <a:endParaRPr lang="en-US" dirty="0"/>
          </a:p>
        </p:txBody>
      </p:sp>
    </p:spTree>
    <p:extLst>
      <p:ext uri="{BB962C8B-B14F-4D97-AF65-F5344CB8AC3E}">
        <p14:creationId xmlns:p14="http://schemas.microsoft.com/office/powerpoint/2010/main" val="310668566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a:t>P</a:t>
            </a:r>
            <a:r>
              <a:rPr lang="en-US" dirty="0" smtClean="0"/>
              <a:t>romise of LPs depends, in part, on PD efforts that build on teachers’ strengths &amp; help them develop more challenging LP-aligned knowledge &amp; practice that support student learning toward model-based reasoning.</a:t>
            </a:r>
            <a:endParaRPr lang="en-US" dirty="0"/>
          </a:p>
        </p:txBody>
      </p:sp>
    </p:spTree>
    <p:extLst>
      <p:ext uri="{BB962C8B-B14F-4D97-AF65-F5344CB8AC3E}">
        <p14:creationId xmlns:p14="http://schemas.microsoft.com/office/powerpoint/2010/main" val="33625575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&amp; Queries</a:t>
            </a:r>
            <a:endParaRPr lang="en-US" dirty="0"/>
          </a:p>
        </p:txBody>
      </p:sp>
      <p:sp>
        <p:nvSpPr>
          <p:cNvPr id="3" name="Content Placeholder 2"/>
          <p:cNvSpPr>
            <a:spLocks noGrp="1"/>
          </p:cNvSpPr>
          <p:nvPr>
            <p:ph idx="1"/>
          </p:nvPr>
        </p:nvSpPr>
        <p:spPr>
          <a:xfrm>
            <a:off x="676170" y="1950576"/>
            <a:ext cx="7777062" cy="4531495"/>
          </a:xfrm>
        </p:spPr>
        <p:txBody>
          <a:bodyPr>
            <a:normAutofit fontScale="92500" lnSpcReduction="20000"/>
          </a:bodyPr>
          <a:lstStyle/>
          <a:p>
            <a:pPr marL="0" indent="0">
              <a:buNone/>
            </a:pPr>
            <a:r>
              <a:rPr lang="en-US" sz="2700" dirty="0" smtClean="0"/>
              <a:t>Paper may be accessed at…</a:t>
            </a:r>
          </a:p>
          <a:p>
            <a:pPr marL="274320" lvl="1" indent="0">
              <a:buNone/>
            </a:pPr>
            <a:r>
              <a:rPr lang="en-US" sz="2700" dirty="0" smtClean="0"/>
              <a:t>www.pathwaysproject.kbs.msu.edu</a:t>
            </a:r>
          </a:p>
          <a:p>
            <a:pPr marL="0" indent="0">
              <a:buNone/>
            </a:pPr>
            <a:endParaRPr lang="en-US" sz="2700" dirty="0" smtClean="0"/>
          </a:p>
          <a:p>
            <a:pPr marL="0" indent="0">
              <a:buNone/>
            </a:pPr>
            <a:r>
              <a:rPr lang="en-US" sz="2700" dirty="0" smtClean="0"/>
              <a:t>For questions, contact Beth Covitt at… </a:t>
            </a:r>
          </a:p>
          <a:p>
            <a:pPr marL="274320" lvl="1" indent="0">
              <a:buNone/>
            </a:pPr>
            <a:r>
              <a:rPr lang="en-US" sz="2700" dirty="0">
                <a:hlinkClick r:id="rId2"/>
              </a:rPr>
              <a:t>b</a:t>
            </a:r>
            <a:r>
              <a:rPr lang="en-US" sz="2700" dirty="0" smtClean="0">
                <a:hlinkClick r:id="rId2"/>
              </a:rPr>
              <a:t>eth.covitt@umontana.edu</a:t>
            </a:r>
            <a:endParaRPr lang="en-US" sz="2700" dirty="0" smtClean="0"/>
          </a:p>
          <a:p>
            <a:pPr marL="274320" lvl="1" indent="0">
              <a:buNone/>
            </a:pPr>
            <a:endParaRPr lang="en-US" dirty="0"/>
          </a:p>
          <a:p>
            <a:pPr marL="274320" lvl="1" indent="0">
              <a:buNone/>
            </a:pPr>
            <a:endParaRPr lang="en-US" dirty="0" smtClean="0">
              <a:solidFill>
                <a:srgbClr val="080808"/>
              </a:solidFill>
            </a:endParaRPr>
          </a:p>
          <a:p>
            <a:pPr marL="274320" lvl="1" indent="0">
              <a:buNone/>
            </a:pPr>
            <a:r>
              <a:rPr lang="en-US" dirty="0" smtClean="0">
                <a:solidFill>
                  <a:srgbClr val="080808"/>
                </a:solidFill>
              </a:rPr>
              <a:t>This </a:t>
            </a:r>
            <a:r>
              <a:rPr lang="en-US" dirty="0">
                <a:solidFill>
                  <a:srgbClr val="080808"/>
                </a:solidFill>
              </a:rPr>
              <a:t>research is supported by grants from the National Science Foundation: Targeted Partnership: Culturally Relevant Ecology, Learning Progressions and environmental literacy (NSF-0832173), and Tools for Reasoning about Water in Socio-ecological Systems </a:t>
            </a:r>
            <a:r>
              <a:rPr lang="en-US" dirty="0"/>
              <a:t>(DRL-1020176). </a:t>
            </a:r>
            <a:r>
              <a:rPr lang="en-US" dirty="0">
                <a:solidFill>
                  <a:srgbClr val="080808"/>
                </a:solidFill>
              </a:rPr>
              <a:t>Any opinions, findings, and conclusions or recommendations expressed in this material are those of the author(s) and do not necessarily reflect the views of the National Science Foundation.</a:t>
            </a:r>
            <a:endParaRPr lang="en-US" dirty="0"/>
          </a:p>
          <a:p>
            <a:pPr marL="274320" lvl="1" indent="0">
              <a:buNone/>
            </a:pPr>
            <a:endParaRPr lang="en-US" dirty="0" smtClean="0"/>
          </a:p>
          <a:p>
            <a:endParaRPr lang="en-US" dirty="0"/>
          </a:p>
        </p:txBody>
      </p:sp>
    </p:spTree>
    <p:extLst>
      <p:ext uri="{BB962C8B-B14F-4D97-AF65-F5344CB8AC3E}">
        <p14:creationId xmlns:p14="http://schemas.microsoft.com/office/powerpoint/2010/main" val="772539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Requisite Knowledge &amp; Practice</a:t>
            </a:r>
            <a:endParaRPr lang="en-US" dirty="0"/>
          </a:p>
        </p:txBody>
      </p:sp>
      <p:sp>
        <p:nvSpPr>
          <p:cNvPr id="5" name="Content Placeholder 4"/>
          <p:cNvSpPr>
            <a:spLocks noGrp="1"/>
          </p:cNvSpPr>
          <p:nvPr>
            <p:ph idx="1"/>
          </p:nvPr>
        </p:nvSpPr>
        <p:spPr>
          <a:xfrm>
            <a:off x="457200" y="1819720"/>
            <a:ext cx="8229600" cy="4876800"/>
          </a:xfrm>
        </p:spPr>
        <p:txBody>
          <a:bodyPr/>
          <a:lstStyle/>
          <a:p>
            <a:r>
              <a:rPr lang="en-US" dirty="0" smtClean="0"/>
              <a:t>Understanding of an LP including…</a:t>
            </a:r>
          </a:p>
          <a:p>
            <a:pPr lvl="1"/>
            <a:r>
              <a:rPr lang="en-US" dirty="0" smtClean="0"/>
              <a:t>Characteristic ways of knowing across levels</a:t>
            </a:r>
          </a:p>
          <a:p>
            <a:pPr lvl="1"/>
            <a:r>
              <a:rPr lang="en-US" dirty="0" smtClean="0"/>
              <a:t>Challenges associated w/ transitions</a:t>
            </a:r>
          </a:p>
          <a:p>
            <a:r>
              <a:rPr lang="en-US" dirty="0" smtClean="0"/>
              <a:t>Capacity to…</a:t>
            </a:r>
          </a:p>
          <a:p>
            <a:pPr lvl="1"/>
            <a:r>
              <a:rPr lang="en-US" dirty="0" smtClean="0"/>
              <a:t>Elicit &amp; interpret students’ ideas w/respect to LP</a:t>
            </a:r>
          </a:p>
          <a:p>
            <a:pPr lvl="1"/>
            <a:r>
              <a:rPr lang="en-US" dirty="0" smtClean="0"/>
              <a:t>Identify appropriate learning goals </a:t>
            </a:r>
          </a:p>
          <a:p>
            <a:pPr lvl="1"/>
            <a:r>
              <a:rPr lang="en-US" dirty="0" smtClean="0"/>
              <a:t>Design/enact instruction that builds on strengths &amp; responds to challenges</a:t>
            </a:r>
            <a:endParaRPr lang="en-US" dirty="0"/>
          </a:p>
        </p:txBody>
      </p:sp>
    </p:spTree>
    <p:extLst>
      <p:ext uri="{BB962C8B-B14F-4D97-AF65-F5344CB8AC3E}">
        <p14:creationId xmlns:p14="http://schemas.microsoft.com/office/powerpoint/2010/main" val="379646510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a:t>
            </a:r>
            <a:endParaRPr lang="en-US" dirty="0"/>
          </a:p>
        </p:txBody>
      </p:sp>
      <p:sp>
        <p:nvSpPr>
          <p:cNvPr id="3" name="Content Placeholder 2"/>
          <p:cNvSpPr>
            <a:spLocks noGrp="1"/>
          </p:cNvSpPr>
          <p:nvPr>
            <p:ph idx="1"/>
          </p:nvPr>
        </p:nvSpPr>
        <p:spPr/>
        <p:txBody>
          <a:bodyPr/>
          <a:lstStyle/>
          <a:p>
            <a:r>
              <a:rPr lang="en-US" dirty="0" smtClean="0"/>
              <a:t>Multiple case study</a:t>
            </a:r>
          </a:p>
          <a:p>
            <a:pPr lvl="1"/>
            <a:r>
              <a:rPr lang="en-US" dirty="0" smtClean="0"/>
              <a:t>2 teachers </a:t>
            </a:r>
          </a:p>
          <a:p>
            <a:pPr lvl="1"/>
            <a:r>
              <a:rPr lang="en-US" dirty="0" smtClean="0"/>
              <a:t>1 middle school (Laurie), 1 high school (Jen)</a:t>
            </a:r>
          </a:p>
          <a:p>
            <a:pPr lvl="1"/>
            <a:r>
              <a:rPr lang="en-US" dirty="0"/>
              <a:t>P</a:t>
            </a:r>
            <a:r>
              <a:rPr lang="en-US" dirty="0" smtClean="0"/>
              <a:t>articipating in NSF-funded LP-based PD project</a:t>
            </a:r>
          </a:p>
          <a:p>
            <a:pPr marL="274320" lvl="1" indent="0">
              <a:buNone/>
            </a:pPr>
            <a:endParaRPr lang="en-US" dirty="0" smtClean="0"/>
          </a:p>
          <a:p>
            <a:r>
              <a:rPr lang="en-US" dirty="0" smtClean="0"/>
              <a:t>Both taught </a:t>
            </a:r>
            <a:r>
              <a:rPr lang="en-US" i="1" dirty="0" smtClean="0"/>
              <a:t>School Water Pathways </a:t>
            </a:r>
            <a:r>
              <a:rPr lang="en-US" dirty="0" smtClean="0"/>
              <a:t>unit</a:t>
            </a:r>
          </a:p>
          <a:p>
            <a:pPr marL="0" indent="0">
              <a:buNone/>
            </a:pPr>
            <a:endParaRPr lang="en-US" dirty="0" smtClean="0"/>
          </a:p>
          <a:p>
            <a:r>
              <a:rPr lang="en-US" dirty="0" smtClean="0"/>
              <a:t>Study focused on use of </a:t>
            </a:r>
            <a:r>
              <a:rPr lang="en-US" i="1" dirty="0" smtClean="0"/>
              <a:t>School Map </a:t>
            </a:r>
            <a:r>
              <a:rPr lang="en-US" dirty="0" smtClean="0"/>
              <a:t>FA w/in unit</a:t>
            </a:r>
          </a:p>
          <a:p>
            <a:pPr marL="0" indent="0">
              <a:buNone/>
            </a:pPr>
            <a:endParaRPr lang="en-US" dirty="0" smtClean="0"/>
          </a:p>
          <a:p>
            <a:r>
              <a:rPr lang="en-US" dirty="0" smtClean="0"/>
              <a:t>Case teachers are contextualized w/in a larger data set</a:t>
            </a:r>
            <a:endParaRPr lang="en-US" dirty="0"/>
          </a:p>
        </p:txBody>
      </p:sp>
    </p:spTree>
    <p:extLst>
      <p:ext uri="{BB962C8B-B14F-4D97-AF65-F5344CB8AC3E}">
        <p14:creationId xmlns:p14="http://schemas.microsoft.com/office/powerpoint/2010/main" val="354012823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Questions</a:t>
            </a:r>
            <a:endParaRPr lang="en-US" dirty="0"/>
          </a:p>
        </p:txBody>
      </p:sp>
      <p:sp>
        <p:nvSpPr>
          <p:cNvPr id="3" name="Content Placeholder 2"/>
          <p:cNvSpPr>
            <a:spLocks noGrp="1"/>
          </p:cNvSpPr>
          <p:nvPr>
            <p:ph idx="1"/>
          </p:nvPr>
        </p:nvSpPr>
        <p:spPr/>
        <p:txBody>
          <a:bodyPr/>
          <a:lstStyle/>
          <a:p>
            <a:pPr marL="0" indent="0">
              <a:buNone/>
            </a:pPr>
            <a:r>
              <a:rPr lang="en-US" dirty="0" smtClean="0"/>
              <a:t>How do teachers…</a:t>
            </a:r>
          </a:p>
          <a:p>
            <a:pPr marL="457200" indent="-457200">
              <a:buFont typeface="+mj-lt"/>
              <a:buAutoNum type="arabicPeriod"/>
            </a:pPr>
            <a:r>
              <a:rPr lang="en-US" dirty="0"/>
              <a:t>U</a:t>
            </a:r>
            <a:r>
              <a:rPr lang="en-US" dirty="0" smtClean="0"/>
              <a:t>nderstand water systems LP and use it in instruction?</a:t>
            </a:r>
          </a:p>
          <a:p>
            <a:pPr marL="457200" indent="-457200">
              <a:buFont typeface="+mj-lt"/>
              <a:buAutoNum type="arabicPeriod"/>
            </a:pPr>
            <a:r>
              <a:rPr lang="en-US" dirty="0" smtClean="0"/>
              <a:t>Describe purpose of formative assessment?</a:t>
            </a:r>
          </a:p>
          <a:p>
            <a:pPr marL="457200" indent="-457200">
              <a:buFont typeface="+mj-lt"/>
              <a:buAutoNum type="arabicPeriod"/>
            </a:pPr>
            <a:r>
              <a:rPr lang="en-US" dirty="0" smtClean="0"/>
              <a:t>Interpret students’ ideas w/respect to LP framework?</a:t>
            </a:r>
          </a:p>
          <a:p>
            <a:pPr marL="457200" indent="-457200">
              <a:buFont typeface="+mj-lt"/>
              <a:buAutoNum type="arabicPeriod"/>
            </a:pPr>
            <a:r>
              <a:rPr lang="en-US" dirty="0" smtClean="0"/>
              <a:t>Respond to students’ ideas w/instruction?</a:t>
            </a:r>
            <a:endParaRPr lang="en-US" dirty="0"/>
          </a:p>
        </p:txBody>
      </p:sp>
    </p:spTree>
    <p:extLst>
      <p:ext uri="{BB962C8B-B14F-4D97-AF65-F5344CB8AC3E}">
        <p14:creationId xmlns:p14="http://schemas.microsoft.com/office/powerpoint/2010/main" val="49548798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Water Systems Learning Progression</a:t>
            </a:r>
            <a:endParaRPr lang="en-US" dirty="0"/>
          </a:p>
        </p:txBody>
      </p:sp>
      <p:sp>
        <p:nvSpPr>
          <p:cNvPr id="3" name="Content Placeholder 2"/>
          <p:cNvSpPr>
            <a:spLocks noGrp="1"/>
          </p:cNvSpPr>
          <p:nvPr>
            <p:ph idx="1"/>
          </p:nvPr>
        </p:nvSpPr>
        <p:spPr>
          <a:xfrm>
            <a:off x="457200" y="1789987"/>
            <a:ext cx="8229600" cy="4876800"/>
          </a:xfrm>
        </p:spPr>
        <p:txBody>
          <a:bodyPr/>
          <a:lstStyle/>
          <a:p>
            <a:r>
              <a:rPr lang="en-US" dirty="0" smtClean="0"/>
              <a:t>Level 4: Scientific Model-Based Reasoning</a:t>
            </a:r>
          </a:p>
          <a:p>
            <a:pPr lvl="1"/>
            <a:r>
              <a:rPr lang="en-US" dirty="0" smtClean="0"/>
              <a:t>Accounts are explanations governed by driving forces &amp; constraining factors</a:t>
            </a:r>
          </a:p>
          <a:p>
            <a:pPr marL="274320" lvl="1" indent="0">
              <a:buNone/>
            </a:pPr>
            <a:endParaRPr lang="en-US" dirty="0" smtClean="0"/>
          </a:p>
          <a:p>
            <a:r>
              <a:rPr lang="en-US" dirty="0" smtClean="0"/>
              <a:t>Level 3: School Science / Phenomenological Reasoning</a:t>
            </a:r>
          </a:p>
          <a:p>
            <a:pPr lvl="1"/>
            <a:r>
              <a:rPr lang="en-US" dirty="0" smtClean="0"/>
              <a:t>Accounts are descriptions of ordered events and processes</a:t>
            </a:r>
          </a:p>
          <a:p>
            <a:pPr marL="274320" lvl="1" indent="0">
              <a:buNone/>
            </a:pPr>
            <a:endParaRPr lang="en-US" dirty="0" smtClean="0"/>
          </a:p>
          <a:p>
            <a:r>
              <a:rPr lang="en-US" dirty="0" smtClean="0"/>
              <a:t>Levels 1 &amp; 2: Force-Dynamic Reasoning</a:t>
            </a:r>
          </a:p>
          <a:p>
            <a:pPr lvl="1"/>
            <a:r>
              <a:rPr lang="en-US" dirty="0" smtClean="0"/>
              <a:t>Accounts describe actors with purposes, helped by enablers</a:t>
            </a:r>
          </a:p>
        </p:txBody>
      </p:sp>
    </p:spTree>
    <p:extLst>
      <p:ext uri="{BB962C8B-B14F-4D97-AF65-F5344CB8AC3E}">
        <p14:creationId xmlns:p14="http://schemas.microsoft.com/office/powerpoint/2010/main" val="208436479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4172716" y="604896"/>
            <a:ext cx="4965700" cy="6047740"/>
          </a:xfrm>
          <a:prstGeom prst="rect">
            <a:avLst/>
          </a:prstGeom>
          <a:extLst>
            <a:ext uri="{FAA26D3D-D897-4be2-8F04-BA451C77F1D7}">
              <ma14:placeholderFlag xmlns:ma14="http://schemas.microsoft.com/office/mac/drawingml/2011/main"/>
            </a:ext>
          </a:extLst>
        </p:spPr>
      </p:pic>
      <p:sp>
        <p:nvSpPr>
          <p:cNvPr id="5" name="Title 1"/>
          <p:cNvSpPr txBox="1">
            <a:spLocks/>
          </p:cNvSpPr>
          <p:nvPr/>
        </p:nvSpPr>
        <p:spPr>
          <a:xfrm>
            <a:off x="314490" y="674520"/>
            <a:ext cx="8229600" cy="990600"/>
          </a:xfrm>
          <a:prstGeom prst="rect">
            <a:avLst/>
          </a:prstGeom>
        </p:spPr>
        <p:txBody>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n-US" dirty="0" smtClean="0"/>
              <a:t>School Map FA</a:t>
            </a:r>
            <a:endParaRPr lang="en-US" dirty="0"/>
          </a:p>
        </p:txBody>
      </p:sp>
      <p:graphicFrame>
        <p:nvGraphicFramePr>
          <p:cNvPr id="11" name="Content Placeholder 10"/>
          <p:cNvGraphicFramePr>
            <a:graphicFrameLocks noGrp="1"/>
          </p:cNvGraphicFramePr>
          <p:nvPr>
            <p:ph sz="half" idx="1"/>
            <p:extLst>
              <p:ext uri="{D42A27DB-BD31-4B8C-83A1-F6EECF244321}">
                <p14:modId xmlns:p14="http://schemas.microsoft.com/office/powerpoint/2010/main" val="1363641107"/>
              </p:ext>
            </p:extLst>
          </p:nvPr>
        </p:nvGraphicFramePr>
        <p:xfrm>
          <a:off x="208994" y="1873822"/>
          <a:ext cx="3835843" cy="3662679"/>
        </p:xfrm>
        <a:graphic>
          <a:graphicData uri="http://schemas.openxmlformats.org/drawingml/2006/table">
            <a:tbl>
              <a:tblPr firstRow="1" bandRow="1">
                <a:tableStyleId>{5C22544A-7EE6-4342-B048-85BDC9FD1C3A}</a:tableStyleId>
              </a:tblPr>
              <a:tblGrid>
                <a:gridCol w="418113"/>
                <a:gridCol w="3417730"/>
              </a:tblGrid>
              <a:tr h="370840">
                <a:tc>
                  <a:txBody>
                    <a:bodyPr/>
                    <a:lstStyle/>
                    <a:p>
                      <a:r>
                        <a:rPr lang="en-US" dirty="0" smtClean="0"/>
                        <a:t>L</a:t>
                      </a:r>
                      <a:endParaRPr lang="en-US" dirty="0"/>
                    </a:p>
                  </a:txBody>
                  <a:tcPr/>
                </a:tc>
                <a:tc>
                  <a:txBody>
                    <a:bodyPr/>
                    <a:lstStyle/>
                    <a:p>
                      <a:r>
                        <a:rPr lang="en-US" dirty="0" smtClean="0"/>
                        <a:t>Uses…</a:t>
                      </a:r>
                      <a:endParaRPr lang="en-US" dirty="0"/>
                    </a:p>
                  </a:txBody>
                  <a:tcPr/>
                </a:tc>
              </a:tr>
              <a:tr h="370840">
                <a:tc>
                  <a:txBody>
                    <a:bodyPr/>
                    <a:lstStyle/>
                    <a:p>
                      <a:r>
                        <a:rPr lang="en-US" dirty="0" smtClean="0"/>
                        <a:t>4</a:t>
                      </a:r>
                      <a:endParaRPr lang="en-US" dirty="0"/>
                    </a:p>
                  </a:txBody>
                  <a:tcPr/>
                </a:tc>
                <a:tc>
                  <a:txBody>
                    <a:bodyPr/>
                    <a:lstStyle/>
                    <a:p>
                      <a:r>
                        <a:rPr lang="en-US" dirty="0" smtClean="0"/>
                        <a:t>Principle</a:t>
                      </a:r>
                      <a:r>
                        <a:rPr lang="en-US" baseline="0" dirty="0" smtClean="0"/>
                        <a:t>-based understanding of drivers (gravity) &amp; constraints (topography) to make inferences about shape of land &amp; direction of flow</a:t>
                      </a:r>
                      <a:endParaRPr lang="en-US" dirty="0"/>
                    </a:p>
                  </a:txBody>
                  <a:tcPr/>
                </a:tc>
              </a:tr>
              <a:tr h="370840">
                <a:tc>
                  <a:txBody>
                    <a:bodyPr/>
                    <a:lstStyle/>
                    <a:p>
                      <a:r>
                        <a:rPr lang="en-US" dirty="0" smtClean="0"/>
                        <a:t>3</a:t>
                      </a:r>
                      <a:endParaRPr lang="en-US" dirty="0"/>
                    </a:p>
                  </a:txBody>
                  <a:tcPr/>
                </a:tc>
                <a:tc>
                  <a:txBody>
                    <a:bodyPr/>
                    <a:lstStyle/>
                    <a:p>
                      <a:r>
                        <a:rPr lang="en-US" dirty="0" smtClean="0"/>
                        <a:t>School science stories (e.g., rivers flow into lakes) to interpret map &amp; direction of flow</a:t>
                      </a:r>
                      <a:endParaRPr lang="en-US" dirty="0"/>
                    </a:p>
                  </a:txBody>
                  <a:tcPr/>
                </a:tc>
              </a:tr>
              <a:tr h="370840">
                <a:tc>
                  <a:txBody>
                    <a:bodyPr/>
                    <a:lstStyle/>
                    <a:p>
                      <a:r>
                        <a:rPr lang="en-US" dirty="0" smtClean="0"/>
                        <a:t>2</a:t>
                      </a:r>
                      <a:endParaRPr lang="en-US" dirty="0"/>
                    </a:p>
                  </a:txBody>
                  <a:tcPr/>
                </a:tc>
                <a:tc>
                  <a:txBody>
                    <a:bodyPr/>
                    <a:lstStyle/>
                    <a:p>
                      <a:r>
                        <a:rPr lang="en-US" dirty="0" smtClean="0"/>
                        <a:t>Force-dynamic</a:t>
                      </a:r>
                      <a:r>
                        <a:rPr lang="en-US" baseline="0" dirty="0" smtClean="0"/>
                        <a:t> interpretation of map (water wants to flow to connected places)</a:t>
                      </a:r>
                      <a:endParaRPr lang="en-US" dirty="0"/>
                    </a:p>
                  </a:txBody>
                  <a:tcPr/>
                </a:tc>
              </a:tr>
            </a:tbl>
          </a:graphicData>
        </a:graphic>
      </p:graphicFrame>
    </p:spTree>
    <p:extLst>
      <p:ext uri="{BB962C8B-B14F-4D97-AF65-F5344CB8AC3E}">
        <p14:creationId xmlns:p14="http://schemas.microsoft.com/office/powerpoint/2010/main" val="248493860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Sources</a:t>
            </a:r>
            <a:endParaRPr lang="en-US" dirty="0"/>
          </a:p>
        </p:txBody>
      </p:sp>
      <p:sp>
        <p:nvSpPr>
          <p:cNvPr id="3" name="Content Placeholder 2"/>
          <p:cNvSpPr>
            <a:spLocks noGrp="1"/>
          </p:cNvSpPr>
          <p:nvPr>
            <p:ph idx="1"/>
          </p:nvPr>
        </p:nvSpPr>
        <p:spPr/>
        <p:txBody>
          <a:bodyPr/>
          <a:lstStyle/>
          <a:p>
            <a:r>
              <a:rPr lang="en-US" dirty="0" smtClean="0"/>
              <a:t>Pre &amp; post-instruction teacher interviews</a:t>
            </a:r>
          </a:p>
          <a:p>
            <a:r>
              <a:rPr lang="en-US" dirty="0" smtClean="0"/>
              <a:t>Lesson observations &amp; videos</a:t>
            </a:r>
          </a:p>
          <a:p>
            <a:r>
              <a:rPr lang="en-US" dirty="0" smtClean="0"/>
              <a:t>Completed student formative assessments</a:t>
            </a:r>
          </a:p>
          <a:p>
            <a:r>
              <a:rPr lang="en-US" dirty="0" smtClean="0"/>
              <a:t>Teacher written assessments addressing science content knowledge &amp; pedagogical content knowledge (PCK)*</a:t>
            </a:r>
          </a:p>
          <a:p>
            <a:endParaRPr lang="en-US" dirty="0"/>
          </a:p>
          <a:p>
            <a:r>
              <a:rPr lang="en-US" dirty="0" smtClean="0"/>
              <a:t>*</a:t>
            </a:r>
            <a:r>
              <a:rPr lang="en-US" dirty="0"/>
              <a:t>A</a:t>
            </a:r>
            <a:r>
              <a:rPr lang="en-US" dirty="0" smtClean="0"/>
              <a:t>ssessments for case teachers plus 153 project teachers</a:t>
            </a:r>
            <a:endParaRPr lang="en-US" dirty="0"/>
          </a:p>
        </p:txBody>
      </p:sp>
    </p:spTree>
    <p:extLst>
      <p:ext uri="{BB962C8B-B14F-4D97-AF65-F5344CB8AC3E}">
        <p14:creationId xmlns:p14="http://schemas.microsoft.com/office/powerpoint/2010/main" val="253781169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Analysis</a:t>
            </a:r>
            <a:endParaRPr lang="en-US" dirty="0"/>
          </a:p>
        </p:txBody>
      </p:sp>
      <p:sp>
        <p:nvSpPr>
          <p:cNvPr id="3" name="Content Placeholder 2"/>
          <p:cNvSpPr>
            <a:spLocks noGrp="1"/>
          </p:cNvSpPr>
          <p:nvPr>
            <p:ph idx="1"/>
          </p:nvPr>
        </p:nvSpPr>
        <p:spPr>
          <a:xfrm>
            <a:off x="185520" y="1600200"/>
            <a:ext cx="8790798" cy="5257800"/>
          </a:xfrm>
        </p:spPr>
        <p:txBody>
          <a:bodyPr>
            <a:normAutofit/>
          </a:bodyPr>
          <a:lstStyle/>
          <a:p>
            <a:pPr marL="0" indent="0">
              <a:buNone/>
            </a:pPr>
            <a:r>
              <a:rPr lang="en-US" u="sng" dirty="0" smtClean="0"/>
              <a:t>Case Study Data</a:t>
            </a:r>
          </a:p>
          <a:p>
            <a:r>
              <a:rPr lang="en-US" dirty="0" smtClean="0"/>
              <a:t>Identified excerpts reflecting themes from research questions.</a:t>
            </a:r>
          </a:p>
          <a:p>
            <a:r>
              <a:rPr lang="en-US" dirty="0" smtClean="0"/>
              <a:t>E.g., for instruction research question…</a:t>
            </a:r>
          </a:p>
          <a:p>
            <a:pPr lvl="1"/>
            <a:r>
              <a:rPr lang="en-US" dirty="0" smtClean="0"/>
              <a:t>What reasons does teacher give for instructional choices?</a:t>
            </a:r>
          </a:p>
          <a:p>
            <a:pPr lvl="1"/>
            <a:r>
              <a:rPr lang="en-US" dirty="0" smtClean="0"/>
              <a:t>How does teacher use knowledge of student ideas in planning?</a:t>
            </a:r>
          </a:p>
          <a:p>
            <a:pPr marL="274320" lvl="1" indent="0">
              <a:buNone/>
            </a:pPr>
            <a:endParaRPr lang="en-US" dirty="0" smtClean="0"/>
          </a:p>
          <a:p>
            <a:r>
              <a:rPr lang="en-US" u="sng" dirty="0" smtClean="0"/>
              <a:t>Science Content &amp; PCK Assessments</a:t>
            </a:r>
          </a:p>
          <a:p>
            <a:pPr lvl="1"/>
            <a:r>
              <a:rPr lang="en-US" dirty="0" smtClean="0"/>
              <a:t>Science content coded on 4-pt LP scale using previously validated procedure (Gunckel, et al., 2012).</a:t>
            </a:r>
          </a:p>
          <a:p>
            <a:pPr lvl="1"/>
            <a:r>
              <a:rPr lang="en-US" dirty="0" smtClean="0"/>
              <a:t>PCK coded on 3-pt scale, coders came to consensus for all responses.</a:t>
            </a:r>
          </a:p>
          <a:p>
            <a:pPr lvl="2"/>
            <a:r>
              <a:rPr lang="en-US" dirty="0" smtClean="0"/>
              <a:t>Category A: PCK not aligned with LP or big ideas</a:t>
            </a:r>
          </a:p>
          <a:p>
            <a:pPr lvl="2"/>
            <a:r>
              <a:rPr lang="en-US" dirty="0" smtClean="0"/>
              <a:t>Category B: PCK associated with teaching for school science accounts</a:t>
            </a:r>
          </a:p>
          <a:p>
            <a:pPr lvl="2"/>
            <a:r>
              <a:rPr lang="en-US" dirty="0" smtClean="0"/>
              <a:t>Category C: PCK associated with teaching for model-based reasoning</a:t>
            </a:r>
          </a:p>
          <a:p>
            <a:endParaRPr lang="en-US" dirty="0" smtClean="0"/>
          </a:p>
          <a:p>
            <a:endParaRPr lang="en-US" dirty="0" smtClean="0"/>
          </a:p>
          <a:p>
            <a:endParaRPr lang="en-US" dirty="0" smtClean="0"/>
          </a:p>
        </p:txBody>
      </p:sp>
    </p:spTree>
    <p:extLst>
      <p:ext uri="{BB962C8B-B14F-4D97-AF65-F5344CB8AC3E}">
        <p14:creationId xmlns:p14="http://schemas.microsoft.com/office/powerpoint/2010/main" val="3029110842"/>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708</TotalTime>
  <Words>1432</Words>
  <Application>Microsoft Macintosh PowerPoint</Application>
  <PresentationFormat>On-screen Show (4:3)</PresentationFormat>
  <Paragraphs>202</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Clarity</vt:lpstr>
      <vt:lpstr>Teachers’ Use of Learning Progression-Based Formative Assessment in Water Instruction</vt:lpstr>
      <vt:lpstr>Learning Progression-Based Formative Assessment</vt:lpstr>
      <vt:lpstr>Requisite Knowledge &amp; Practice</vt:lpstr>
      <vt:lpstr>Study</vt:lpstr>
      <vt:lpstr>Research Questions</vt:lpstr>
      <vt:lpstr>Water Systems Learning Progression</vt:lpstr>
      <vt:lpstr>PowerPoint Presentation</vt:lpstr>
      <vt:lpstr>Data Sources</vt:lpstr>
      <vt:lpstr>Data Analysis</vt:lpstr>
      <vt:lpstr>Target for Interpreting Students’ Ideas</vt:lpstr>
      <vt:lpstr>Target Instructional Response</vt:lpstr>
      <vt:lpstr>Jen’s Interpretation of Student Ideas</vt:lpstr>
      <vt:lpstr>Jen’s Instructional Response</vt:lpstr>
      <vt:lpstr>Laurie’s Interpretation of Student Ideas</vt:lpstr>
      <vt:lpstr>Laurie’s Instructional Response</vt:lpstr>
      <vt:lpstr>Synopsis of Cases</vt:lpstr>
      <vt:lpstr>Synopsis of Cases</vt:lpstr>
      <vt:lpstr>Project Teacher Knowledge &amp; Practice</vt:lpstr>
      <vt:lpstr>Interpretation</vt:lpstr>
      <vt:lpstr>Conclusion</vt:lpstr>
      <vt:lpstr>Questions &amp; Queries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Teachers’ Use of Learning Progression-Based Formative Assessment in Water Instruction</dc:title>
  <dc:creator>B C</dc:creator>
  <cp:lastModifiedBy>B C</cp:lastModifiedBy>
  <cp:revision>56</cp:revision>
  <dcterms:created xsi:type="dcterms:W3CDTF">2014-03-26T21:44:39Z</dcterms:created>
  <dcterms:modified xsi:type="dcterms:W3CDTF">2014-03-27T21:32:39Z</dcterms:modified>
</cp:coreProperties>
</file>