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2" r:id="rId3"/>
    <p:sldId id="263" r:id="rId4"/>
    <p:sldId id="257" r:id="rId5"/>
    <p:sldId id="276" r:id="rId6"/>
    <p:sldId id="258" r:id="rId7"/>
    <p:sldId id="290" r:id="rId8"/>
    <p:sldId id="289" r:id="rId9"/>
    <p:sldId id="259" r:id="rId10"/>
    <p:sldId id="260" r:id="rId11"/>
    <p:sldId id="277" r:id="rId12"/>
    <p:sldId id="261" r:id="rId13"/>
    <p:sldId id="264" r:id="rId14"/>
    <p:sldId id="266" r:id="rId15"/>
    <p:sldId id="267" r:id="rId16"/>
    <p:sldId id="268" r:id="rId17"/>
    <p:sldId id="269" r:id="rId18"/>
    <p:sldId id="270" r:id="rId19"/>
    <p:sldId id="273" r:id="rId20"/>
    <p:sldId id="283" r:id="rId21"/>
    <p:sldId id="284" r:id="rId22"/>
    <p:sldId id="279" r:id="rId23"/>
    <p:sldId id="280" r:id="rId24"/>
    <p:sldId id="281" r:id="rId25"/>
    <p:sldId id="282" r:id="rId26"/>
    <p:sldId id="271" r:id="rId27"/>
    <p:sldId id="272" r:id="rId28"/>
    <p:sldId id="274" r:id="rId29"/>
    <p:sldId id="286" r:id="rId30"/>
    <p:sldId id="285" r:id="rId31"/>
    <p:sldId id="287" r:id="rId32"/>
    <p:sldId id="288" r:id="rId33"/>
    <p:sldId id="27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1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1E98C-CE46-4A30-9D6E-8DF04F86CEF4}" type="datetimeFigureOut">
              <a:rPr lang="en-US" smtClean="0"/>
              <a:t>6/26/12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23447-0D76-4AEA-A5C2-0212DE9C3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591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Water over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Taquehomenon</a:t>
            </a:r>
            <a:r>
              <a:rPr lang="en-US" baseline="0" dirty="0" smtClean="0"/>
              <a:t> Falls = deluge of demands on teachers</a:t>
            </a:r>
          </a:p>
          <a:p>
            <a:r>
              <a:rPr lang="en-US" baseline="0" dirty="0" smtClean="0"/>
              <a:t>Our goal is to be aware of and prepared for the changes so that we can accommodate them in thoughtful ways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23447-0D76-4AEA-A5C2-0212DE9C32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25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Overview on handout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23447-0D76-4AEA-A5C2-0212DE9C32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71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roughly the state inquiry and reflection standards correspond to the scientific practices.  Nothing corresponding to the engineering practices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23447-0D76-4AEA-A5C2-0212DE9C32A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08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Crosscutting concepts (and</a:t>
            </a:r>
            <a:r>
              <a:rPr lang="en-US" baseline="0" dirty="0" smtClean="0"/>
              <a:t> practices) can be used to connect units across a year and across grades.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23447-0D76-4AEA-A5C2-0212DE9C32A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90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Complete list on handout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23447-0D76-4AEA-A5C2-0212DE9C32A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42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Verb = scientific practice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23447-0D76-4AEA-A5C2-0212DE9C32A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72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Connected to a crosscutting concept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23447-0D76-4AEA-A5C2-0212DE9C32A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49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this does not read “explain how molecules</a:t>
            </a:r>
            <a:r>
              <a:rPr lang="en-US" baseline="0" dirty="0" smtClean="0"/>
              <a:t> from food react with oxygen and cycle through the ecosystem.”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23447-0D76-4AEA-A5C2-0212DE9C32A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78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5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4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76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6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6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89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304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9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55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210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813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F5A24-15E2-49D6-AC2F-FC66366600FD}" type="datetimeFigureOut">
              <a:rPr lang="en-US" smtClean="0"/>
              <a:t>6/26/12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4BD19-5C4F-4F18-BFFE-813C52AC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0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Anticipating the Next Generation Science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Getting ahead of the Game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Forewarned is forearmed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89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Scientific and Engineering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Asking </a:t>
            </a:r>
            <a:r>
              <a:rPr lang="en-US" sz="2400" dirty="0"/>
              <a:t>questions (for science) and defining problems (for engineering)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Developing </a:t>
            </a:r>
            <a:r>
              <a:rPr lang="en-US" sz="2400" dirty="0"/>
              <a:t>and using models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Planning </a:t>
            </a:r>
            <a:r>
              <a:rPr lang="en-US" sz="2400" dirty="0"/>
              <a:t>and carrying out investigations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Analyzing </a:t>
            </a:r>
            <a:r>
              <a:rPr lang="en-US" sz="2400" dirty="0"/>
              <a:t>and interpreting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Using </a:t>
            </a:r>
            <a:r>
              <a:rPr lang="en-US" sz="2400" dirty="0"/>
              <a:t>mathematics and computational thinking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Constructing </a:t>
            </a:r>
            <a:r>
              <a:rPr lang="en-US" sz="2400" dirty="0"/>
              <a:t>explanations (for science) and designing solutions (for engineering)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Engaging </a:t>
            </a:r>
            <a:r>
              <a:rPr lang="en-US" sz="2400" dirty="0"/>
              <a:t>in argument from evidence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Obtaining</a:t>
            </a:r>
            <a:r>
              <a:rPr lang="en-US" sz="2400" dirty="0"/>
              <a:t>, evaluating, and communicating information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State Standards  - scientific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inquiry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standards; Reflection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and social implication standards</a:t>
            </a:r>
          </a:p>
        </p:txBody>
      </p:sp>
    </p:spTree>
    <p:extLst>
      <p:ext uri="{BB962C8B-B14F-4D97-AF65-F5344CB8AC3E}">
        <p14:creationId xmlns:p14="http://schemas.microsoft.com/office/powerpoint/2010/main" val="218156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State Inquiry Standards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•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Generate new questions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that can be investigated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•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Evaluate the uncertainties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or validity of scientific conclusions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•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Conduct scientific investigations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using appropriate tools and techniques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• Identify patterns in data and relate them to theoretical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models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• Describe a reason for a given conclusion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using evidence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from an investigation.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• Predict what would happen if the variables, methods, or timing of an investigation were changed.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•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Based on empirical evidence, explain and critique the reasoning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used to draw a scientific conclusion or explanation.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•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Design and conduct a systematic scientific investigation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that tests a hypothesis. Draw conclusions from data presented in charts or tables.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• Distinguish between scientific explanations that are regarded as current scientific consensus and the emerging questions that active researchers investigate.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603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Crosscutting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Patterns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Cause </a:t>
            </a:r>
            <a:r>
              <a:rPr lang="en-US" sz="2800" dirty="0"/>
              <a:t>and effect: Mechanism and explanation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Scale</a:t>
            </a:r>
            <a:r>
              <a:rPr lang="en-US" sz="2800" dirty="0"/>
              <a:t>, proportion, and quantity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Systems </a:t>
            </a:r>
            <a:r>
              <a:rPr lang="en-US" sz="2800" dirty="0"/>
              <a:t>and system models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Energy </a:t>
            </a:r>
            <a:r>
              <a:rPr lang="en-US" sz="2800" dirty="0"/>
              <a:t>and matter: Flows, cycles, and conservation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Structure </a:t>
            </a:r>
            <a:r>
              <a:rPr lang="en-US" sz="2800" dirty="0"/>
              <a:t>and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Stability </a:t>
            </a:r>
            <a:r>
              <a:rPr lang="en-US" sz="2800" dirty="0"/>
              <a:t>and </a:t>
            </a:r>
            <a:r>
              <a:rPr lang="en-US" sz="2800" dirty="0" smtClean="0"/>
              <a:t>change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No equivalent in state standards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162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Disciplinary Core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Life Sciences</a:t>
            </a:r>
          </a:p>
          <a:p>
            <a:pPr marL="0" indent="0">
              <a:buNone/>
            </a:pPr>
            <a:r>
              <a:rPr lang="en-US" dirty="0"/>
              <a:t>LS1: From molecules to organisms: Structures and processes</a:t>
            </a:r>
          </a:p>
          <a:p>
            <a:pPr marL="0" indent="0">
              <a:buNone/>
            </a:pPr>
            <a:r>
              <a:rPr lang="en-US" dirty="0"/>
              <a:t>LS2: Ecosystems: Interactions, energy, and dynamics</a:t>
            </a:r>
          </a:p>
          <a:p>
            <a:pPr marL="0" indent="0">
              <a:buNone/>
            </a:pPr>
            <a:r>
              <a:rPr lang="en-US" dirty="0"/>
              <a:t>LS3: Heredity: Inheritance and variation of traits</a:t>
            </a:r>
          </a:p>
          <a:p>
            <a:pPr marL="0" indent="0">
              <a:buNone/>
            </a:pPr>
            <a:r>
              <a:rPr lang="en-US" dirty="0"/>
              <a:t>LS4: Biological evolution: Unity and diversity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/>
              <a:t>Earth and Space Sciences</a:t>
            </a:r>
          </a:p>
          <a:p>
            <a:pPr marL="0" indent="0">
              <a:buNone/>
            </a:pPr>
            <a:r>
              <a:rPr lang="en-US" dirty="0"/>
              <a:t>ESS1: Earth’s  place in the universe</a:t>
            </a:r>
          </a:p>
          <a:p>
            <a:pPr marL="0" indent="0">
              <a:buNone/>
            </a:pPr>
            <a:r>
              <a:rPr lang="en-US" dirty="0"/>
              <a:t>ESS2: Earth’s systems</a:t>
            </a:r>
          </a:p>
          <a:p>
            <a:pPr marL="0" indent="0">
              <a:buNone/>
            </a:pPr>
            <a:r>
              <a:rPr lang="en-US" dirty="0"/>
              <a:t>ESS3: Earth and human activity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82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Disciplinary Core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Life Sciences</a:t>
            </a:r>
          </a:p>
          <a:p>
            <a:pPr marL="0" indent="0">
              <a:buNone/>
            </a:pPr>
            <a:r>
              <a:rPr lang="en-US" dirty="0"/>
              <a:t>LS1: From molecules to organisms: Structures and processes</a:t>
            </a:r>
          </a:p>
          <a:p>
            <a:pPr marL="0" indent="0">
              <a:buNone/>
            </a:pPr>
            <a:r>
              <a:rPr lang="en-US" dirty="0"/>
              <a:t>LS2: Ecosystems: Interactions, energy, and dynamics</a:t>
            </a:r>
          </a:p>
          <a:p>
            <a:pPr marL="0" indent="0">
              <a:buNone/>
            </a:pPr>
            <a:r>
              <a:rPr lang="en-US" dirty="0"/>
              <a:t>LS3: Heredity: Inheritance and variation of traits</a:t>
            </a:r>
          </a:p>
          <a:p>
            <a:pPr marL="0" indent="0">
              <a:buNone/>
            </a:pPr>
            <a:r>
              <a:rPr lang="en-US" dirty="0"/>
              <a:t>LS4: Biological evolution: Unity and diversity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State Standards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Organization of Living Things (OL)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Heredity (HE)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Evolution (EV)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Ecosystems (EC)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234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574364"/>
              </p:ext>
            </p:extLst>
          </p:nvPr>
        </p:nvGraphicFramePr>
        <p:xfrm>
          <a:off x="304800" y="1524001"/>
          <a:ext cx="8458200" cy="4968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5242"/>
                <a:gridCol w="6242958"/>
              </a:tblGrid>
              <a:tr h="5334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NGSS </a:t>
                      </a:r>
                      <a:r>
                        <a:rPr lang="en-US" sz="2000" dirty="0" smtClean="0">
                          <a:effectLst/>
                        </a:rPr>
                        <a:t>Framework Dimension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Roughly corresponding component of state standards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6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Scientific practices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Scientific </a:t>
                      </a:r>
                      <a:r>
                        <a:rPr lang="en-US" sz="2000" dirty="0">
                          <a:effectLst/>
                        </a:rPr>
                        <a:t>inquiry standards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Reflection and social implication standards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6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Engineering practices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None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6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Crosscutting concepts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None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66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Disciplinary Core Ideas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Content statements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44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Sample Middle School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evidence to support an explanation that matter is conserved when molecules from food react with oxygen in the environment and cycle repeatedly between living and non-living components of ecosystem.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25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Sample Middle School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Use evidence to support an explanation </a:t>
            </a:r>
            <a:r>
              <a:rPr lang="en-US" dirty="0"/>
              <a:t>that matter is conserved when molecules from food react with oxygen in the environment and cycle repeatedly between living and non-living components of ecosystem.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54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Sample Middle School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Use evidence to support an explanation </a:t>
            </a:r>
            <a:r>
              <a:rPr lang="en-US" dirty="0"/>
              <a:t>that </a:t>
            </a:r>
            <a:r>
              <a:rPr lang="en-US" dirty="0">
                <a:solidFill>
                  <a:srgbClr val="00B050"/>
                </a:solidFill>
              </a:rPr>
              <a:t>matter is conserved </a:t>
            </a:r>
            <a:r>
              <a:rPr lang="en-US" dirty="0"/>
              <a:t>when molecules from food react with oxygen in the environment and cycle repeatedly between living and non-living components of ecosystem.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945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Sample Middle School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Use evidence to support an explanation </a:t>
            </a:r>
            <a:r>
              <a:rPr lang="en-US" dirty="0"/>
              <a:t>that </a:t>
            </a:r>
            <a:r>
              <a:rPr lang="en-US" dirty="0">
                <a:solidFill>
                  <a:srgbClr val="00B050"/>
                </a:solidFill>
              </a:rPr>
              <a:t>matter is conserved </a:t>
            </a:r>
            <a:r>
              <a:rPr lang="en-US" dirty="0"/>
              <a:t>when </a:t>
            </a:r>
            <a:r>
              <a:rPr lang="en-US" dirty="0">
                <a:solidFill>
                  <a:srgbClr val="FF0000"/>
                </a:solidFill>
              </a:rPr>
              <a:t>molecules from food react with oxygen in the environment and cycle repeatedly between living and non-living components of ecosystem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499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26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888" y="984325"/>
            <a:ext cx="6855961" cy="914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What’s different?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11314" y="2133600"/>
            <a:ext cx="3962400" cy="4648200"/>
          </a:xfrm>
        </p:spPr>
        <p:txBody>
          <a:bodyPr/>
          <a:lstStyle/>
          <a:p>
            <a:r>
              <a:rPr lang="en-US" sz="2400" b="1" dirty="0"/>
              <a:t>Not separate treatment of “content” and “inquiry</a:t>
            </a:r>
            <a:r>
              <a:rPr lang="en-US" sz="2400" b="1" dirty="0" smtClean="0"/>
              <a:t>” </a:t>
            </a:r>
            <a:endParaRPr lang="en-US" sz="2400" b="1" i="1" dirty="0"/>
          </a:p>
          <a:p>
            <a:r>
              <a:rPr lang="en-US" sz="2400" dirty="0" smtClean="0"/>
              <a:t>Curriculum </a:t>
            </a:r>
            <a:r>
              <a:rPr lang="en-US" sz="2400" dirty="0"/>
              <a:t>materials need to more than present and assess scientific ideas – they </a:t>
            </a:r>
            <a:r>
              <a:rPr lang="en-US" sz="2400" b="1" dirty="0"/>
              <a:t>need to involve learners in using scientific practices to develop and apply the scientific </a:t>
            </a:r>
            <a:r>
              <a:rPr lang="en-US" sz="2400" b="1" dirty="0" smtClean="0"/>
              <a:t>ideas.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452285" y="3046657"/>
            <a:ext cx="4178300" cy="23600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18796" y="1832745"/>
            <a:ext cx="943683" cy="61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dirty="0" smtClean="0">
                <a:latin typeface="Calibri"/>
                <a:cs typeface="Calibri"/>
              </a:rPr>
              <a:t>Core </a:t>
            </a:r>
          </a:p>
          <a:p>
            <a:pPr>
              <a:lnSpc>
                <a:spcPts val="2000"/>
              </a:lnSpc>
            </a:pPr>
            <a:r>
              <a:rPr lang="en-US" sz="2000" dirty="0" smtClean="0">
                <a:latin typeface="Calibri"/>
                <a:cs typeface="Calibri"/>
              </a:rPr>
              <a:t>Ideas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596" y="2289945"/>
            <a:ext cx="1172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"/>
                <a:cs typeface="Calibri"/>
              </a:rPr>
              <a:t>Practices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66196" y="1680345"/>
            <a:ext cx="1615226" cy="61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dirty="0" smtClean="0">
                <a:latin typeface="Calibri"/>
                <a:cs typeface="Calibri"/>
              </a:rPr>
              <a:t>Crosscutting Concepts</a:t>
            </a: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81037" y="635686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Joe Krajcik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23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What’s different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alibri" charset="0"/>
                <a:ea typeface="ＭＳ Ｐゴシック" charset="0"/>
              </a:rPr>
              <a:t>Learning challenging ideas develops across time </a:t>
            </a:r>
            <a:endParaRPr lang="en-US" dirty="0" smtClean="0">
              <a:latin typeface="Calibri" charset="0"/>
              <a:ea typeface="ＭＳ Ｐゴシック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ea typeface="ＭＳ Ｐゴシック" charset="0"/>
              </a:rPr>
              <a:t>Practices </a:t>
            </a:r>
            <a:r>
              <a:rPr lang="en-US" dirty="0">
                <a:solidFill>
                  <a:srgbClr val="000000"/>
                </a:solidFill>
                <a:ea typeface="ＭＳ Ｐゴシック" charset="0"/>
              </a:rPr>
              <a:t>and crosscutting concepts provide continuity so that students do get opportunities to work with basic ideas and ways of thinking across units and grades.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792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Learning progression for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elementary – describe &amp; classify matter</a:t>
            </a:r>
          </a:p>
          <a:p>
            <a:r>
              <a:rPr lang="en-US" dirty="0" smtClean="0"/>
              <a:t>Upper elementary – conservation of matter; particles; phases; </a:t>
            </a:r>
          </a:p>
          <a:p>
            <a:r>
              <a:rPr lang="en-US" dirty="0" smtClean="0"/>
              <a:t>Middle school – everything made from ~100 elements</a:t>
            </a:r>
          </a:p>
          <a:p>
            <a:r>
              <a:rPr lang="en-US" dirty="0" smtClean="0"/>
              <a:t>High school – atomic structure; stability = low energy 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220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Learning progression for matter in</a:t>
            </a:r>
            <a:br>
              <a:rPr lang="en-US" dirty="0" smtClean="0"/>
            </a:br>
            <a:r>
              <a:rPr lang="en-US" dirty="0" smtClean="0"/>
              <a:t>Life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elementary – organisms needs</a:t>
            </a:r>
          </a:p>
          <a:p>
            <a:r>
              <a:rPr lang="en-US" dirty="0" smtClean="0"/>
              <a:t>Late elementary &amp; middle school – organisms need air, water, &amp; food for growth &amp; energy; matter moves through food chains</a:t>
            </a:r>
          </a:p>
          <a:p>
            <a:r>
              <a:rPr lang="en-US" dirty="0" smtClean="0"/>
              <a:t>High school – specific reactions; carrying capacity; geochemical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664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Learning progression for matter in the Earth Sciences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Elementary – abiotic materials on earth’s surface and interior</a:t>
            </a:r>
          </a:p>
          <a:p>
            <a:r>
              <a:rPr lang="en-US" dirty="0" smtClean="0"/>
              <a:t>Middle school – cycling of materials through tectonics; impact of human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13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mtClean="0"/>
              <a:t>Other connections across </a:t>
            </a:r>
            <a:r>
              <a:rPr lang="en-US" dirty="0" smtClean="0"/>
              <a:t>disciplines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Related crosscutting concept – systems</a:t>
            </a:r>
          </a:p>
          <a:p>
            <a:pPr lvl="1"/>
            <a:r>
              <a:rPr lang="en-US" dirty="0" smtClean="0"/>
              <a:t>Inputs and outputs</a:t>
            </a:r>
          </a:p>
          <a:p>
            <a:r>
              <a:rPr lang="en-US" dirty="0" smtClean="0"/>
              <a:t>Modeling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106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Group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Compare  district curriculum to NGSS</a:t>
            </a:r>
          </a:p>
          <a:p>
            <a:r>
              <a:rPr lang="en-US" dirty="0"/>
              <a:t>Which </a:t>
            </a:r>
            <a:r>
              <a:rPr lang="en-US" b="1" dirty="0"/>
              <a:t>scientific practices </a:t>
            </a:r>
            <a:r>
              <a:rPr lang="en-US" dirty="0" smtClean="0"/>
              <a:t>are and are not addressed by your curriculum?</a:t>
            </a:r>
          </a:p>
          <a:p>
            <a:r>
              <a:rPr lang="en-US" dirty="0"/>
              <a:t>Which </a:t>
            </a:r>
            <a:r>
              <a:rPr lang="en-US" b="1" dirty="0"/>
              <a:t>crosscutting concepts </a:t>
            </a:r>
            <a:r>
              <a:rPr lang="en-US" dirty="0"/>
              <a:t>are and are not addressed</a:t>
            </a:r>
            <a:r>
              <a:rPr lang="en-US" dirty="0" smtClean="0"/>
              <a:t>?</a:t>
            </a:r>
          </a:p>
          <a:p>
            <a:r>
              <a:rPr lang="en-US" dirty="0"/>
              <a:t>Which </a:t>
            </a:r>
            <a:r>
              <a:rPr lang="en-US" b="1" dirty="0"/>
              <a:t>disciplinary core ideas </a:t>
            </a:r>
            <a:r>
              <a:rPr lang="en-US" dirty="0"/>
              <a:t>are and are not addressed?</a:t>
            </a:r>
          </a:p>
          <a:p>
            <a:r>
              <a:rPr lang="en-US" dirty="0"/>
              <a:t>Which </a:t>
            </a:r>
            <a:r>
              <a:rPr lang="en-US" b="1" dirty="0"/>
              <a:t>standards</a:t>
            </a:r>
            <a:r>
              <a:rPr lang="en-US" dirty="0"/>
              <a:t> are and are not addressed?</a:t>
            </a:r>
          </a:p>
          <a:p>
            <a:endParaRPr lang="en-US" b="1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91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Group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kinds of changes would help align existing curriculum with the NGSS? </a:t>
            </a:r>
          </a:p>
        </p:txBody>
      </p:sp>
    </p:spTree>
    <p:extLst>
      <p:ext uri="{BB962C8B-B14F-4D97-AF65-F5344CB8AC3E}">
        <p14:creationId xmlns:p14="http://schemas.microsoft.com/office/powerpoint/2010/main" val="132145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Worksheet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NGSS Framework </a:t>
            </a:r>
          </a:p>
          <a:p>
            <a:r>
              <a:rPr lang="en-US" dirty="0" smtClean="0"/>
              <a:t>Scientific Practices</a:t>
            </a:r>
          </a:p>
          <a:p>
            <a:r>
              <a:rPr lang="en-US" dirty="0" smtClean="0"/>
              <a:t>Crosscutting Concepts</a:t>
            </a:r>
          </a:p>
          <a:p>
            <a:r>
              <a:rPr lang="en-US" dirty="0" smtClean="0"/>
              <a:t>Disciplinary Core Ideas</a:t>
            </a:r>
          </a:p>
          <a:p>
            <a:pPr marL="0" indent="0">
              <a:buNone/>
            </a:pPr>
            <a:r>
              <a:rPr lang="en-US" dirty="0" smtClean="0"/>
              <a:t>Standards – by subject matter</a:t>
            </a:r>
          </a:p>
        </p:txBody>
      </p:sp>
    </p:spTree>
    <p:extLst>
      <p:ext uri="{BB962C8B-B14F-4D97-AF65-F5344CB8AC3E}">
        <p14:creationId xmlns:p14="http://schemas.microsoft.com/office/powerpoint/2010/main" val="4008811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Carbon</a:t>
            </a:r>
          </a:p>
          <a:p>
            <a:r>
              <a:rPr lang="en-US" dirty="0" smtClean="0"/>
              <a:t>Water</a:t>
            </a:r>
          </a:p>
          <a:p>
            <a:r>
              <a:rPr lang="en-US" dirty="0" smtClean="0"/>
              <a:t>Biodiversity</a:t>
            </a:r>
          </a:p>
          <a:p>
            <a:r>
              <a:rPr lang="en-US" dirty="0" smtClean="0"/>
              <a:t>Best Plots</a:t>
            </a:r>
          </a:p>
          <a:p>
            <a:r>
              <a:rPr lang="en-US" dirty="0" smtClean="0"/>
              <a:t>Heredity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58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Anticipating the Next Generation Science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Getting ahead of the Game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Forewarned is forearmed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927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Carbon 				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Ecosystems</a:t>
            </a:r>
          </a:p>
          <a:p>
            <a:pPr marL="0" indent="0" algn="ctr">
              <a:buNone/>
            </a:pPr>
            <a:r>
              <a:rPr lang="en-US" dirty="0"/>
              <a:t>Human Impact</a:t>
            </a:r>
          </a:p>
          <a:p>
            <a:pPr marL="0" indent="0" algn="ctr">
              <a:buNone/>
            </a:pPr>
            <a:r>
              <a:rPr lang="en-US" dirty="0" smtClean="0"/>
              <a:t>Matter</a:t>
            </a:r>
          </a:p>
          <a:p>
            <a:pPr marL="0" indent="0" algn="ctr">
              <a:buNone/>
            </a:pPr>
            <a:r>
              <a:rPr lang="en-US" dirty="0" smtClean="0"/>
              <a:t>Earth systems</a:t>
            </a:r>
          </a:p>
          <a:p>
            <a:pPr marL="0" indent="0" algn="ctr">
              <a:buNone/>
            </a:pPr>
            <a:r>
              <a:rPr lang="en-US" dirty="0" smtClean="0"/>
              <a:t>Weather</a:t>
            </a:r>
          </a:p>
          <a:p>
            <a:pPr marL="0" indent="0">
              <a:buNone/>
            </a:pPr>
            <a:r>
              <a:rPr lang="en-US" dirty="0"/>
              <a:t>Matter &amp; energy in </a:t>
            </a:r>
            <a:r>
              <a:rPr lang="en-US" dirty="0" err="1"/>
              <a:t>biosystems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311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Biodiversity			Best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Ecosystem</a:t>
            </a:r>
          </a:p>
          <a:p>
            <a:pPr marL="0" indent="0" algn="ctr">
              <a:buNone/>
            </a:pPr>
            <a:r>
              <a:rPr lang="en-US" dirty="0" smtClean="0"/>
              <a:t>Biodiversity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Heredity				Matter &amp; E in </a:t>
            </a:r>
            <a:r>
              <a:rPr lang="en-US" dirty="0" err="1" smtClean="0"/>
              <a:t>biosys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Human 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3190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Worksheet </a:t>
            </a:r>
            <a:r>
              <a:rPr lang="en-US" smtClean="0"/>
              <a:t>with questions</a:t>
            </a:r>
            <a:endParaRPr lang="en-US" dirty="0" smtClean="0"/>
          </a:p>
          <a:p>
            <a:r>
              <a:rPr lang="en-US" dirty="0" smtClean="0"/>
              <a:t>Framework packet</a:t>
            </a:r>
          </a:p>
          <a:p>
            <a:pPr lvl="1"/>
            <a:r>
              <a:rPr lang="en-US" dirty="0" smtClean="0"/>
              <a:t>Crosscutting Concepts</a:t>
            </a:r>
          </a:p>
          <a:p>
            <a:pPr lvl="1"/>
            <a:r>
              <a:rPr lang="en-US" dirty="0" smtClean="0"/>
              <a:t>Scientific Practices</a:t>
            </a:r>
          </a:p>
          <a:p>
            <a:pPr lvl="1"/>
            <a:r>
              <a:rPr lang="en-US" dirty="0" smtClean="0"/>
              <a:t>Disciplinary Core Ideas</a:t>
            </a:r>
          </a:p>
          <a:p>
            <a:r>
              <a:rPr lang="en-US" dirty="0" smtClean="0"/>
              <a:t>Subject-specific 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7969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Subject matter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2400" y="1600200"/>
            <a:ext cx="838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front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2590800"/>
            <a:ext cx="1828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Best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Plots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72200" y="2590800"/>
            <a:ext cx="16002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Carbon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3810000"/>
            <a:ext cx="19812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Biodiversity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43600" y="3733800"/>
            <a:ext cx="20574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Water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05200" y="4953000"/>
            <a:ext cx="19812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Heredity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278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Your thoughts about the NGSS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have you heard about them?</a:t>
            </a:r>
          </a:p>
          <a:p>
            <a:r>
              <a:rPr lang="en-US" dirty="0"/>
              <a:t>What are your concerns?</a:t>
            </a:r>
          </a:p>
          <a:p>
            <a:r>
              <a:rPr lang="en-US" dirty="0"/>
              <a:t>What are your hopes?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16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Why New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spcAft>
                <a:spcPts val="480"/>
              </a:spcAft>
              <a:buSzPct val="75000"/>
              <a:buFontTx/>
              <a:buChar char="•"/>
            </a:pPr>
            <a:r>
              <a:rPr lang="en-US" dirty="0" smtClean="0">
                <a:latin typeface="Calibri" charset="0"/>
              </a:rPr>
              <a:t>Science, engineering and technology are cultural achievements and a shared good of humankind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480"/>
              </a:spcAft>
              <a:buSzPct val="75000"/>
              <a:buFontTx/>
              <a:buChar char="•"/>
            </a:pPr>
            <a:r>
              <a:rPr lang="en-US" dirty="0" smtClean="0">
                <a:latin typeface="Calibri" charset="0"/>
              </a:rPr>
              <a:t>Science, engineering and technology permeate modern life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480"/>
              </a:spcAft>
              <a:buSzPct val="75000"/>
              <a:buFontTx/>
              <a:buChar char="•"/>
            </a:pPr>
            <a:r>
              <a:rPr lang="en-US" dirty="0" smtClean="0">
                <a:latin typeface="Calibri" charset="0"/>
              </a:rPr>
              <a:t>Understanding of science and engineering is critical to participation in public policy and good decision-making 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480"/>
              </a:spcAft>
              <a:buSzPct val="75000"/>
              <a:buFontTx/>
              <a:buChar char="•"/>
            </a:pPr>
            <a:r>
              <a:rPr lang="en-US" dirty="0" smtClean="0">
                <a:latin typeface="Calibri" charset="0"/>
              </a:rPr>
              <a:t>National need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0000"/>
                </a:solidFill>
                <a:ea typeface="ＭＳ Ｐゴシック" charset="0"/>
              </a:rPr>
              <a:t>Joseph Krajcik</a:t>
            </a:r>
            <a:br>
              <a:rPr lang="en-US" dirty="0">
                <a:solidFill>
                  <a:srgbClr val="000000"/>
                </a:solidFill>
                <a:ea typeface="ＭＳ Ｐゴシック" charset="0"/>
              </a:rPr>
            </a:br>
            <a:r>
              <a:rPr lang="en-US" i="1" dirty="0">
                <a:solidFill>
                  <a:srgbClr val="000000"/>
                </a:solidFill>
                <a:ea typeface="ＭＳ Ｐゴシック" charset="0"/>
              </a:rPr>
              <a:t>Michigan State University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000000"/>
                </a:solidFill>
                <a:ea typeface="ＭＳ Ｐゴシック" charset="0"/>
              </a:rPr>
              <a:t>CREATE for STEM Institute</a:t>
            </a:r>
          </a:p>
        </p:txBody>
      </p:sp>
    </p:spTree>
    <p:extLst>
      <p:ext uri="{BB962C8B-B14F-4D97-AF65-F5344CB8AC3E}">
        <p14:creationId xmlns:p14="http://schemas.microsoft.com/office/powerpoint/2010/main" val="596568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Timeline for new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Move to nationwide curriculum standards – Common Core State Standards</a:t>
            </a:r>
          </a:p>
          <a:p>
            <a:pPr lvl="0"/>
            <a:r>
              <a:rPr lang="en-US" dirty="0"/>
              <a:t>Math and Literacy Common Core already written and adopted by </a:t>
            </a:r>
            <a:r>
              <a:rPr lang="en-US" dirty="0" smtClean="0"/>
              <a:t>45 </a:t>
            </a:r>
            <a:r>
              <a:rPr lang="en-US" dirty="0"/>
              <a:t>states</a:t>
            </a:r>
          </a:p>
          <a:p>
            <a:pPr lvl="0"/>
            <a:r>
              <a:rPr lang="en-US" dirty="0"/>
              <a:t>Science in draft form - Final release </a:t>
            </a:r>
            <a:r>
              <a:rPr lang="en-US" dirty="0" smtClean="0"/>
              <a:t>2013?</a:t>
            </a:r>
            <a:endParaRPr lang="en-US" dirty="0"/>
          </a:p>
          <a:p>
            <a:pPr lvl="0"/>
            <a:r>
              <a:rPr lang="en-US" dirty="0"/>
              <a:t>Steve Pruitt – </a:t>
            </a:r>
            <a:r>
              <a:rPr lang="en-US" dirty="0" smtClean="0"/>
              <a:t>IT’S A DRAFT!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92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on Website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1851" r="-51851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19047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Guesses about what will and won’t change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Will change</a:t>
            </a:r>
          </a:p>
          <a:p>
            <a:r>
              <a:rPr lang="en-US" dirty="0" smtClean="0"/>
              <a:t>Specific performance expectations on different grade levels</a:t>
            </a:r>
          </a:p>
          <a:p>
            <a:r>
              <a:rPr lang="en-US" dirty="0" smtClean="0"/>
              <a:t>Emphases on particular practices, cross-cutting concepts, disciplinary core ideas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Won’t change</a:t>
            </a:r>
          </a:p>
          <a:p>
            <a:r>
              <a:rPr lang="en-US" dirty="0" smtClean="0"/>
              <a:t>Reliance on NRC Framework: It will be the source of all content in the standards</a:t>
            </a:r>
          </a:p>
          <a:p>
            <a:r>
              <a:rPr lang="en-US" dirty="0" smtClean="0"/>
              <a:t>Basic strategy of performance expectations written by crossing all three strands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079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Dimensions of the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Scientific and Engineering Practices</a:t>
            </a:r>
          </a:p>
          <a:p>
            <a:r>
              <a:rPr lang="en-US" dirty="0" smtClean="0"/>
              <a:t>Crosscutting Concepts</a:t>
            </a:r>
          </a:p>
          <a:p>
            <a:r>
              <a:rPr lang="en-US" dirty="0" smtClean="0"/>
              <a:t>Disciplinary Core Ideas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981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1184</Words>
  <Application>Microsoft Macintosh PowerPoint</Application>
  <PresentationFormat>On-screen Show (4:3)</PresentationFormat>
  <Paragraphs>203</Paragraphs>
  <Slides>33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Anticipating the Next Generation Science Standards</vt:lpstr>
      <vt:lpstr>PowerPoint Presentation</vt:lpstr>
      <vt:lpstr>Anticipating the Next Generation Science Standards</vt:lpstr>
      <vt:lpstr>Your thoughts about the NGSS</vt:lpstr>
      <vt:lpstr>Why New Standards</vt:lpstr>
      <vt:lpstr>Timeline for new standards</vt:lpstr>
      <vt:lpstr>Timeline on Website</vt:lpstr>
      <vt:lpstr>Guesses about what will and won’t change</vt:lpstr>
      <vt:lpstr>Dimensions of the Framework</vt:lpstr>
      <vt:lpstr>Scientific and Engineering Practices</vt:lpstr>
      <vt:lpstr>State Inquiry Standards</vt:lpstr>
      <vt:lpstr>Crosscutting Concepts</vt:lpstr>
      <vt:lpstr>Disciplinary Core Ideas</vt:lpstr>
      <vt:lpstr>Disciplinary Core Ideas</vt:lpstr>
      <vt:lpstr>PowerPoint Presentation</vt:lpstr>
      <vt:lpstr>Sample Middle School Standard</vt:lpstr>
      <vt:lpstr>Sample Middle School Standard</vt:lpstr>
      <vt:lpstr>Sample Middle School Standard</vt:lpstr>
      <vt:lpstr>Sample Middle School Standard</vt:lpstr>
      <vt:lpstr>What’s different?</vt:lpstr>
      <vt:lpstr>What’s different</vt:lpstr>
      <vt:lpstr>Learning progression for matter</vt:lpstr>
      <vt:lpstr>Learning progression for matter in Life Sciences</vt:lpstr>
      <vt:lpstr>Learning progression for matter in the Earth Sciences</vt:lpstr>
      <vt:lpstr>Other connections across disciplines</vt:lpstr>
      <vt:lpstr>Group task</vt:lpstr>
      <vt:lpstr>Group task</vt:lpstr>
      <vt:lpstr>Resources</vt:lpstr>
      <vt:lpstr>Groups</vt:lpstr>
      <vt:lpstr>Carbon     Water</vt:lpstr>
      <vt:lpstr>Biodiversity   Best Plots</vt:lpstr>
      <vt:lpstr>Handouts</vt:lpstr>
      <vt:lpstr>Subject matter groups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Parker, Joyce</dc:creator>
  <cp:lastModifiedBy>Andy Anderson</cp:lastModifiedBy>
  <cp:revision>25</cp:revision>
  <dcterms:created xsi:type="dcterms:W3CDTF">2012-06-24T15:49:39Z</dcterms:created>
  <dcterms:modified xsi:type="dcterms:W3CDTF">2012-06-26T20:42:13Z</dcterms:modified>
</cp:coreProperties>
</file>