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Layouts/slideLayout15.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ppt/charts/chart1.xml" ContentType="application/vnd.openxmlformats-officedocument.drawingml.chart+xml"/>
  <Override PartName="/ppt/notesSlides/notesSlide17.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Layouts/slideLayout13.xml" ContentType="application/vnd.openxmlformats-officedocument.presentationml.slideLayout+xml"/>
  <Override PartName="/ppt/slides/slide7.xml" ContentType="application/vnd.openxmlformats-officedocument.presentationml.slide+xml"/>
  <Override PartName="/ppt/notesSlides/notesSlide18.xml" ContentType="application/vnd.openxmlformats-officedocument.presentationml.notes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Layouts/slideLayout14.xml" ContentType="application/vnd.openxmlformats-officedocument.presentationml.slideLayout+xml"/>
  <Override PartName="/ppt/slides/slide8.xml" ContentType="application/vnd.openxmlformats-officedocument.presentationml.slide+xml"/>
  <Override PartName="/ppt/notesSlides/notesSlide10.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919" r:id="rId1"/>
  </p:sldMasterIdLst>
  <p:notesMasterIdLst>
    <p:notesMasterId r:id="rId21"/>
  </p:notesMasterIdLst>
  <p:sldIdLst>
    <p:sldId id="256" r:id="rId2"/>
    <p:sldId id="355" r:id="rId3"/>
    <p:sldId id="358" r:id="rId4"/>
    <p:sldId id="374" r:id="rId5"/>
    <p:sldId id="381" r:id="rId6"/>
    <p:sldId id="384" r:id="rId7"/>
    <p:sldId id="292" r:id="rId8"/>
    <p:sldId id="282" r:id="rId9"/>
    <p:sldId id="373" r:id="rId10"/>
    <p:sldId id="321" r:id="rId11"/>
    <p:sldId id="378" r:id="rId12"/>
    <p:sldId id="335" r:id="rId13"/>
    <p:sldId id="320" r:id="rId14"/>
    <p:sldId id="366" r:id="rId15"/>
    <p:sldId id="363" r:id="rId16"/>
    <p:sldId id="386" r:id="rId17"/>
    <p:sldId id="365" r:id="rId18"/>
    <p:sldId id="340" r:id="rId19"/>
    <p:sldId id="38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notes"/>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84425" autoAdjust="0"/>
  </p:normalViewPr>
  <p:slideViewPr>
    <p:cSldViewPr snapToGrid="0" snapToObjects="1">
      <p:cViewPr varScale="1">
        <p:scale>
          <a:sx n="107" d="100"/>
          <a:sy n="107" d="100"/>
        </p:scale>
        <p:origin x="-13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Workbook4"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
  <c:chart>
    <c:plotArea>
      <c:layout/>
      <c:barChart>
        <c:barDir val="col"/>
        <c:grouping val="clustered"/>
        <c:ser>
          <c:idx val="0"/>
          <c:order val="0"/>
          <c:tx>
            <c:strRef>
              <c:f>Sheet2!$A$40</c:f>
              <c:strCache>
                <c:ptCount val="1"/>
                <c:pt idx="0">
                  <c:v>CK</c:v>
                </c:pt>
              </c:strCache>
            </c:strRef>
          </c:tx>
          <c:spPr>
            <a:solidFill>
              <a:schemeClr val="tx1"/>
            </a:solidFill>
          </c:spPr>
          <c:dLbls>
            <c:showVal val="1"/>
          </c:dLbls>
          <c:cat>
            <c:strRef>
              <c:f>Sheet2!$B$39:$E$39</c:f>
              <c:strCache>
                <c:ptCount val="4"/>
                <c:pt idx="0">
                  <c:v>Level 1</c:v>
                </c:pt>
                <c:pt idx="1">
                  <c:v>Level 2</c:v>
                </c:pt>
                <c:pt idx="2">
                  <c:v>Level 3</c:v>
                </c:pt>
                <c:pt idx="3">
                  <c:v>Level 4</c:v>
                </c:pt>
              </c:strCache>
            </c:strRef>
          </c:cat>
          <c:val>
            <c:numRef>
              <c:f>Sheet2!$B$40:$E$40</c:f>
              <c:numCache>
                <c:formatCode>0.0%</c:formatCode>
                <c:ptCount val="4"/>
                <c:pt idx="0">
                  <c:v>0.027972027972028</c:v>
                </c:pt>
                <c:pt idx="1">
                  <c:v>0.104895104895105</c:v>
                </c:pt>
                <c:pt idx="2">
                  <c:v>0.251748251748252</c:v>
                </c:pt>
                <c:pt idx="3">
                  <c:v>0.615384615384615</c:v>
                </c:pt>
              </c:numCache>
            </c:numRef>
          </c:val>
        </c:ser>
        <c:ser>
          <c:idx val="1"/>
          <c:order val="1"/>
          <c:tx>
            <c:strRef>
              <c:f>Sheet2!$A$41</c:f>
              <c:strCache>
                <c:ptCount val="1"/>
                <c:pt idx="0">
                  <c:v>PCK</c:v>
                </c:pt>
              </c:strCache>
            </c:strRef>
          </c:tx>
          <c:spPr>
            <a:noFill/>
            <a:ln>
              <a:solidFill>
                <a:schemeClr val="tx1"/>
              </a:solidFill>
            </a:ln>
          </c:spPr>
          <c:dLbls>
            <c:dLbl>
              <c:idx val="3"/>
              <c:layout>
                <c:manualLayout>
                  <c:x val="0.0138888888888889"/>
                  <c:y val="-0.00379003221527383"/>
                </c:manualLayout>
              </c:layout>
              <c:showVal val="1"/>
            </c:dLbl>
            <c:showVal val="1"/>
          </c:dLbls>
          <c:cat>
            <c:strRef>
              <c:f>Sheet2!$B$39:$E$39</c:f>
              <c:strCache>
                <c:ptCount val="4"/>
                <c:pt idx="0">
                  <c:v>Level 1</c:v>
                </c:pt>
                <c:pt idx="1">
                  <c:v>Level 2</c:v>
                </c:pt>
                <c:pt idx="2">
                  <c:v>Level 3</c:v>
                </c:pt>
                <c:pt idx="3">
                  <c:v>Level 4</c:v>
                </c:pt>
              </c:strCache>
            </c:strRef>
          </c:cat>
          <c:val>
            <c:numRef>
              <c:f>Sheet2!$B$41:$E$41</c:f>
              <c:numCache>
                <c:formatCode>0.0%</c:formatCode>
                <c:ptCount val="4"/>
                <c:pt idx="0">
                  <c:v>0.0649350649350649</c:v>
                </c:pt>
                <c:pt idx="1">
                  <c:v>0.142857142857143</c:v>
                </c:pt>
                <c:pt idx="2">
                  <c:v>0.311688311688312</c:v>
                </c:pt>
                <c:pt idx="3">
                  <c:v>0.48051948051948</c:v>
                </c:pt>
              </c:numCache>
            </c:numRef>
          </c:val>
        </c:ser>
        <c:dLbls>
          <c:showVal val="1"/>
        </c:dLbls>
        <c:axId val="608061704"/>
        <c:axId val="608067320"/>
      </c:barChart>
      <c:catAx>
        <c:axId val="608061704"/>
        <c:scaling>
          <c:orientation val="minMax"/>
        </c:scaling>
        <c:axPos val="b"/>
        <c:tickLblPos val="nextTo"/>
        <c:crossAx val="608067320"/>
        <c:crosses val="autoZero"/>
        <c:auto val="1"/>
        <c:lblAlgn val="ctr"/>
        <c:lblOffset val="100"/>
      </c:catAx>
      <c:valAx>
        <c:axId val="608067320"/>
        <c:scaling>
          <c:orientation val="minMax"/>
        </c:scaling>
        <c:axPos val="l"/>
        <c:majorGridlines/>
        <c:numFmt formatCode="0.0%" sourceLinked="1"/>
        <c:tickLblPos val="nextTo"/>
        <c:crossAx val="608061704"/>
        <c:crosses val="autoZero"/>
        <c:crossBetween val="between"/>
      </c:valAx>
    </c:plotArea>
    <c:legend>
      <c:legendPos val="r"/>
      <c:layout/>
    </c:legend>
    <c:plotVisOnly val="1"/>
    <c:dispBlanksAs val="gap"/>
  </c:chart>
  <c:txPr>
    <a:bodyPr/>
    <a:lstStyle/>
    <a:p>
      <a:pPr>
        <a:defRPr sz="14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D7642F-B6E6-3B45-AD80-52228F970E01}" type="datetimeFigureOut">
              <a:rPr lang="en-US" smtClean="0"/>
              <a:pPr/>
              <a:t>3/27/14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F4C81-B41A-1E46-B741-05EA3AFFE67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739444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data of two years show significant learning gains. The figure of distribution of responses shows that in the post-test shows that</a:t>
            </a:r>
            <a:r>
              <a:rPr lang="en-US" sz="1200" kern="1200" dirty="0" smtClean="0">
                <a:solidFill>
                  <a:schemeClr val="tx1"/>
                </a:solidFill>
                <a:latin typeface="+mn-lt"/>
                <a:ea typeface="+mn-ea"/>
                <a:cs typeface="+mn-cs"/>
              </a:rPr>
              <a:t> level 1 responses dropped in the post-assessment, and level 3 responses increased notably in the post-assessment. As elaborated above, responses at level 1 and level 2 are primarily force-dynamic in nature, while responses at level 3 reason about matter and energy. Therefore, the evidence suggests that a considerable number of students, who received the treatment, were able to make the transition from force-dynamic reasoning towards transitional reasoning about matter and energy. The figure also shows that the percentage of responses at level 4 increased significantly</a:t>
            </a:r>
            <a:r>
              <a:rPr lang="en-US" sz="1200" kern="1200" baseline="0" dirty="0" smtClean="0">
                <a:solidFill>
                  <a:schemeClr val="tx1"/>
                </a:solidFill>
                <a:latin typeface="+mn-lt"/>
                <a:ea typeface="+mn-ea"/>
                <a:cs typeface="+mn-cs"/>
              </a:rPr>
              <a:t> but </a:t>
            </a:r>
            <a:r>
              <a:rPr lang="en-US" sz="1200" kern="1200" dirty="0" smtClean="0">
                <a:solidFill>
                  <a:schemeClr val="tx1"/>
                </a:solidFill>
                <a:latin typeface="+mn-lt"/>
                <a:ea typeface="+mn-ea"/>
                <a:cs typeface="+mn-cs"/>
              </a:rPr>
              <a:t>the percentage of level 4 responses in the post-assessment is very low. This suggests that either longer or more effective treatment should be conducted to scaffold the majority students to achieve model-based reasoning.</a:t>
            </a:r>
            <a:r>
              <a:rPr lang="en-US" dirty="0" smtClean="0"/>
              <a:t> </a:t>
            </a:r>
          </a:p>
          <a:p>
            <a:r>
              <a:rPr lang="en-US" dirty="0" smtClean="0"/>
              <a:t>1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About</a:t>
            </a:r>
            <a:r>
              <a:rPr lang="en-US" sz="1200" kern="1200" baseline="0" dirty="0" smtClean="0">
                <a:solidFill>
                  <a:schemeClr val="tx1"/>
                </a:solidFill>
                <a:latin typeface="+mn-lt"/>
                <a:ea typeface="+mn-ea"/>
                <a:cs typeface="+mn-cs"/>
              </a:rPr>
              <a:t> 61% CK responses are at Level 4 and about 48% PCK responses are at Level 4. For PCK, Level 4 refers to that the teacher understanding Level 4 of the LPF and also understand students’ responses describe at lower levels of the LPF. So, t</a:t>
            </a:r>
            <a:r>
              <a:rPr lang="en-US" sz="1200" kern="1200" dirty="0" smtClean="0">
                <a:solidFill>
                  <a:schemeClr val="tx1"/>
                </a:solidFill>
                <a:latin typeface="+mn-lt"/>
                <a:ea typeface="+mn-ea"/>
                <a:cs typeface="+mn-cs"/>
              </a:rPr>
              <a:t>his </a:t>
            </a:r>
            <a:r>
              <a:rPr lang="en-US" sz="1200" kern="1200" dirty="0" smtClean="0">
                <a:solidFill>
                  <a:schemeClr val="tx1"/>
                </a:solidFill>
                <a:latin typeface="+mn-lt"/>
                <a:ea typeface="+mn-ea"/>
                <a:cs typeface="+mn-cs"/>
              </a:rPr>
              <a:t>indicates that most teachers were able to identify the scientific core idea related to students’ responses, but analyzing students’ responses is more challenging for teachers.  </a:t>
            </a:r>
            <a:endParaRPr lang="en-US" sz="1200" kern="1200" dirty="0" smtClean="0">
              <a:solidFill>
                <a:schemeClr val="tx1"/>
              </a:solidFill>
              <a:latin typeface="+mn-lt"/>
              <a:ea typeface="+mn-ea"/>
              <a:cs typeface="+mn-cs"/>
            </a:endParaRPr>
          </a:p>
          <a:p>
            <a:r>
              <a:rPr lang="en-US" dirty="0" smtClean="0"/>
              <a:t>1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created a Wright Map based on the coding results. It shows person ability on</a:t>
            </a:r>
            <a:r>
              <a:rPr lang="en-US" baseline="0" dirty="0" smtClean="0"/>
              <a:t> the left side matched with item difficulty on the right side. We identified the most difficult items based on the Wright map. </a:t>
            </a:r>
          </a:p>
          <a:p>
            <a:r>
              <a:rPr lang="en-US" baseline="0" dirty="0" smtClean="0"/>
              <a:t>0.5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we only discuss the most difficult PCK items. There are two most difficult items. Both of them are about understanding students intuitive ideas. We compare one of these item with the easiest item of the assessment, to show why these two items are so challenging for teachers. Each item asks teachers to analyze a response from students. The student response in the easiest item indicate that the student does not recognize that plants also break down food in cellular respiration. For the most difficult item, the teacher needs to understand that food has two meanings. In science textbook, food refers to organic substances produced in photosynthesis. In students’ mind, food is everything a plant takes, including water, soil, air, and so on. </a:t>
            </a:r>
          </a:p>
          <a:p>
            <a:r>
              <a:rPr lang="en-US" baseline="0" dirty="0" smtClean="0"/>
              <a:t>1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studied the linkage</a:t>
            </a:r>
            <a:r>
              <a:rPr lang="en-US" baseline="0" dirty="0" smtClean="0"/>
              <a:t> between teacher knowledge and student learning gains and found the association between them is statically significant. </a:t>
            </a:r>
          </a:p>
          <a:p>
            <a:r>
              <a:rPr lang="en-US" baseline="0" dirty="0" smtClean="0"/>
              <a:t>0.5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also identified</a:t>
            </a:r>
            <a:r>
              <a:rPr lang="en-US" baseline="0" dirty="0" smtClean="0"/>
              <a:t> and compared two groups of teachers: low-performing teachers who produced low student learning gains and high-performing teachers who produced high student learning gains in the teaching experiments. The figure shows a</a:t>
            </a:r>
            <a:r>
              <a:rPr lang="en-US" dirty="0" smtClean="0"/>
              <a:t>verage learning gains and associated 95% confidence interval for each individual teacher for 2011-12. This is zero learning gain. This is average learning gain. </a:t>
            </a:r>
          </a:p>
          <a:p>
            <a:r>
              <a:rPr lang="en-US" dirty="0" smtClean="0"/>
              <a:t>Here we identified low-performing teachers and high-performing teachers.</a:t>
            </a:r>
            <a:r>
              <a:rPr lang="en-US" baseline="0" dirty="0" smtClean="0"/>
              <a:t> The confidence intervals of these two groups of teachers are not overlapped. </a:t>
            </a:r>
            <a:endParaRPr lang="en-US" dirty="0" smtClean="0"/>
          </a:p>
          <a:p>
            <a:endParaRPr lang="en-US" dirty="0" smtClean="0"/>
          </a:p>
          <a:p>
            <a:r>
              <a:rPr lang="en-US" dirty="0" smtClean="0"/>
              <a:t>1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used</a:t>
            </a:r>
            <a:r>
              <a:rPr lang="en-US" baseline="0" dirty="0" smtClean="0"/>
              <a:t> the same approach to identify the two groups of teachers for 2012-12.</a:t>
            </a:r>
          </a:p>
          <a:p>
            <a:r>
              <a:rPr lang="en-US" baseline="0" dirty="0" smtClean="0"/>
              <a:t>10 seconds</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analyze</a:t>
            </a:r>
            <a:r>
              <a:rPr lang="en-US" baseline="0" dirty="0" smtClean="0"/>
              <a:t>d the feedback forms of the two groups of teachers. We found that they taught different numbers of lessons. There is only one exception. The feedback from of teacher H1 suggest that he used similar activities to replace the activities in the unit. </a:t>
            </a:r>
          </a:p>
          <a:p>
            <a:r>
              <a:rPr lang="en-US" baseline="0" dirty="0" smtClean="0"/>
              <a:t>1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0.5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Progress</a:t>
            </a:r>
            <a:r>
              <a:rPr lang="en-US" baseline="0" dirty="0" smtClean="0"/>
              <a:t> variables</a:t>
            </a:r>
          </a:p>
          <a:p>
            <a:r>
              <a:rPr lang="en-US" dirty="0" smtClean="0"/>
              <a:t>Not simply an enrichment LP to fill in missing or incomplete prior knowledge</a:t>
            </a:r>
            <a:r>
              <a:rPr lang="en-US" dirty="0" smtClean="0"/>
              <a:t> </a:t>
            </a:r>
          </a:p>
          <a:p>
            <a:r>
              <a:rPr lang="en-US" dirty="0" err="1" smtClean="0"/>
              <a:t>Duschl</a:t>
            </a:r>
            <a:r>
              <a:rPr lang="en-US" baseline="0" dirty="0" smtClean="0"/>
              <a:t> identified two learning progressions… We argue that…</a:t>
            </a:r>
          </a:p>
          <a:p>
            <a:r>
              <a:rPr lang="en-US" baseline="0" dirty="0" smtClean="0"/>
              <a:t>The majority LP studies focus on student learning, while very few… </a:t>
            </a:r>
          </a:p>
          <a:p>
            <a:r>
              <a:rPr lang="en-US" baseline="0" dirty="0" smtClean="0"/>
              <a:t>1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3" indent="0">
              <a:buFont typeface="+mj-lt"/>
              <a:buNone/>
            </a:pPr>
            <a:r>
              <a:rPr lang="en-US" dirty="0" smtClean="0"/>
              <a:t>This is transitional slide</a:t>
            </a:r>
            <a:r>
              <a:rPr lang="en-US" baseline="0" dirty="0" smtClean="0"/>
              <a:t>. (10 second)</a:t>
            </a:r>
            <a:endParaRPr lang="en-US" dirty="0" smtClean="0"/>
          </a:p>
        </p:txBody>
      </p:sp>
      <p:sp>
        <p:nvSpPr>
          <p:cNvPr id="4" name="Slide Number Placeholder 3"/>
          <p:cNvSpPr>
            <a:spLocks noGrp="1"/>
          </p:cNvSpPr>
          <p:nvPr>
            <p:ph type="sldNum" sz="quarter" idx="10"/>
          </p:nvPr>
        </p:nvSpPr>
        <p:spPr/>
        <p:txBody>
          <a:bodyPr/>
          <a:lstStyle/>
          <a:p>
            <a:fld id="{A8EF4C81-B41A-1E46-B741-05EA3AFFE675}"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48806501"/>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used a learning progression framework, LPF, to describe student development in explaining two phenomena</a:t>
            </a:r>
            <a:r>
              <a:rPr lang="en-US" baseline="0" dirty="0" smtClean="0"/>
              <a:t> about plant growth: plants gaining mass and gas exchange between oxygen and carbon dioxide. This LPF guided the design of student assessment and analyses. It has four levels….  </a:t>
            </a:r>
          </a:p>
          <a:p>
            <a:endParaRPr lang="en-US" baseline="0" dirty="0" smtClean="0"/>
          </a:p>
          <a:p>
            <a:r>
              <a:rPr lang="en-US" baseline="0" dirty="0" smtClean="0"/>
              <a:t>The student assessment contains items focusing on tracing matter, tracing energy, and connecting scales. We also used the LPF to design teacher assessment. Basically, we provided student responses at Level 1, 2, or 3, and ask teachers to ask follow-up questions or make decision on a next instructional move.  </a:t>
            </a:r>
          </a:p>
        </p:txBody>
      </p:sp>
      <p:sp>
        <p:nvSpPr>
          <p:cNvPr id="4" name="Slide Number Placeholder 3"/>
          <p:cNvSpPr>
            <a:spLocks noGrp="1"/>
          </p:cNvSpPr>
          <p:nvPr>
            <p:ph type="sldNum" sz="quarter" idx="10"/>
          </p:nvPr>
        </p:nvSpPr>
        <p:spPr/>
        <p:txBody>
          <a:bodyPr/>
          <a:lstStyle/>
          <a:p>
            <a:fld id="{A8EF4C81-B41A-1E46-B741-05EA3AFFE67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teaching unit has two goals. Goal 1. </a:t>
            </a:r>
            <a:r>
              <a:rPr lang="en-US" dirty="0" smtClean="0"/>
              <a:t>We used two tools of</a:t>
            </a:r>
            <a:r>
              <a:rPr lang="en-US" baseline="0" dirty="0" smtClean="0"/>
              <a:t> reasoning to help students make the transition from a lower level, level 1, 2, or 3 to level 4. </a:t>
            </a:r>
            <a:r>
              <a:rPr lang="en-US" dirty="0" smtClean="0"/>
              <a:t>The matter and energy process tool helps students</a:t>
            </a:r>
            <a:r>
              <a:rPr lang="en-US" baseline="0" dirty="0" smtClean="0"/>
              <a:t> develop the ability to trace matter and energy. The powers of ten tool help student develop the ability to connect scale. </a:t>
            </a:r>
            <a:endParaRPr lang="en-US" dirty="0" smtClean="0"/>
          </a:p>
          <a:p>
            <a:r>
              <a:rPr lang="en-US" dirty="0" smtClean="0"/>
              <a:t>Goal 2</a:t>
            </a:r>
            <a:r>
              <a:rPr lang="en-US" dirty="0" smtClean="0"/>
              <a:t>, We promote students’ conceptual change through engaging them in</a:t>
            </a:r>
            <a:r>
              <a:rPr lang="en-US" baseline="0" dirty="0" smtClean="0"/>
              <a:t> </a:t>
            </a:r>
            <a:r>
              <a:rPr lang="en-US" sz="1200" kern="1200" dirty="0" smtClean="0">
                <a:solidFill>
                  <a:schemeClr val="tx1"/>
                </a:solidFill>
                <a:effectLst/>
                <a:latin typeface="+mn-lt"/>
                <a:ea typeface="+mn-ea"/>
                <a:cs typeface="+mn-cs"/>
              </a:rPr>
              <a:t>investigation and </a:t>
            </a:r>
            <a:r>
              <a:rPr lang="en-US" sz="1200" kern="1200" dirty="0" smtClean="0">
                <a:solidFill>
                  <a:schemeClr val="tx1"/>
                </a:solidFill>
                <a:effectLst/>
                <a:latin typeface="+mn-lt"/>
                <a:ea typeface="+mn-ea"/>
                <a:cs typeface="+mn-cs"/>
              </a:rPr>
              <a:t>application</a:t>
            </a:r>
            <a:r>
              <a:rPr lang="en-US" sz="1200" kern="1200" baseline="0" dirty="0" smtClean="0">
                <a:solidFill>
                  <a:schemeClr val="tx1"/>
                </a:solidFill>
                <a:effectLst/>
                <a:latin typeface="+mn-lt"/>
                <a:ea typeface="+mn-ea"/>
                <a:cs typeface="+mn-cs"/>
              </a:rPr>
              <a:t> activities</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(making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predictions, </a:t>
            </a:r>
            <a:r>
              <a:rPr lang="en-US" sz="1200" kern="1200" baseline="0" dirty="0" smtClean="0">
                <a:solidFill>
                  <a:schemeClr val="tx1"/>
                </a:solidFill>
                <a:effectLst/>
                <a:latin typeface="+mn-lt"/>
                <a:ea typeface="+mn-ea"/>
                <a:cs typeface="+mn-cs"/>
              </a:rPr>
              <a:t>developing explanations</a:t>
            </a:r>
            <a:r>
              <a:rPr lang="en-US" sz="1200" kern="1200" baseline="0" dirty="0" smtClean="0">
                <a:solidFill>
                  <a:schemeClr val="tx1"/>
                </a:solidFill>
                <a:effectLst/>
                <a:latin typeface="+mn-lt"/>
                <a:ea typeface="+mn-ea"/>
                <a:cs typeface="+mn-cs"/>
              </a:rPr>
              <a:t>)</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The professional development programs and resources are used to help teachers understand the LPF and the unit. </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6</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34583077"/>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Michele talked about, the study has three components. We conducted two cycles of research. In each cycle, we collected and analyzed data to answer the research questions about each component. For student outcomes, we used the LPF to code students’ responses in the pre- and post- assessments, and applied IRT analyses to the coding results. For teacher knowledge, we developed a PCK rubric to code teachers’ CK and PCK responses, and applied IRT analyses to the coding results. To study teachers’ impact on student outcomes, we analyzed three datasets, including student assessments, CK &amp; PCK assessments from teachers who taught these students, and feedback forms from teachers who were identified as low/high performing teachers. We used both qualitative and quantitative analyses. </a:t>
            </a:r>
          </a:p>
          <a:p>
            <a:r>
              <a:rPr lang="en-US" baseline="0" dirty="0" smtClean="0"/>
              <a:t>1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a:t>
            </a:r>
            <a:r>
              <a:rPr lang="en-US" baseline="0" dirty="0" smtClean="0"/>
              <a:t> a LPF-based PCK rubric that was developed based on teacher PCK assessments. At Level 1, teachers focus on general features of instruction or student understanding. At level 2, teachers begin to consider teaching content and if student understand content, but they often do not identify the big ideas or have content errors themselves. Therefore, this level is aligned with Level 3 of LPF. At level 3, teachers are able to evaluate students’ responses and make decision on instruction based on the scientific big ideas, that is, tracing matter and energy and connecting scales. However, they do not understand students’ intuitive ideas described at Level 1, 2, or 3. Therefore, this level is aligned with Level 4 of the LPF. At level 4, teachers understand both the scientific idea described at level 4 of the LPF and intuitive ideas described at levels 1, 2, and 3 of the LPF.  </a:t>
            </a:r>
          </a:p>
          <a:p>
            <a:r>
              <a:rPr lang="en-US" baseline="0" dirty="0" smtClean="0"/>
              <a:t>1.5 min</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10 seconds</a:t>
            </a:r>
            <a:endParaRPr lang="en-US" dirty="0"/>
          </a:p>
        </p:txBody>
      </p:sp>
      <p:sp>
        <p:nvSpPr>
          <p:cNvPr id="4" name="Slide Number Placeholder 3"/>
          <p:cNvSpPr>
            <a:spLocks noGrp="1"/>
          </p:cNvSpPr>
          <p:nvPr>
            <p:ph type="sldNum" sz="quarter" idx="10"/>
          </p:nvPr>
        </p:nvSpPr>
        <p:spPr/>
        <p:txBody>
          <a:bodyPr/>
          <a:lstStyle/>
          <a:p>
            <a:fld id="{A8EF4C81-B41A-1E46-B741-05EA3AFFE67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B8FC1CBD-BA42-5448-83FF-D661CF5FE6F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1C145-317C-4DEC-9A6B-045D66B7A0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B8FC1CBD-BA42-5448-83FF-D661CF5FE6F3}" type="datetimeFigureOut">
              <a:rPr lang="en-US" smtClean="0"/>
              <a:pPr/>
              <a:t>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7FDDC7-1C07-9D46-8F13-51998F4B06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B8FC1CBD-BA42-5448-83FF-D661CF5FE6F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B8FC1CBD-BA42-5448-83FF-D661CF5FE6F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Click icon to add picture</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B8FC1CBD-BA42-5448-83FF-D661CF5FE6F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Click icon to add picture</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Click icon to add picture</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8FC1CBD-BA42-5448-83FF-D661CF5FE6F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FDDC7-1C07-9D46-8F13-51998F4B061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8FC1CBD-BA42-5448-83FF-D661CF5FE6F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FDDC7-1C07-9D46-8F13-51998F4B06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8FC1CBD-BA42-5448-83FF-D661CF5FE6F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FDDC7-1C07-9D46-8F13-51998F4B06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B8FC1CBD-BA42-5448-83FF-D661CF5FE6F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FC1CBD-BA42-5448-83FF-D661CF5FE6F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FDDC7-1C07-9D46-8F13-51998F4B06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a:xfrm>
            <a:off x="6580094" y="188259"/>
            <a:ext cx="2133600" cy="365125"/>
          </a:xfrm>
        </p:spPr>
        <p:txBody>
          <a:bodyPr/>
          <a:lstStyle/>
          <a:p>
            <a:fld id="{B8FC1CBD-BA42-5448-83FF-D661CF5FE6F3}" type="datetimeFigureOut">
              <a:rPr lang="en-US" smtClean="0"/>
              <a:pPr/>
              <a:t>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7FDDC7-1C07-9D46-8F13-51998F4B06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a:xfrm>
            <a:off x="6580094" y="188259"/>
            <a:ext cx="2133600" cy="365125"/>
          </a:xfrm>
        </p:spPr>
        <p:txBody>
          <a:bodyPr/>
          <a:lstStyle/>
          <a:p>
            <a:fld id="{B8FC1CBD-BA42-5448-83FF-D661CF5FE6F3}" type="datetimeFigureOut">
              <a:rPr lang="en-US" smtClean="0"/>
              <a:pPr/>
              <a:t>3/27/14</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D77FDDC7-1C07-9D46-8F13-51998F4B061A}" type="slidenum">
              <a:rPr lang="en-US" smtClean="0"/>
              <a:pPr/>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8FC1CBD-BA42-5448-83FF-D661CF5FE6F3}" type="datetimeFigureOut">
              <a:rPr lang="en-US" smtClean="0"/>
              <a:pPr/>
              <a:t>3/27/14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7FDDC7-1C07-9D46-8F13-51998F4B06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C1CBD-BA42-5448-83FF-D661CF5FE6F3}" type="datetimeFigureOut">
              <a:rPr lang="en-US" smtClean="0"/>
              <a:pPr/>
              <a:t>3/27/14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7FDDC7-1C07-9D46-8F13-51998F4B06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B8FC1CBD-BA42-5448-83FF-D661CF5FE6F3}" type="datetimeFigureOut">
              <a:rPr lang="en-US" smtClean="0"/>
              <a:pPr/>
              <a:t>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7FDDC7-1C07-9D46-8F13-51998F4B061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553384"/>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1721178"/>
            <a:ext cx="7610476" cy="454515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B8FC1CBD-BA42-5448-83FF-D661CF5FE6F3}" type="datetimeFigureOut">
              <a:rPr lang="en-US" smtClean="0"/>
              <a:pPr/>
              <a:t>3/27/14</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D77FDDC7-1C07-9D46-8F13-51998F4B061A}" type="slidenum">
              <a:rPr lang="en-US" smtClean="0"/>
              <a:pPr/>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 id="2147483931" r:id="rId12"/>
    <p:sldLayoutId id="2147483932" r:id="rId13"/>
    <p:sldLayoutId id="2147483933" r:id="rId14"/>
    <p:sldLayoutId id="2147483934"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hart" Target="../charts/char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mailto:jin.249@osu.edu" TargetMode="External"/><Relationship Id="rId4" Type="http://schemas.openxmlformats.org/officeDocument/2006/relationships/hyperlink" Target="mailto:mkiss@ucsb.edu" TargetMode="External"/><Relationship Id="rId1" Type="http://schemas.openxmlformats.org/officeDocument/2006/relationships/slideLayout" Target="../slideLayouts/slideLayout2.xml"/><Relationship Id="rId2" Type="http://schemas.openxmlformats.org/officeDocument/2006/relationships/hyperlink" Target="http://www.pathwaysproject.kbs.msu.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hyperlink" Target="http://www.pathwaysproject.kbs.msu.edu/?page_id=59" TargetMode="External"/><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343398"/>
            <a:ext cx="9144000" cy="1346013"/>
          </a:xfrm>
        </p:spPr>
        <p:txBody>
          <a:bodyPr anchor="ctr">
            <a:noAutofit/>
          </a:bodyPr>
          <a:lstStyle/>
          <a:p>
            <a:r>
              <a:rPr lang="en-US" sz="2800" b="1" dirty="0" smtClean="0"/>
              <a:t>Promise and Problems of Learning Progression-guided Interventions</a:t>
            </a:r>
            <a:endParaRPr lang="en-US" sz="2800" dirty="0"/>
          </a:p>
        </p:txBody>
      </p:sp>
      <p:sp>
        <p:nvSpPr>
          <p:cNvPr id="3" name="Subtitle 2"/>
          <p:cNvSpPr>
            <a:spLocks noGrp="1"/>
          </p:cNvSpPr>
          <p:nvPr>
            <p:ph type="subTitle" idx="1"/>
          </p:nvPr>
        </p:nvSpPr>
        <p:spPr>
          <a:xfrm>
            <a:off x="498475" y="5726205"/>
            <a:ext cx="8147050" cy="663387"/>
          </a:xfrm>
        </p:spPr>
        <p:txBody>
          <a:bodyPr/>
          <a:lstStyle/>
          <a:p>
            <a:r>
              <a:rPr lang="en-US" dirty="0" smtClean="0"/>
              <a:t>Hui Jin,</a:t>
            </a:r>
            <a:r>
              <a:rPr lang="en-US" dirty="0" smtClean="0"/>
              <a:t> </a:t>
            </a:r>
            <a:r>
              <a:rPr lang="en-US" dirty="0" err="1" smtClean="0"/>
              <a:t>Hyo</a:t>
            </a:r>
            <a:r>
              <a:rPr lang="en-US" dirty="0" smtClean="0"/>
              <a:t> </a:t>
            </a:r>
            <a:r>
              <a:rPr lang="en-US" dirty="0" err="1" smtClean="0"/>
              <a:t>Jeong</a:t>
            </a:r>
            <a:r>
              <a:rPr lang="en-US" dirty="0" smtClean="0"/>
              <a:t> </a:t>
            </a:r>
            <a:r>
              <a:rPr lang="en-US" smtClean="0"/>
              <a:t>Shin, Michele </a:t>
            </a:r>
            <a:r>
              <a:rPr lang="en-US" dirty="0" smtClean="0"/>
              <a:t>Johnson, </a:t>
            </a:r>
            <a:r>
              <a:rPr lang="en-US" dirty="0" err="1" smtClean="0"/>
              <a:t>Jinho</a:t>
            </a:r>
            <a:r>
              <a:rPr lang="en-US" dirty="0" smtClean="0"/>
              <a:t> Kim </a:t>
            </a:r>
            <a:endParaRPr lang="en-US" dirty="0"/>
          </a:p>
        </p:txBody>
      </p:sp>
      <p:pic>
        <p:nvPicPr>
          <p:cNvPr id="5" name="Picture 4"/>
          <p:cNvPicPr>
            <a:picLocks noChangeAspect="1"/>
          </p:cNvPicPr>
          <p:nvPr/>
        </p:nvPicPr>
        <p:blipFill>
          <a:blip r:embed="rId3"/>
          <a:srcRect l="9670"/>
          <a:stretch>
            <a:fillRect/>
          </a:stretch>
        </p:blipFill>
        <p:spPr>
          <a:xfrm>
            <a:off x="1853468" y="409636"/>
            <a:ext cx="5916457" cy="382829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4" name="Content Placeholder 13" descr="Screen shot 2014-02-26 at 11.33.28 PM.png"/>
          <p:cNvPicPr>
            <a:picLocks noGrp="1" noChangeAspect="1"/>
          </p:cNvPicPr>
          <p:nvPr>
            <p:ph sz="quarter" idx="4"/>
          </p:nvPr>
        </p:nvPicPr>
        <p:blipFill rotWithShape="1">
          <a:blip r:embed="rId3"/>
          <a:srcRect l="2117" t="2502" b="-6203"/>
          <a:stretch/>
        </p:blipFill>
        <p:spPr>
          <a:xfrm>
            <a:off x="4562621" y="3065462"/>
            <a:ext cx="4531288" cy="2884764"/>
          </a:xfrm>
        </p:spPr>
      </p:pic>
      <p:sp>
        <p:nvSpPr>
          <p:cNvPr id="2" name="Title 1"/>
          <p:cNvSpPr>
            <a:spLocks noGrp="1"/>
          </p:cNvSpPr>
          <p:nvPr>
            <p:ph type="title"/>
          </p:nvPr>
        </p:nvSpPr>
        <p:spPr/>
        <p:txBody>
          <a:bodyPr>
            <a:normAutofit/>
          </a:bodyPr>
          <a:lstStyle/>
          <a:p>
            <a:r>
              <a:rPr lang="en-US" dirty="0" smtClean="0"/>
              <a:t>Student</a:t>
            </a:r>
            <a:r>
              <a:rPr lang="en-US" dirty="0" smtClean="0"/>
              <a:t> Learning </a:t>
            </a:r>
            <a:r>
              <a:rPr lang="en-US" dirty="0" smtClean="0"/>
              <a:t>Gains</a:t>
            </a:r>
            <a:endParaRPr lang="en-US" dirty="0"/>
          </a:p>
        </p:txBody>
      </p:sp>
      <p:sp>
        <p:nvSpPr>
          <p:cNvPr id="9" name="Text Placeholder 8"/>
          <p:cNvSpPr>
            <a:spLocks noGrp="1"/>
          </p:cNvSpPr>
          <p:nvPr>
            <p:ph type="body" idx="1"/>
          </p:nvPr>
        </p:nvSpPr>
        <p:spPr>
          <a:xfrm>
            <a:off x="1111125" y="2017713"/>
            <a:ext cx="3566160" cy="877887"/>
          </a:xfrm>
        </p:spPr>
        <p:txBody>
          <a:bodyPr/>
          <a:lstStyle/>
          <a:p>
            <a:r>
              <a:rPr lang="en-US" dirty="0" smtClean="0"/>
              <a:t>IRT Analyses</a:t>
            </a:r>
            <a:endParaRPr lang="en-US" dirty="0"/>
          </a:p>
        </p:txBody>
      </p:sp>
      <p:graphicFrame>
        <p:nvGraphicFramePr>
          <p:cNvPr id="13" name="Content Placeholder 12"/>
          <p:cNvGraphicFramePr>
            <a:graphicFrameLocks noGrp="1"/>
          </p:cNvGraphicFramePr>
          <p:nvPr>
            <p:ph sz="half" idx="2"/>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17222965"/>
              </p:ext>
            </p:extLst>
          </p:nvPr>
        </p:nvGraphicFramePr>
        <p:xfrm>
          <a:off x="1232451" y="3065463"/>
          <a:ext cx="3326297" cy="1112520"/>
        </p:xfrm>
        <a:graphic>
          <a:graphicData uri="http://schemas.openxmlformats.org/drawingml/2006/table">
            <a:tbl>
              <a:tblPr firstRow="1" bandRow="1">
                <a:tableStyleId>{5C22544A-7EE6-4342-B048-85BDC9FD1C3A}</a:tableStyleId>
              </a:tblPr>
              <a:tblGrid>
                <a:gridCol w="1019465"/>
                <a:gridCol w="733402"/>
                <a:gridCol w="741856"/>
                <a:gridCol w="831574"/>
              </a:tblGrid>
              <a:tr h="370840">
                <a:tc>
                  <a:txBody>
                    <a:bodyPr/>
                    <a:lstStyle/>
                    <a:p>
                      <a:endParaRPr lang="en-US" sz="1600" dirty="0"/>
                    </a:p>
                  </a:txBody>
                  <a:tcPr/>
                </a:tc>
                <a:tc>
                  <a:txBody>
                    <a:bodyPr/>
                    <a:lstStyle/>
                    <a:p>
                      <a:r>
                        <a:rPr lang="en-US" sz="1600" dirty="0" smtClean="0"/>
                        <a:t>Pre</a:t>
                      </a:r>
                      <a:endParaRPr lang="en-US" sz="1600" dirty="0"/>
                    </a:p>
                  </a:txBody>
                  <a:tcPr/>
                </a:tc>
                <a:tc>
                  <a:txBody>
                    <a:bodyPr/>
                    <a:lstStyle/>
                    <a:p>
                      <a:r>
                        <a:rPr lang="en-US" sz="1600" dirty="0" smtClean="0"/>
                        <a:t>Post</a:t>
                      </a:r>
                      <a:endParaRPr lang="en-US" sz="1600" dirty="0"/>
                    </a:p>
                  </a:txBody>
                  <a:tcPr/>
                </a:tc>
                <a:tc>
                  <a:txBody>
                    <a:bodyPr/>
                    <a:lstStyle/>
                    <a:p>
                      <a:r>
                        <a:rPr lang="en-US" sz="1600" dirty="0" smtClean="0"/>
                        <a:t>Gain</a:t>
                      </a:r>
                      <a:endParaRPr lang="en-US" sz="1600" dirty="0"/>
                    </a:p>
                  </a:txBody>
                  <a:tcPr/>
                </a:tc>
              </a:tr>
              <a:tr h="370840">
                <a:tc>
                  <a:txBody>
                    <a:bodyPr/>
                    <a:lstStyle/>
                    <a:p>
                      <a:r>
                        <a:rPr lang="en-US" sz="1600" dirty="0" smtClean="0"/>
                        <a:t>2011-12</a:t>
                      </a:r>
                      <a:endParaRPr lang="en-US" sz="1600" dirty="0"/>
                    </a:p>
                  </a:txBody>
                  <a:tcPr/>
                </a:tc>
                <a:tc>
                  <a:txBody>
                    <a:bodyPr/>
                    <a:lstStyle/>
                    <a:p>
                      <a:r>
                        <a:rPr lang="en-US" sz="1600" dirty="0" smtClean="0"/>
                        <a:t>-0.38</a:t>
                      </a:r>
                      <a:endParaRPr lang="en-US" sz="1600" dirty="0"/>
                    </a:p>
                  </a:txBody>
                  <a:tcPr/>
                </a:tc>
                <a:tc>
                  <a:txBody>
                    <a:bodyPr/>
                    <a:lstStyle/>
                    <a:p>
                      <a:r>
                        <a:rPr lang="en-US" sz="1600" dirty="0" smtClean="0"/>
                        <a:t>0.40</a:t>
                      </a:r>
                      <a:endParaRPr lang="en-US" sz="1600" dirty="0"/>
                    </a:p>
                  </a:txBody>
                  <a:tcPr/>
                </a:tc>
                <a:tc>
                  <a:txBody>
                    <a:bodyPr/>
                    <a:lstStyle/>
                    <a:p>
                      <a:r>
                        <a:rPr lang="en-US" sz="1600" dirty="0" smtClean="0"/>
                        <a:t>0.72**</a:t>
                      </a:r>
                      <a:endParaRPr lang="en-US" sz="1600" dirty="0"/>
                    </a:p>
                  </a:txBody>
                  <a:tcPr/>
                </a:tc>
              </a:tr>
              <a:tr h="370840">
                <a:tc>
                  <a:txBody>
                    <a:bodyPr/>
                    <a:lstStyle/>
                    <a:p>
                      <a:r>
                        <a:rPr lang="en-US" sz="1600" dirty="0" smtClean="0"/>
                        <a:t>2012-13</a:t>
                      </a:r>
                      <a:endParaRPr lang="en-US" sz="1600" dirty="0"/>
                    </a:p>
                  </a:txBody>
                  <a:tcPr/>
                </a:tc>
                <a:tc>
                  <a:txBody>
                    <a:bodyPr/>
                    <a:lstStyle/>
                    <a:p>
                      <a:r>
                        <a:rPr lang="en-US" sz="1600" dirty="0" smtClean="0"/>
                        <a:t>-0.42</a:t>
                      </a:r>
                      <a:endParaRPr lang="en-US" sz="1600" dirty="0"/>
                    </a:p>
                  </a:txBody>
                  <a:tcPr/>
                </a:tc>
                <a:tc>
                  <a:txBody>
                    <a:bodyPr/>
                    <a:lstStyle/>
                    <a:p>
                      <a:r>
                        <a:rPr lang="en-US" sz="1600" dirty="0" smtClean="0"/>
                        <a:t>0.75</a:t>
                      </a:r>
                      <a:endParaRPr lang="en-US" sz="1600" dirty="0"/>
                    </a:p>
                  </a:txBody>
                  <a:tcPr/>
                </a:tc>
                <a:tc>
                  <a:txBody>
                    <a:bodyPr/>
                    <a:lstStyle/>
                    <a:p>
                      <a:r>
                        <a:rPr lang="en-US" sz="1600" dirty="0" smtClean="0"/>
                        <a:t>1.17**</a:t>
                      </a:r>
                      <a:endParaRPr lang="en-US" sz="1600" dirty="0"/>
                    </a:p>
                  </a:txBody>
                  <a:tcPr/>
                </a:tc>
              </a:tr>
            </a:tbl>
          </a:graphicData>
        </a:graphic>
      </p:graphicFrame>
      <p:sp>
        <p:nvSpPr>
          <p:cNvPr id="11" name="Text Placeholder 10"/>
          <p:cNvSpPr>
            <a:spLocks noGrp="1"/>
          </p:cNvSpPr>
          <p:nvPr>
            <p:ph type="body" sz="quarter" idx="3"/>
          </p:nvPr>
        </p:nvSpPr>
        <p:spPr/>
        <p:txBody>
          <a:bodyPr/>
          <a:lstStyle/>
          <a:p>
            <a:r>
              <a:rPr lang="en-US" dirty="0" smtClean="0"/>
              <a:t>Distribution </a:t>
            </a:r>
            <a:r>
              <a:rPr lang="en-US" dirty="0" smtClean="0"/>
              <a:t>of Students’ </a:t>
            </a:r>
            <a:r>
              <a:rPr lang="en-US" dirty="0" smtClean="0"/>
              <a:t>Responses</a:t>
            </a:r>
            <a:endParaRPr lang="en-US" dirty="0"/>
          </a:p>
        </p:txBody>
      </p:sp>
      <p:cxnSp>
        <p:nvCxnSpPr>
          <p:cNvPr id="17" name="Straight Arrow Connector 16"/>
          <p:cNvCxnSpPr/>
          <p:nvPr/>
        </p:nvCxnSpPr>
        <p:spPr>
          <a:xfrm rot="5400000">
            <a:off x="5334158" y="3557211"/>
            <a:ext cx="701524" cy="2056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rot="5400000">
            <a:off x="6871619" y="3871765"/>
            <a:ext cx="701524" cy="2056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rot="5400000">
            <a:off x="7597017" y="4573290"/>
            <a:ext cx="701524" cy="2056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232451" y="4189896"/>
            <a:ext cx="3048896" cy="338554"/>
          </a:xfrm>
          <a:prstGeom prst="rect">
            <a:avLst/>
          </a:prstGeom>
          <a:noFill/>
        </p:spPr>
        <p:txBody>
          <a:bodyPr wrap="square" rtlCol="0">
            <a:spAutoFit/>
          </a:bodyPr>
          <a:lstStyle/>
          <a:p>
            <a:r>
              <a:rPr lang="en-US" sz="1600" dirty="0" smtClean="0"/>
              <a:t>** </a:t>
            </a:r>
            <a:r>
              <a:rPr lang="en-US" sz="1600" dirty="0" err="1" smtClean="0"/>
              <a:t>p</a:t>
            </a:r>
            <a:r>
              <a:rPr lang="en-US" sz="1600" dirty="0" smtClean="0"/>
              <a:t>&lt;0.001</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Teacher </a:t>
            </a:r>
            <a:r>
              <a:rPr lang="en-US" dirty="0" smtClean="0"/>
              <a:t>Knowledge: General Pattern</a:t>
            </a:r>
            <a:endParaRPr lang="en-US" dirty="0"/>
          </a:p>
        </p:txBody>
      </p:sp>
      <p:graphicFrame>
        <p:nvGraphicFramePr>
          <p:cNvPr id="4" name="C 15"/>
          <p:cNvGraphicFramePr/>
          <p:nvPr/>
        </p:nvGraphicFramePr>
        <p:xfrm>
          <a:off x="458964" y="1467784"/>
          <a:ext cx="8454849" cy="50727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14-01-28 at 9.29.38 PM.png"/>
          <p:cNvPicPr>
            <a:picLocks noChangeAspect="1"/>
          </p:cNvPicPr>
          <p:nvPr/>
        </p:nvPicPr>
        <p:blipFill>
          <a:blip r:embed="rId3"/>
          <a:srcRect t="20096" b="15779"/>
          <a:stretch>
            <a:fillRect/>
          </a:stretch>
        </p:blipFill>
        <p:spPr>
          <a:xfrm>
            <a:off x="0" y="459200"/>
            <a:ext cx="7987553" cy="6398800"/>
          </a:xfrm>
          <a:prstGeom prst="rect">
            <a:avLst/>
          </a:prstGeom>
        </p:spPr>
      </p:pic>
      <p:sp>
        <p:nvSpPr>
          <p:cNvPr id="6" name="Rounded Rectangle 5"/>
          <p:cNvSpPr/>
          <p:nvPr/>
        </p:nvSpPr>
        <p:spPr>
          <a:xfrm>
            <a:off x="2417006" y="1525535"/>
            <a:ext cx="2251756" cy="436946"/>
          </a:xfrm>
          <a:prstGeom prst="roundRect">
            <a:avLst/>
          </a:prstGeom>
          <a:noFill/>
          <a:ln>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solidFill>
                  <a:srgbClr val="660066"/>
                </a:solidFill>
              </a:rPr>
              <a:t>CK</a:t>
            </a:r>
            <a:endParaRPr lang="en-US" dirty="0">
              <a:solidFill>
                <a:srgbClr val="660066"/>
              </a:solidFill>
            </a:endParaRPr>
          </a:p>
        </p:txBody>
      </p:sp>
      <p:sp>
        <p:nvSpPr>
          <p:cNvPr id="7" name="Rounded Rectangle 6"/>
          <p:cNvSpPr/>
          <p:nvPr/>
        </p:nvSpPr>
        <p:spPr>
          <a:xfrm>
            <a:off x="2417006" y="2085376"/>
            <a:ext cx="3558042" cy="436946"/>
          </a:xfrm>
          <a:prstGeom prst="roundRect">
            <a:avLst/>
          </a:prstGeom>
          <a:noFill/>
          <a:ln>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smtClean="0">
                <a:solidFill>
                  <a:srgbClr val="660066"/>
                </a:solidFill>
              </a:rPr>
              <a:t>PCK</a:t>
            </a:r>
            <a:endParaRPr lang="en-US" dirty="0">
              <a:solidFill>
                <a:srgbClr val="660066"/>
              </a:solidFill>
            </a:endParaRPr>
          </a:p>
        </p:txBody>
      </p:sp>
      <p:sp>
        <p:nvSpPr>
          <p:cNvPr id="8" name="Title 7"/>
          <p:cNvSpPr>
            <a:spLocks noGrp="1"/>
          </p:cNvSpPr>
          <p:nvPr>
            <p:ph type="title"/>
          </p:nvPr>
        </p:nvSpPr>
        <p:spPr>
          <a:xfrm>
            <a:off x="2924119" y="2000"/>
            <a:ext cx="6101858" cy="914400"/>
          </a:xfrm>
        </p:spPr>
        <p:txBody>
          <a:bodyPr>
            <a:normAutofit fontScale="90000"/>
          </a:bodyPr>
          <a:lstStyle/>
          <a:p>
            <a:r>
              <a:rPr lang="en-US" dirty="0" smtClean="0"/>
              <a:t>Teacher </a:t>
            </a:r>
            <a:r>
              <a:rPr lang="en-US" dirty="0" smtClean="0"/>
              <a:t>Knowledge: The Most Difficult Items</a:t>
            </a:r>
            <a:endParaRPr lang="en-US" dirty="0"/>
          </a:p>
        </p:txBody>
      </p:sp>
      <p:sp>
        <p:nvSpPr>
          <p:cNvPr id="9" name="TextBox 8"/>
          <p:cNvSpPr txBox="1"/>
          <p:nvPr/>
        </p:nvSpPr>
        <p:spPr>
          <a:xfrm>
            <a:off x="725714" y="459200"/>
            <a:ext cx="665238" cy="369332"/>
          </a:xfrm>
          <a:prstGeom prst="rect">
            <a:avLst/>
          </a:prstGeom>
          <a:noFill/>
        </p:spPr>
        <p:txBody>
          <a:bodyPr wrap="square" rtlCol="0">
            <a:spAutoFit/>
          </a:bodyPr>
          <a:lstStyle/>
          <a:p>
            <a:r>
              <a:rPr lang="en-US" dirty="0" smtClean="0"/>
              <a:t>CK</a:t>
            </a:r>
            <a:endParaRPr lang="en-US" dirty="0"/>
          </a:p>
        </p:txBody>
      </p:sp>
      <p:sp>
        <p:nvSpPr>
          <p:cNvPr id="10" name="TextBox 9"/>
          <p:cNvSpPr txBox="1"/>
          <p:nvPr/>
        </p:nvSpPr>
        <p:spPr>
          <a:xfrm>
            <a:off x="1691293" y="459200"/>
            <a:ext cx="665238" cy="369332"/>
          </a:xfrm>
          <a:prstGeom prst="rect">
            <a:avLst/>
          </a:prstGeom>
          <a:noFill/>
        </p:spPr>
        <p:txBody>
          <a:bodyPr wrap="square" rtlCol="0">
            <a:spAutoFit/>
          </a:bodyPr>
          <a:lstStyle/>
          <a:p>
            <a:r>
              <a:rPr lang="en-US" dirty="0" smtClean="0"/>
              <a:t>PCK</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456"/>
            <a:ext cx="8913813" cy="914400"/>
          </a:xfrm>
        </p:spPr>
        <p:txBody>
          <a:bodyPr>
            <a:normAutofit fontScale="90000"/>
          </a:bodyPr>
          <a:lstStyle/>
          <a:p>
            <a:r>
              <a:rPr lang="en-US" dirty="0" smtClean="0"/>
              <a:t>Teacher Knowledge: The most difficult PCK items</a:t>
            </a:r>
          </a:p>
        </p:txBody>
      </p:sp>
      <p:sp>
        <p:nvSpPr>
          <p:cNvPr id="3" name="Content Placeholder 2"/>
          <p:cNvSpPr>
            <a:spLocks noGrp="1"/>
          </p:cNvSpPr>
          <p:nvPr>
            <p:ph idx="1"/>
          </p:nvPr>
        </p:nvSpPr>
        <p:spPr>
          <a:xfrm>
            <a:off x="235679" y="1123855"/>
            <a:ext cx="8678134" cy="5436255"/>
          </a:xfrm>
        </p:spPr>
        <p:txBody>
          <a:bodyPr>
            <a:normAutofit lnSpcReduction="10000"/>
          </a:bodyPr>
          <a:lstStyle/>
          <a:p>
            <a:r>
              <a:rPr lang="en-US" sz="2400" i="1" dirty="0" smtClean="0"/>
              <a:t>The </a:t>
            </a:r>
            <a:r>
              <a:rPr lang="en-US" sz="2400" i="1" dirty="0" smtClean="0"/>
              <a:t>easiest item</a:t>
            </a:r>
            <a:r>
              <a:rPr lang="en-US" sz="2400" dirty="0" smtClean="0"/>
              <a:t> (</a:t>
            </a:r>
            <a:r>
              <a:rPr lang="en-US" sz="2400" b="1" dirty="0" smtClean="0"/>
              <a:t>Identifying incorrect description of content</a:t>
            </a:r>
            <a:r>
              <a:rPr lang="en-US" sz="2400" dirty="0" smtClean="0"/>
              <a:t>): During a discussion about how plants and animals get energy, one student says, “</a:t>
            </a:r>
            <a:r>
              <a:rPr lang="en-US" sz="2400" dirty="0" smtClean="0">
                <a:solidFill>
                  <a:srgbClr val="0000FF"/>
                </a:solidFill>
              </a:rPr>
              <a:t>I know animals break down food to get energy, but I don’t think plants break down food for energy because they get light energy from the Sun</a:t>
            </a:r>
            <a:r>
              <a:rPr lang="en-US" sz="2400" dirty="0" smtClean="0"/>
              <a:t>.” What, if anything, is wrong with this student’s statement?</a:t>
            </a:r>
          </a:p>
          <a:p>
            <a:r>
              <a:rPr lang="en-US" sz="2400" i="1" dirty="0" smtClean="0"/>
              <a:t>The most difficult item </a:t>
            </a:r>
            <a:r>
              <a:rPr lang="en-US" sz="2400" dirty="0" smtClean="0"/>
              <a:t>(</a:t>
            </a:r>
            <a:r>
              <a:rPr lang="en-US" sz="2400" b="1" dirty="0" smtClean="0"/>
              <a:t>Identifying naïve ideas of students</a:t>
            </a:r>
            <a:r>
              <a:rPr lang="en-US" sz="2400" dirty="0" smtClean="0"/>
              <a:t>): A teacher asks students where plants get their food. A student responds, “</a:t>
            </a:r>
            <a:r>
              <a:rPr lang="en-US" sz="2400" dirty="0" smtClean="0">
                <a:solidFill>
                  <a:srgbClr val="0000FF"/>
                </a:solidFill>
              </a:rPr>
              <a:t>Along with soil, plants use carbon dioxide, sunlight, and water to help them make </a:t>
            </a:r>
            <a:r>
              <a:rPr lang="en-US" sz="2400" dirty="0" smtClean="0">
                <a:solidFill>
                  <a:srgbClr val="FF6600"/>
                </a:solidFill>
              </a:rPr>
              <a:t>food</a:t>
            </a:r>
            <a:r>
              <a:rPr lang="en-US" sz="2400" dirty="0" smtClean="0"/>
              <a:t>.” In order to find out more fully how the student’s ideas of how matter is transformed when plants grow, which of the following question would you ask next?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Teacher Knowledge and Student Learning Gains</a:t>
            </a:r>
            <a:endParaRPr lang="en-US" dirty="0"/>
          </a:p>
        </p:txBody>
      </p:sp>
      <p:sp>
        <p:nvSpPr>
          <p:cNvPr id="3" name="Content Placeholder 2"/>
          <p:cNvSpPr>
            <a:spLocks noGrp="1"/>
          </p:cNvSpPr>
          <p:nvPr>
            <p:ph idx="1"/>
          </p:nvPr>
        </p:nvSpPr>
        <p:spPr/>
        <p:txBody>
          <a:bodyPr>
            <a:normAutofit/>
          </a:bodyPr>
          <a:lstStyle/>
          <a:p>
            <a:r>
              <a:rPr lang="en-US" dirty="0" smtClean="0"/>
              <a:t>The</a:t>
            </a:r>
            <a:r>
              <a:rPr lang="en-US" dirty="0" smtClean="0"/>
              <a:t> association </a:t>
            </a:r>
            <a:r>
              <a:rPr lang="en-US" dirty="0" smtClean="0"/>
              <a:t>of teacher knowledge</a:t>
            </a:r>
            <a:r>
              <a:rPr lang="en-US" dirty="0" smtClean="0"/>
              <a:t> and </a:t>
            </a:r>
            <a:r>
              <a:rPr lang="en-US" dirty="0" smtClean="0"/>
              <a:t>student learning</a:t>
            </a:r>
            <a:r>
              <a:rPr lang="en-US" dirty="0" smtClean="0"/>
              <a:t> gains </a:t>
            </a:r>
            <a:r>
              <a:rPr lang="en-US" dirty="0" smtClean="0"/>
              <a:t>is statistically significant </a:t>
            </a:r>
          </a:p>
          <a:p>
            <a:pPr lvl="1"/>
            <a:r>
              <a:rPr lang="en-US" dirty="0" smtClean="0"/>
              <a:t>Teachers </a:t>
            </a:r>
            <a:r>
              <a:rPr lang="en-US" dirty="0" smtClean="0"/>
              <a:t>with</a:t>
            </a:r>
            <a:r>
              <a:rPr lang="en-US" dirty="0" smtClean="0"/>
              <a:t> </a:t>
            </a:r>
            <a:r>
              <a:rPr lang="en-US" dirty="0" smtClean="0"/>
              <a:t>average knowledge level (combined CK &amp; PCK scores) </a:t>
            </a:r>
            <a:r>
              <a:rPr lang="en-US" dirty="0" smtClean="0"/>
              <a:t>produced a significant </a:t>
            </a:r>
            <a:r>
              <a:rPr lang="en-US" dirty="0" smtClean="0"/>
              <a:t>learning gain in their students:  </a:t>
            </a:r>
          </a:p>
          <a:p>
            <a:pPr lvl="2"/>
            <a:r>
              <a:rPr lang="en-US" dirty="0" smtClean="0"/>
              <a:t>0.59 </a:t>
            </a:r>
            <a:r>
              <a:rPr lang="en-US" dirty="0" err="1" smtClean="0"/>
              <a:t>logits</a:t>
            </a:r>
            <a:r>
              <a:rPr lang="en-US" dirty="0" smtClean="0"/>
              <a:t> (p&lt;0.001) for 2011-12 </a:t>
            </a:r>
          </a:p>
          <a:p>
            <a:pPr lvl="2"/>
            <a:r>
              <a:rPr lang="en-US" dirty="0" smtClean="0"/>
              <a:t>1.13 </a:t>
            </a:r>
            <a:r>
              <a:rPr lang="en-US" dirty="0" err="1" smtClean="0"/>
              <a:t>logits</a:t>
            </a:r>
            <a:r>
              <a:rPr lang="en-US" dirty="0" smtClean="0"/>
              <a:t> (p&lt;0.001) for 2012-13</a:t>
            </a:r>
            <a:endParaRPr lang="en-US" dirty="0" smtClean="0"/>
          </a:p>
          <a:p>
            <a:pPr lvl="1"/>
            <a:r>
              <a:rPr lang="en-US" dirty="0" smtClean="0"/>
              <a:t>Teachers who had one </a:t>
            </a:r>
            <a:r>
              <a:rPr lang="en-US" dirty="0" err="1" smtClean="0"/>
              <a:t>logit</a:t>
            </a:r>
            <a:r>
              <a:rPr lang="en-US" dirty="0" smtClean="0"/>
              <a:t> higher knowledge produced an additional increase in student learning gain</a:t>
            </a:r>
            <a:r>
              <a:rPr lang="en-US" dirty="0" smtClean="0"/>
              <a:t>: </a:t>
            </a:r>
            <a:endParaRPr lang="en-US" dirty="0" smtClean="0"/>
          </a:p>
          <a:p>
            <a:pPr lvl="2"/>
            <a:r>
              <a:rPr lang="en-US" dirty="0" smtClean="0"/>
              <a:t>0.36 </a:t>
            </a:r>
            <a:r>
              <a:rPr lang="en-US" dirty="0" err="1" smtClean="0"/>
              <a:t>logits</a:t>
            </a:r>
            <a:r>
              <a:rPr lang="en-US" dirty="0" smtClean="0"/>
              <a:t> (p&lt;0.001) for 2011-12 </a:t>
            </a:r>
          </a:p>
          <a:p>
            <a:pPr lvl="2"/>
            <a:r>
              <a:rPr lang="en-US" dirty="0" smtClean="0"/>
              <a:t>0.34 </a:t>
            </a:r>
            <a:r>
              <a:rPr lang="en-US" dirty="0" err="1" smtClean="0"/>
              <a:t>logits</a:t>
            </a:r>
            <a:r>
              <a:rPr lang="en-US" dirty="0" smtClean="0"/>
              <a:t> (p&lt;0.001) for 2012-13.</a:t>
            </a:r>
            <a:r>
              <a:rPr lang="en-US"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3813" cy="1112766"/>
          </a:xfrm>
        </p:spPr>
        <p:txBody>
          <a:bodyPr>
            <a:normAutofit fontScale="90000"/>
          </a:bodyPr>
          <a:lstStyle/>
          <a:p>
            <a:r>
              <a:rPr lang="en-US" dirty="0" smtClean="0"/>
              <a:t>Identify High/Low performing Teachers</a:t>
            </a:r>
            <a:endParaRPr lang="en-US" dirty="0"/>
          </a:p>
        </p:txBody>
      </p:sp>
      <p:sp>
        <p:nvSpPr>
          <p:cNvPr id="3" name="Content Placeholder 2"/>
          <p:cNvSpPr>
            <a:spLocks noGrp="1"/>
          </p:cNvSpPr>
          <p:nvPr>
            <p:ph idx="1"/>
          </p:nvPr>
        </p:nvSpPr>
        <p:spPr>
          <a:xfrm>
            <a:off x="606424" y="4984460"/>
            <a:ext cx="7610476" cy="1607445"/>
          </a:xfrm>
        </p:spPr>
        <p:txBody>
          <a:bodyPr>
            <a:normAutofit/>
          </a:bodyPr>
          <a:lstStyle/>
          <a:p>
            <a:endParaRPr lang="en-US" dirty="0"/>
          </a:p>
        </p:txBody>
      </p:sp>
      <p:pic>
        <p:nvPicPr>
          <p:cNvPr id="7" name="Picture 6" descr="Screen shot 2014-03-27 at 12.22.06 PM.png"/>
          <p:cNvPicPr>
            <a:picLocks noChangeAspect="1"/>
          </p:cNvPicPr>
          <p:nvPr/>
        </p:nvPicPr>
        <p:blipFill>
          <a:blip r:embed="rId3"/>
          <a:srcRect t="9563" r="2358"/>
          <a:stretch>
            <a:fillRect/>
          </a:stretch>
        </p:blipFill>
        <p:spPr>
          <a:xfrm>
            <a:off x="131146" y="1112766"/>
            <a:ext cx="8489994" cy="5638755"/>
          </a:xfrm>
          <a:prstGeom prst="rect">
            <a:avLst/>
          </a:prstGeom>
        </p:spPr>
      </p:pic>
      <p:sp>
        <p:nvSpPr>
          <p:cNvPr id="6" name="TextBox 5"/>
          <p:cNvSpPr txBox="1"/>
          <p:nvPr/>
        </p:nvSpPr>
        <p:spPr>
          <a:xfrm>
            <a:off x="6156972" y="3517400"/>
            <a:ext cx="3299364" cy="369332"/>
          </a:xfrm>
          <a:prstGeom prst="rect">
            <a:avLst/>
          </a:prstGeom>
          <a:noFill/>
        </p:spPr>
        <p:txBody>
          <a:bodyPr wrap="square" rtlCol="0">
            <a:spAutoFit/>
          </a:bodyPr>
          <a:lstStyle/>
          <a:p>
            <a:r>
              <a:rPr lang="en-US" dirty="0" smtClean="0"/>
              <a:t>Zero learning gain</a:t>
            </a:r>
            <a:endParaRPr lang="en-US" dirty="0"/>
          </a:p>
        </p:txBody>
      </p:sp>
      <p:sp>
        <p:nvSpPr>
          <p:cNvPr id="9" name="TextBox 8"/>
          <p:cNvSpPr txBox="1"/>
          <p:nvPr/>
        </p:nvSpPr>
        <p:spPr>
          <a:xfrm>
            <a:off x="6156972" y="2987142"/>
            <a:ext cx="3299364" cy="369332"/>
          </a:xfrm>
          <a:prstGeom prst="rect">
            <a:avLst/>
          </a:prstGeom>
          <a:noFill/>
        </p:spPr>
        <p:txBody>
          <a:bodyPr wrap="square" rtlCol="0">
            <a:spAutoFit/>
          </a:bodyPr>
          <a:lstStyle/>
          <a:p>
            <a:r>
              <a:rPr lang="en-US" dirty="0" smtClean="0"/>
              <a:t>Average learning gain</a:t>
            </a:r>
            <a:endParaRPr lang="en-US" dirty="0"/>
          </a:p>
        </p:txBody>
      </p:sp>
      <p:sp>
        <p:nvSpPr>
          <p:cNvPr id="10" name="TextBox 9"/>
          <p:cNvSpPr txBox="1"/>
          <p:nvPr/>
        </p:nvSpPr>
        <p:spPr>
          <a:xfrm>
            <a:off x="2053431" y="1685566"/>
            <a:ext cx="3869471" cy="369332"/>
          </a:xfrm>
          <a:prstGeom prst="rect">
            <a:avLst/>
          </a:prstGeom>
          <a:noFill/>
        </p:spPr>
        <p:txBody>
          <a:bodyPr wrap="square" rtlCol="0">
            <a:spAutoFit/>
          </a:bodyPr>
          <a:lstStyle/>
          <a:p>
            <a:r>
              <a:rPr lang="en-US" dirty="0" smtClean="0"/>
              <a:t>2011-12 Data</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3813" cy="1112766"/>
          </a:xfrm>
        </p:spPr>
        <p:txBody>
          <a:bodyPr>
            <a:normAutofit fontScale="90000"/>
          </a:bodyPr>
          <a:lstStyle/>
          <a:p>
            <a:r>
              <a:rPr lang="en-US" dirty="0" smtClean="0"/>
              <a:t>Identify High/Low performing Teachers</a:t>
            </a:r>
            <a:endParaRPr lang="en-US" dirty="0"/>
          </a:p>
        </p:txBody>
      </p:sp>
      <p:pic>
        <p:nvPicPr>
          <p:cNvPr id="8" name="Picture 7" descr="Screen shot 2014-03-27 at 12.22.23 PM.png"/>
          <p:cNvPicPr>
            <a:picLocks noChangeAspect="1"/>
          </p:cNvPicPr>
          <p:nvPr/>
        </p:nvPicPr>
        <p:blipFill>
          <a:blip r:embed="rId3"/>
          <a:srcRect t="7043" r="4608"/>
          <a:stretch>
            <a:fillRect/>
          </a:stretch>
        </p:blipFill>
        <p:spPr>
          <a:xfrm>
            <a:off x="358683" y="1112766"/>
            <a:ext cx="8227945" cy="5284042"/>
          </a:xfrm>
          <a:prstGeom prst="rect">
            <a:avLst/>
          </a:prstGeom>
        </p:spPr>
      </p:pic>
      <p:sp>
        <p:nvSpPr>
          <p:cNvPr id="10" name="TextBox 9"/>
          <p:cNvSpPr txBox="1"/>
          <p:nvPr/>
        </p:nvSpPr>
        <p:spPr>
          <a:xfrm>
            <a:off x="5844636" y="3392084"/>
            <a:ext cx="3299364" cy="369332"/>
          </a:xfrm>
          <a:prstGeom prst="rect">
            <a:avLst/>
          </a:prstGeom>
          <a:noFill/>
        </p:spPr>
        <p:txBody>
          <a:bodyPr wrap="square" rtlCol="0">
            <a:spAutoFit/>
          </a:bodyPr>
          <a:lstStyle/>
          <a:p>
            <a:r>
              <a:rPr lang="en-US" dirty="0" smtClean="0"/>
              <a:t>Zero learning gain</a:t>
            </a:r>
            <a:endParaRPr lang="en-US" dirty="0"/>
          </a:p>
        </p:txBody>
      </p:sp>
      <p:sp>
        <p:nvSpPr>
          <p:cNvPr id="11" name="TextBox 10"/>
          <p:cNvSpPr txBox="1"/>
          <p:nvPr/>
        </p:nvSpPr>
        <p:spPr>
          <a:xfrm>
            <a:off x="6102080" y="2545447"/>
            <a:ext cx="3299364" cy="369332"/>
          </a:xfrm>
          <a:prstGeom prst="rect">
            <a:avLst/>
          </a:prstGeom>
          <a:noFill/>
        </p:spPr>
        <p:txBody>
          <a:bodyPr wrap="square" rtlCol="0">
            <a:spAutoFit/>
          </a:bodyPr>
          <a:lstStyle/>
          <a:p>
            <a:r>
              <a:rPr lang="en-US" dirty="0" smtClean="0"/>
              <a:t>Average learning gain</a:t>
            </a:r>
            <a:endParaRPr lang="en-US" dirty="0"/>
          </a:p>
        </p:txBody>
      </p:sp>
      <p:sp>
        <p:nvSpPr>
          <p:cNvPr id="12" name="TextBox 11"/>
          <p:cNvSpPr txBox="1"/>
          <p:nvPr/>
        </p:nvSpPr>
        <p:spPr>
          <a:xfrm>
            <a:off x="3513385" y="1424422"/>
            <a:ext cx="2124648" cy="369332"/>
          </a:xfrm>
          <a:prstGeom prst="rect">
            <a:avLst/>
          </a:prstGeom>
          <a:noFill/>
        </p:spPr>
        <p:txBody>
          <a:bodyPr wrap="square" rtlCol="0">
            <a:spAutoFit/>
          </a:bodyPr>
          <a:lstStyle/>
          <a:p>
            <a:r>
              <a:rPr lang="en-US" dirty="0" smtClean="0"/>
              <a:t>2012-13 Data</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3813" cy="1086784"/>
          </a:xfrm>
        </p:spPr>
        <p:txBody>
          <a:bodyPr>
            <a:normAutofit fontScale="90000"/>
          </a:bodyPr>
          <a:lstStyle/>
          <a:p>
            <a:r>
              <a:rPr lang="en-US" dirty="0" smtClean="0"/>
              <a:t>Compare High-performing teachers with low-performing teachers</a:t>
            </a:r>
            <a:endParaRPr lang="en-US" dirty="0"/>
          </a:p>
        </p:txBody>
      </p:sp>
      <p:sp>
        <p:nvSpPr>
          <p:cNvPr id="3" name="Content Placeholder 2"/>
          <p:cNvSpPr>
            <a:spLocks noGrp="1"/>
          </p:cNvSpPr>
          <p:nvPr>
            <p:ph idx="1"/>
          </p:nvPr>
        </p:nvSpPr>
        <p:spPr/>
        <p:txBody>
          <a:bodyPr/>
          <a:lstStyle/>
          <a:p>
            <a:r>
              <a:rPr lang="en-US" dirty="0" smtClean="0"/>
              <a:t>Feedback forms from 7 High performing teachers &amp; 4 </a:t>
            </a:r>
            <a:r>
              <a:rPr lang="en-US" dirty="0" smtClean="0"/>
              <a:t>Low performing teachers</a:t>
            </a:r>
          </a:p>
          <a:p>
            <a:pPr lvl="1"/>
            <a:r>
              <a:rPr lang="en-US" dirty="0" smtClean="0"/>
              <a:t>Low</a:t>
            </a:r>
            <a:r>
              <a:rPr lang="en-US" dirty="0" smtClean="0"/>
              <a:t>-performing teachers taught 6, 7, or 8 lessons</a:t>
            </a:r>
          </a:p>
          <a:p>
            <a:pPr lvl="1"/>
            <a:r>
              <a:rPr lang="en-US" dirty="0" smtClean="0"/>
              <a:t>High-performing teachers taught 10 or 11 </a:t>
            </a:r>
            <a:r>
              <a:rPr lang="en-US" dirty="0" smtClean="0"/>
              <a:t>lessons</a:t>
            </a:r>
            <a:endParaRPr lang="en-US" dirty="0" smtClean="0"/>
          </a:p>
          <a:p>
            <a:pPr lvl="1"/>
            <a:r>
              <a:rPr lang="en-US" dirty="0" smtClean="0"/>
              <a:t>Teacher H1 (</a:t>
            </a:r>
            <a:r>
              <a:rPr lang="en-US" dirty="0" smtClean="0"/>
              <a:t>highest learning gain) t</a:t>
            </a:r>
            <a:r>
              <a:rPr lang="en-US" dirty="0" smtClean="0"/>
              <a:t>aught </a:t>
            </a:r>
            <a:r>
              <a:rPr lang="en-US" dirty="0" smtClean="0"/>
              <a:t>only 5 </a:t>
            </a:r>
            <a:r>
              <a:rPr lang="en-US" dirty="0" smtClean="0"/>
              <a:t>activities, but produced the highest learning gain in 2012-13. Feedback from suggests that the teacher used </a:t>
            </a:r>
            <a:r>
              <a:rPr lang="en-US" dirty="0" smtClean="0"/>
              <a:t>similar activities to replace activities in the </a:t>
            </a:r>
            <a:r>
              <a:rPr lang="en-US" dirty="0" smtClean="0"/>
              <a:t>curriculum</a:t>
            </a:r>
          </a:p>
          <a:p>
            <a:r>
              <a:rPr lang="en-US" dirty="0" smtClean="0"/>
              <a:t>The coverage of curriculum is positively associated with student learning gains. </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427473"/>
            <a:ext cx="8913813" cy="914400"/>
          </a:xfrm>
        </p:spPr>
        <p:txBody>
          <a:bodyPr/>
          <a:lstStyle/>
          <a:p>
            <a:r>
              <a:rPr lang="en-US" dirty="0" smtClean="0"/>
              <a:t>Implications</a:t>
            </a:r>
            <a:endParaRPr lang="en-US" dirty="0"/>
          </a:p>
        </p:txBody>
      </p:sp>
      <p:sp>
        <p:nvSpPr>
          <p:cNvPr id="3" name="Content Placeholder 2"/>
          <p:cNvSpPr>
            <a:spLocks noGrp="1"/>
          </p:cNvSpPr>
          <p:nvPr>
            <p:ph idx="1"/>
          </p:nvPr>
        </p:nvSpPr>
        <p:spPr>
          <a:xfrm>
            <a:off x="341385" y="1624892"/>
            <a:ext cx="8383515" cy="5038531"/>
          </a:xfrm>
        </p:spPr>
        <p:txBody>
          <a:bodyPr>
            <a:normAutofit/>
          </a:bodyPr>
          <a:lstStyle/>
          <a:p>
            <a:pPr lvl="0"/>
            <a:r>
              <a:rPr lang="en-US" dirty="0" smtClean="0"/>
              <a:t>The LPF was the basis for developing an intervention that enabled students to learn significant knowledge and practices in an important domain.</a:t>
            </a:r>
          </a:p>
          <a:p>
            <a:pPr lvl="0"/>
            <a:r>
              <a:rPr lang="en-US" dirty="0" smtClean="0"/>
              <a:t>We developed LPF-based measures of teachers’ CK and PCK, and those independently contributed to students’ learning.</a:t>
            </a:r>
          </a:p>
          <a:p>
            <a:pPr lvl="0"/>
            <a:r>
              <a:rPr lang="en-US" dirty="0" smtClean="0"/>
              <a:t>Teachers’ classroom practices also made a difference, at least in terms of</a:t>
            </a:r>
            <a:r>
              <a:rPr lang="en-US" dirty="0" smtClean="0"/>
              <a:t> the </a:t>
            </a:r>
            <a:r>
              <a:rPr lang="en-US" dirty="0" smtClean="0"/>
              <a:t>coverage of curriculum. </a:t>
            </a:r>
            <a:r>
              <a:rPr lang="en-US" dirty="0" smtClean="0"/>
              <a:t>We </a:t>
            </a:r>
            <a:r>
              <a:rPr lang="en-US" dirty="0" smtClean="0"/>
              <a:t>are currently analyzing teachers’ classroom teaching </a:t>
            </a:r>
            <a:r>
              <a:rPr lang="en-US" dirty="0" smtClean="0"/>
              <a:t>videos to examine how teaching </a:t>
            </a:r>
            <a:r>
              <a:rPr lang="en-US" dirty="0" smtClean="0"/>
              <a:t>practice affect learning outcomes</a:t>
            </a:r>
            <a:r>
              <a:rPr lang="en-US" dirty="0" smtClean="0"/>
              <a:t>. </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Find manuscript, presentations, curriculum and PD resources at:</a:t>
            </a:r>
          </a:p>
          <a:p>
            <a:pPr lvl="1"/>
            <a:r>
              <a:rPr lang="en-US" dirty="0" smtClean="0">
                <a:hlinkClick r:id="rId2"/>
              </a:rPr>
              <a:t>www.pathwaysproject.kbs.msu.edu</a:t>
            </a:r>
            <a:endParaRPr lang="en-US" dirty="0" smtClean="0"/>
          </a:p>
          <a:p>
            <a:pPr lvl="1"/>
            <a:endParaRPr lang="en-US" dirty="0"/>
          </a:p>
          <a:p>
            <a:r>
              <a:rPr lang="en-US" dirty="0" smtClean="0"/>
              <a:t>Further questions, contact:</a:t>
            </a:r>
          </a:p>
          <a:p>
            <a:pPr lvl="1"/>
            <a:r>
              <a:rPr lang="en-US" dirty="0" smtClean="0"/>
              <a:t>Hui</a:t>
            </a:r>
            <a:r>
              <a:rPr lang="en-US" dirty="0"/>
              <a:t> Jin: </a:t>
            </a:r>
            <a:r>
              <a:rPr lang="en-US" dirty="0">
                <a:hlinkClick r:id="rId3"/>
              </a:rPr>
              <a:t>jin.249@osu.edu</a:t>
            </a:r>
            <a:r>
              <a:rPr lang="en-US" dirty="0" smtClean="0"/>
              <a:t>; Michele Johnson: </a:t>
            </a:r>
            <a:r>
              <a:rPr lang="en-US" dirty="0" smtClean="0">
                <a:hlinkClick r:id="rId4"/>
              </a:rPr>
              <a:t>mkiss@ucsb.edu</a:t>
            </a:r>
            <a:endParaRPr lang="en-US" dirty="0" smtClean="0"/>
          </a:p>
          <a:p>
            <a:r>
              <a:rPr lang="en-US" dirty="0" smtClean="0"/>
              <a:t>This </a:t>
            </a:r>
            <a:r>
              <a:rPr lang="en-US" dirty="0"/>
              <a:t>grant was funded by the National Science Foundation (NSF) under grant number DUE-0832173.  The views expressed here are those of the authors and do not necessarily reflect those of NSF.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20289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92500" lnSpcReduction="10000"/>
          </a:bodyPr>
          <a:lstStyle/>
          <a:p>
            <a:pPr marL="342900" lvl="1" indent="-342900">
              <a:spcBef>
                <a:spcPts val="2000"/>
              </a:spcBef>
              <a:buClr>
                <a:schemeClr val="accent1"/>
              </a:buClr>
            </a:pPr>
            <a:r>
              <a:rPr lang="en-US" sz="2000" dirty="0"/>
              <a:t>Carbon Cycle Teaching </a:t>
            </a:r>
            <a:r>
              <a:rPr lang="en-US" sz="2000" dirty="0" smtClean="0"/>
              <a:t>Experiment: Using knowledge of photosynthesis &amp; cellular respiration to explain plant growth</a:t>
            </a:r>
          </a:p>
          <a:p>
            <a:pPr lvl="1"/>
            <a:r>
              <a:rPr lang="en-US" dirty="0">
                <a:sym typeface="Wingdings"/>
              </a:rPr>
              <a:t>Tracing matter</a:t>
            </a:r>
          </a:p>
          <a:p>
            <a:pPr lvl="1"/>
            <a:r>
              <a:rPr lang="en-US" dirty="0">
                <a:sym typeface="Wingdings"/>
              </a:rPr>
              <a:t>Tracing energy</a:t>
            </a:r>
          </a:p>
          <a:p>
            <a:pPr lvl="1"/>
            <a:r>
              <a:rPr lang="en-US" dirty="0">
                <a:sym typeface="Wingdings"/>
              </a:rPr>
              <a:t>Connecting </a:t>
            </a:r>
            <a:r>
              <a:rPr lang="en-US" dirty="0" smtClean="0">
                <a:sym typeface="Wingdings"/>
              </a:rPr>
              <a:t>scales</a:t>
            </a:r>
            <a:endParaRPr lang="en-US" sz="2000" dirty="0" smtClean="0"/>
          </a:p>
          <a:p>
            <a:r>
              <a:rPr lang="en-US" dirty="0" smtClean="0"/>
              <a:t>Motivations</a:t>
            </a:r>
            <a:endParaRPr lang="en-US" dirty="0" smtClean="0"/>
          </a:p>
          <a:p>
            <a:pPr lvl="1"/>
            <a:r>
              <a:rPr lang="en-US" dirty="0" smtClean="0"/>
              <a:t>Validation </a:t>
            </a:r>
            <a:r>
              <a:rPr lang="en-US" dirty="0" smtClean="0"/>
              <a:t>LPs </a:t>
            </a:r>
            <a:r>
              <a:rPr lang="en-US" dirty="0" smtClean="0"/>
              <a:t>vs. Evolutionary </a:t>
            </a:r>
            <a:r>
              <a:rPr lang="en-US" dirty="0" smtClean="0"/>
              <a:t>LPs </a:t>
            </a:r>
            <a:r>
              <a:rPr lang="en-US" dirty="0" smtClean="0"/>
              <a:t>(</a:t>
            </a:r>
            <a:r>
              <a:rPr lang="en-US" dirty="0" err="1" smtClean="0"/>
              <a:t>Duschl</a:t>
            </a:r>
            <a:r>
              <a:rPr lang="en-US" dirty="0" smtClean="0"/>
              <a:t>, </a:t>
            </a:r>
            <a:r>
              <a:rPr lang="en-US" dirty="0" err="1" smtClean="0"/>
              <a:t>Maeng</a:t>
            </a:r>
            <a:r>
              <a:rPr lang="en-US" dirty="0" smtClean="0"/>
              <a:t>, &amp; </a:t>
            </a:r>
            <a:r>
              <a:rPr lang="en-US" dirty="0" err="1" smtClean="0"/>
              <a:t>Sezen</a:t>
            </a:r>
            <a:r>
              <a:rPr lang="en-US" dirty="0" smtClean="0"/>
              <a:t>, 2011).</a:t>
            </a:r>
            <a:r>
              <a:rPr lang="en-US" dirty="0" smtClean="0"/>
              <a:t> </a:t>
            </a:r>
            <a:r>
              <a:rPr lang="en-US" dirty="0" smtClean="0"/>
              <a:t>E</a:t>
            </a:r>
            <a:r>
              <a:rPr lang="en-US" dirty="0" smtClean="0"/>
              <a:t>volutionary LPs can be aimed at either knowledge enrichment </a:t>
            </a:r>
            <a:r>
              <a:rPr lang="en-US" dirty="0" smtClean="0"/>
              <a:t>or</a:t>
            </a:r>
            <a:r>
              <a:rPr lang="en-US" dirty="0" smtClean="0"/>
              <a:t> conceptual change depending on </a:t>
            </a:r>
            <a:r>
              <a:rPr lang="en-US" dirty="0" smtClean="0"/>
              <a:t>“different conditions of prior knowledge”</a:t>
            </a:r>
            <a:r>
              <a:rPr lang="en-US" dirty="0" smtClean="0"/>
              <a:t> (Chi</a:t>
            </a:r>
            <a:r>
              <a:rPr lang="en-US" dirty="0" smtClean="0"/>
              <a:t>, </a:t>
            </a:r>
            <a:r>
              <a:rPr lang="en-US" dirty="0" smtClean="0"/>
              <a:t>2009).</a:t>
            </a:r>
          </a:p>
          <a:p>
            <a:pPr marL="349250" lvl="1" indent="0">
              <a:buNone/>
            </a:pPr>
            <a:r>
              <a:rPr lang="en-US" dirty="0" smtClean="0">
                <a:solidFill>
                  <a:srgbClr val="008000"/>
                </a:solidFill>
                <a:sym typeface="Wingdings"/>
              </a:rPr>
              <a:t>	</a:t>
            </a:r>
            <a:r>
              <a:rPr lang="en-US" dirty="0" smtClean="0">
                <a:solidFill>
                  <a:srgbClr val="008000"/>
                </a:solidFill>
                <a:sym typeface="Wingdings"/>
              </a:rPr>
              <a:t> C</a:t>
            </a:r>
            <a:r>
              <a:rPr lang="en-US" dirty="0" smtClean="0">
                <a:solidFill>
                  <a:srgbClr val="008000"/>
                </a:solidFill>
              </a:rPr>
              <a:t>onceptual change-oriented learning progression</a:t>
            </a:r>
            <a:r>
              <a:rPr lang="en-US" dirty="0" smtClean="0"/>
              <a:t> </a:t>
            </a:r>
            <a:endParaRPr lang="en-US" dirty="0" smtClean="0"/>
          </a:p>
          <a:p>
            <a:pPr lvl="1"/>
            <a:r>
              <a:rPr lang="en-US" dirty="0" smtClean="0"/>
              <a:t>Very few learning progression studies explore teacher’s role in interventions (e.g. </a:t>
            </a:r>
            <a:r>
              <a:rPr lang="en-US" dirty="0" err="1" smtClean="0"/>
              <a:t>Furtak</a:t>
            </a:r>
            <a:r>
              <a:rPr lang="en-US" dirty="0" smtClean="0"/>
              <a:t>, 2012; </a:t>
            </a:r>
            <a:r>
              <a:rPr lang="en-US" dirty="0" smtClean="0"/>
              <a:t>Thompson, </a:t>
            </a:r>
            <a:r>
              <a:rPr lang="en-US" dirty="0" err="1" smtClean="0"/>
              <a:t>Braaten</a:t>
            </a:r>
            <a:r>
              <a:rPr lang="en-US" dirty="0" smtClean="0"/>
              <a:t>, &amp; </a:t>
            </a:r>
            <a:r>
              <a:rPr lang="en-US" dirty="0" err="1" smtClean="0"/>
              <a:t>Windschitl</a:t>
            </a:r>
            <a:r>
              <a:rPr lang="en-US" dirty="0" smtClean="0"/>
              <a:t>, </a:t>
            </a:r>
            <a:r>
              <a:rPr lang="en-US" dirty="0" smtClean="0"/>
              <a:t>2012)</a:t>
            </a:r>
            <a:r>
              <a:rPr lang="en-US" dirty="0" smtClean="0"/>
              <a:t>. Teachers </a:t>
            </a:r>
            <a:r>
              <a:rPr lang="en-US" dirty="0" smtClean="0"/>
              <a:t>are agents who enact curriculum in </a:t>
            </a:r>
            <a:r>
              <a:rPr lang="en-US" dirty="0" smtClean="0"/>
              <a:t>class. </a:t>
            </a:r>
            <a:endParaRPr lang="en-US" dirty="0" smtClean="0"/>
          </a:p>
          <a:p>
            <a:pPr marL="349250" lvl="1" indent="0">
              <a:buNone/>
            </a:pPr>
            <a:r>
              <a:rPr lang="en-US" dirty="0">
                <a:solidFill>
                  <a:srgbClr val="008000"/>
                </a:solidFill>
                <a:sym typeface="Wingdings"/>
              </a:rPr>
              <a:t>	</a:t>
            </a:r>
            <a:r>
              <a:rPr lang="en-US" dirty="0" smtClean="0">
                <a:solidFill>
                  <a:srgbClr val="008000"/>
                </a:solidFill>
                <a:sym typeface="Wingdings"/>
              </a:rPr>
              <a:t> </a:t>
            </a:r>
            <a:r>
              <a:rPr lang="en-US" dirty="0" smtClean="0">
                <a:solidFill>
                  <a:srgbClr val="008000"/>
                </a:solidFill>
              </a:rPr>
              <a:t> Explore teachers’ role in LP-guided interventions. </a:t>
            </a:r>
            <a:endParaRPr lang="en-US" dirty="0">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Research Questions</a:t>
            </a:r>
            <a:endParaRPr lang="en-US" dirty="0"/>
          </a:p>
        </p:txBody>
      </p:sp>
      <p:sp>
        <p:nvSpPr>
          <p:cNvPr id="3" name="Content Placeholder 2"/>
          <p:cNvSpPr>
            <a:spLocks noGrp="1"/>
          </p:cNvSpPr>
          <p:nvPr>
            <p:ph idx="1"/>
          </p:nvPr>
        </p:nvSpPr>
        <p:spPr>
          <a:xfrm>
            <a:off x="884621" y="1721178"/>
            <a:ext cx="7840279" cy="4545152"/>
          </a:xfrm>
        </p:spPr>
        <p:txBody>
          <a:bodyPr>
            <a:normAutofit/>
          </a:bodyPr>
          <a:lstStyle/>
          <a:p>
            <a:r>
              <a:rPr lang="en-US" b="1" dirty="0" smtClean="0">
                <a:solidFill>
                  <a:srgbClr val="008000"/>
                </a:solidFill>
              </a:rPr>
              <a:t>Student Outcomes: </a:t>
            </a:r>
            <a:r>
              <a:rPr lang="en-US" dirty="0" smtClean="0"/>
              <a:t>What are students’ learning outcomes in an intervention guided by a conceptual change-oriented Learning Progression Framework (LPF)? What learning difficulties do students have? </a:t>
            </a:r>
          </a:p>
          <a:p>
            <a:r>
              <a:rPr lang="en-US" b="1" dirty="0" smtClean="0">
                <a:solidFill>
                  <a:srgbClr val="008000"/>
                </a:solidFill>
              </a:rPr>
              <a:t>Teacher </a:t>
            </a:r>
            <a:r>
              <a:rPr lang="en-US" b="1" dirty="0" smtClean="0">
                <a:solidFill>
                  <a:srgbClr val="008000"/>
                </a:solidFill>
              </a:rPr>
              <a:t>Knowledge</a:t>
            </a:r>
            <a:r>
              <a:rPr lang="en-US" dirty="0" smtClean="0"/>
              <a:t>: </a:t>
            </a:r>
            <a:r>
              <a:rPr lang="en-US" dirty="0" smtClean="0"/>
              <a:t>How do we develop LPF-based measures of teachers’ </a:t>
            </a:r>
            <a:r>
              <a:rPr lang="en-US" dirty="0" smtClean="0"/>
              <a:t>CK (content knowledge) </a:t>
            </a:r>
            <a:r>
              <a:rPr lang="en-US" dirty="0" smtClean="0"/>
              <a:t>and </a:t>
            </a:r>
            <a:r>
              <a:rPr lang="en-US" dirty="0" smtClean="0"/>
              <a:t>PCK (Pedagogical content knowledge)? </a:t>
            </a:r>
            <a:r>
              <a:rPr lang="en-US" dirty="0" smtClean="0"/>
              <a:t>What is teachers’ achievement in the CK and PCK assessments? </a:t>
            </a:r>
          </a:p>
          <a:p>
            <a:r>
              <a:rPr lang="en-US" b="1" dirty="0" smtClean="0">
                <a:solidFill>
                  <a:srgbClr val="008000"/>
                </a:solidFill>
              </a:rPr>
              <a:t>Teachers’ Impact on Student Outcomes</a:t>
            </a:r>
            <a:r>
              <a:rPr lang="en-US" dirty="0" smtClean="0"/>
              <a:t>: Is teachers’ CK and PCK linked to students’ outcomes? How? What are some other factors affecting student outcomes?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Process</a:t>
            </a:r>
            <a:endParaRPr lang="en-US" dirty="0"/>
          </a:p>
        </p:txBody>
      </p:sp>
      <p:sp>
        <p:nvSpPr>
          <p:cNvPr id="7" name="Content Placeholder 6"/>
          <p:cNvSpPr>
            <a:spLocks noGrp="1"/>
          </p:cNvSpPr>
          <p:nvPr>
            <p:ph idx="1"/>
          </p:nvPr>
        </p:nvSpPr>
        <p:spPr/>
        <p:txBody>
          <a:bodyPr/>
          <a:lstStyle/>
          <a:p>
            <a:r>
              <a:rPr lang="en-US" dirty="0" smtClean="0"/>
              <a:t>The LPF served as a guide in the design of a coordinated set of resources</a:t>
            </a:r>
            <a:r>
              <a:rPr lang="en-US" dirty="0" smtClean="0"/>
              <a:t>:</a:t>
            </a:r>
          </a:p>
          <a:p>
            <a:pPr marL="692150" lvl="1" indent="-342900">
              <a:buFont typeface="+mj-lt"/>
              <a:buAutoNum type="arabicPeriod"/>
            </a:pPr>
            <a:r>
              <a:rPr lang="en-US" b="1" dirty="0" smtClean="0"/>
              <a:t>Student Assessments</a:t>
            </a:r>
            <a:endParaRPr lang="en-US" dirty="0" smtClean="0"/>
          </a:p>
          <a:p>
            <a:pPr marL="692150" lvl="1" indent="-342900">
              <a:buFont typeface="+mj-lt"/>
              <a:buAutoNum type="arabicPeriod"/>
            </a:pPr>
            <a:r>
              <a:rPr lang="en-US" b="1" dirty="0" smtClean="0"/>
              <a:t>Teacher Assessment</a:t>
            </a:r>
            <a:endParaRPr lang="en-US" dirty="0" smtClean="0"/>
          </a:p>
          <a:p>
            <a:pPr marL="692150" lvl="1" indent="-342900">
              <a:buFont typeface="+mj-lt"/>
              <a:buAutoNum type="arabicPeriod"/>
            </a:pPr>
            <a:r>
              <a:rPr lang="en-US" b="1" dirty="0" smtClean="0"/>
              <a:t>Teaching </a:t>
            </a:r>
            <a:r>
              <a:rPr lang="en-US" b="1" dirty="0" smtClean="0"/>
              <a:t>unit</a:t>
            </a:r>
            <a:endParaRPr lang="en-US" dirty="0" smtClean="0"/>
          </a:p>
          <a:p>
            <a:pPr marL="692150" lvl="1" indent="-342900">
              <a:buFont typeface="+mj-lt"/>
              <a:buAutoNum type="arabicPeriod"/>
            </a:pPr>
            <a:r>
              <a:rPr lang="en-US" b="1" dirty="0" smtClean="0"/>
              <a:t>Professional Development programs and resources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3" name="Group 34"/>
          <p:cNvGrpSpPr/>
          <p:nvPr/>
        </p:nvGrpSpPr>
        <p:grpSpPr>
          <a:xfrm>
            <a:off x="536222" y="1033977"/>
            <a:ext cx="3824112" cy="3181209"/>
            <a:chOff x="3689528" y="3288042"/>
            <a:chExt cx="3717067" cy="3181209"/>
          </a:xfrm>
        </p:grpSpPr>
        <p:sp>
          <p:nvSpPr>
            <p:cNvPr id="18" name="Rectangle 17"/>
            <p:cNvSpPr/>
            <p:nvPr/>
          </p:nvSpPr>
          <p:spPr>
            <a:xfrm>
              <a:off x="3691427" y="5638338"/>
              <a:ext cx="3715168" cy="83091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Level 1. Force-dynamic Reasoning</a:t>
              </a:r>
              <a:endParaRPr lang="en-US" dirty="0"/>
            </a:p>
          </p:txBody>
        </p:sp>
        <p:sp>
          <p:nvSpPr>
            <p:cNvPr id="32" name="Rectangle 31"/>
            <p:cNvSpPr/>
            <p:nvPr/>
          </p:nvSpPr>
          <p:spPr>
            <a:xfrm>
              <a:off x="3691427" y="4854906"/>
              <a:ext cx="3715168" cy="7834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Level 2. Hidden Mechanisms Reasoning</a:t>
              </a:r>
              <a:endParaRPr lang="en-US" dirty="0"/>
            </a:p>
          </p:txBody>
        </p:sp>
        <p:sp>
          <p:nvSpPr>
            <p:cNvPr id="33" name="Rectangle 32"/>
            <p:cNvSpPr/>
            <p:nvPr/>
          </p:nvSpPr>
          <p:spPr>
            <a:xfrm>
              <a:off x="3689528" y="3288042"/>
              <a:ext cx="3715168" cy="7834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Level 4. Tracing Matter; Tracing Energy; Connecting Scales</a:t>
              </a:r>
              <a:endParaRPr lang="en-US" dirty="0"/>
            </a:p>
          </p:txBody>
        </p:sp>
        <p:sp>
          <p:nvSpPr>
            <p:cNvPr id="34" name="Rectangle 33"/>
            <p:cNvSpPr/>
            <p:nvPr/>
          </p:nvSpPr>
          <p:spPr>
            <a:xfrm>
              <a:off x="3691427" y="4071474"/>
              <a:ext cx="3715168" cy="7834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Level 3. </a:t>
              </a:r>
              <a:r>
                <a:rPr lang="en-US" dirty="0" smtClean="0"/>
                <a:t>Reasoning about Matter and Energy Unsuccessfully</a:t>
              </a:r>
              <a:endParaRPr lang="en-US" dirty="0"/>
            </a:p>
          </p:txBody>
        </p:sp>
      </p:grpSp>
      <p:sp>
        <p:nvSpPr>
          <p:cNvPr id="36" name="Rounded Rectangle 35"/>
          <p:cNvSpPr/>
          <p:nvPr/>
        </p:nvSpPr>
        <p:spPr>
          <a:xfrm>
            <a:off x="5371296" y="2110167"/>
            <a:ext cx="3311603" cy="124637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Plant Growth</a:t>
            </a:r>
          </a:p>
          <a:p>
            <a:pPr marL="342900" indent="-342900">
              <a:buAutoNum type="arabicParenR"/>
            </a:pPr>
            <a:r>
              <a:rPr lang="en-US" dirty="0" smtClean="0">
                <a:solidFill>
                  <a:schemeClr val="tx1"/>
                </a:solidFill>
              </a:rPr>
              <a:t>Plants gaining mass</a:t>
            </a:r>
          </a:p>
          <a:p>
            <a:pPr marL="342900" indent="-342900">
              <a:buAutoNum type="arabicParenR"/>
            </a:pPr>
            <a:r>
              <a:rPr lang="en-US" dirty="0" smtClean="0">
                <a:solidFill>
                  <a:schemeClr val="tx1"/>
                </a:solidFill>
              </a:rPr>
              <a:t>Gas exchange (CO</a:t>
            </a:r>
            <a:r>
              <a:rPr lang="en-US" baseline="-25000" dirty="0" smtClean="0">
                <a:solidFill>
                  <a:schemeClr val="tx1"/>
                </a:solidFill>
              </a:rPr>
              <a:t>2</a:t>
            </a:r>
            <a:r>
              <a:rPr lang="en-US" dirty="0" smtClean="0">
                <a:solidFill>
                  <a:schemeClr val="tx1"/>
                </a:solidFill>
              </a:rPr>
              <a:t> and O</a:t>
            </a:r>
            <a:r>
              <a:rPr lang="en-US" baseline="-25000" dirty="0" smtClean="0">
                <a:solidFill>
                  <a:schemeClr val="tx1"/>
                </a:solidFill>
              </a:rPr>
              <a:t>2</a:t>
            </a:r>
            <a:r>
              <a:rPr lang="en-US" dirty="0" smtClean="0">
                <a:solidFill>
                  <a:schemeClr val="tx1"/>
                </a:solidFill>
              </a:rPr>
              <a:t>)</a:t>
            </a:r>
            <a:endParaRPr lang="en-US" dirty="0">
              <a:solidFill>
                <a:schemeClr val="tx1"/>
              </a:solidFill>
            </a:endParaRPr>
          </a:p>
        </p:txBody>
      </p:sp>
      <p:sp>
        <p:nvSpPr>
          <p:cNvPr id="38" name="TextBox 37"/>
          <p:cNvSpPr txBox="1"/>
          <p:nvPr/>
        </p:nvSpPr>
        <p:spPr>
          <a:xfrm>
            <a:off x="6053467" y="665868"/>
            <a:ext cx="1839780" cy="369332"/>
          </a:xfrm>
          <a:prstGeom prst="rect">
            <a:avLst/>
          </a:prstGeom>
          <a:noFill/>
        </p:spPr>
        <p:txBody>
          <a:bodyPr wrap="square" rtlCol="0">
            <a:spAutoFit/>
          </a:bodyPr>
          <a:lstStyle/>
          <a:p>
            <a:r>
              <a:rPr lang="en-US" b="1" dirty="0" smtClean="0"/>
              <a:t>Phenomena</a:t>
            </a:r>
            <a:endParaRPr lang="en-US" b="1" dirty="0"/>
          </a:p>
        </p:txBody>
      </p:sp>
      <p:sp>
        <p:nvSpPr>
          <p:cNvPr id="39" name="TextBox 38"/>
          <p:cNvSpPr txBox="1"/>
          <p:nvPr/>
        </p:nvSpPr>
        <p:spPr>
          <a:xfrm>
            <a:off x="536222" y="110647"/>
            <a:ext cx="3822158" cy="923330"/>
          </a:xfrm>
          <a:prstGeom prst="rect">
            <a:avLst/>
          </a:prstGeom>
          <a:noFill/>
        </p:spPr>
        <p:txBody>
          <a:bodyPr wrap="square" rtlCol="0">
            <a:spAutoFit/>
          </a:bodyPr>
          <a:lstStyle/>
          <a:p>
            <a:pPr algn="ctr"/>
            <a:r>
              <a:rPr lang="en-US" b="1" dirty="0" smtClean="0"/>
              <a:t>Explanation Practice:</a:t>
            </a:r>
          </a:p>
          <a:p>
            <a:pPr algn="ctr"/>
            <a:r>
              <a:rPr lang="en-US" b="1" dirty="0" smtClean="0"/>
              <a:t>Learning Progression Framework (LPF)</a:t>
            </a:r>
            <a:endParaRPr lang="en-US" b="1" dirty="0"/>
          </a:p>
        </p:txBody>
      </p:sp>
      <p:grpSp>
        <p:nvGrpSpPr>
          <p:cNvPr id="16" name="Group 15"/>
          <p:cNvGrpSpPr/>
          <p:nvPr/>
        </p:nvGrpSpPr>
        <p:grpSpPr>
          <a:xfrm>
            <a:off x="5470073" y="3356537"/>
            <a:ext cx="3155979" cy="2225048"/>
            <a:chOff x="5470073" y="3356537"/>
            <a:chExt cx="3155979" cy="2225048"/>
          </a:xfrm>
        </p:grpSpPr>
        <p:sp>
          <p:nvSpPr>
            <p:cNvPr id="11" name="TextBox 10"/>
            <p:cNvSpPr txBox="1"/>
            <p:nvPr/>
          </p:nvSpPr>
          <p:spPr>
            <a:xfrm>
              <a:off x="5470073" y="4381256"/>
              <a:ext cx="3155979"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dirty="0" smtClean="0">
                  <a:solidFill>
                    <a:srgbClr val="FF6600"/>
                  </a:solidFill>
                </a:rPr>
                <a:t>1. Student Assessment</a:t>
              </a:r>
            </a:p>
            <a:p>
              <a:r>
                <a:rPr lang="en-US" dirty="0" smtClean="0"/>
                <a:t>7 </a:t>
              </a:r>
              <a:r>
                <a:rPr lang="en-US" dirty="0" smtClean="0"/>
                <a:t>Tracing Matter Items</a:t>
              </a:r>
            </a:p>
            <a:p>
              <a:r>
                <a:rPr lang="en-US" dirty="0" smtClean="0"/>
                <a:t>3 Tracing Energy </a:t>
              </a:r>
              <a:r>
                <a:rPr lang="en-US" dirty="0" smtClean="0"/>
                <a:t>Items</a:t>
              </a:r>
            </a:p>
            <a:p>
              <a:r>
                <a:rPr lang="en-US" dirty="0" smtClean="0"/>
                <a:t>4 Connecting Scales Items</a:t>
              </a:r>
              <a:endParaRPr lang="en-US" dirty="0"/>
            </a:p>
          </p:txBody>
        </p:sp>
        <p:cxnSp>
          <p:nvCxnSpPr>
            <p:cNvPr id="13" name="Straight Arrow Connector 12"/>
            <p:cNvCxnSpPr>
              <a:stCxn id="11" idx="0"/>
              <a:endCxn id="36" idx="2"/>
            </p:cNvCxnSpPr>
            <p:nvPr/>
          </p:nvCxnSpPr>
          <p:spPr>
            <a:xfrm rot="16200000" flipV="1">
              <a:off x="6525222" y="3858414"/>
              <a:ext cx="1024719" cy="2096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grpSp>
        <p:nvGrpSpPr>
          <p:cNvPr id="17" name="Group 16"/>
          <p:cNvGrpSpPr/>
          <p:nvPr/>
        </p:nvGrpSpPr>
        <p:grpSpPr>
          <a:xfrm>
            <a:off x="82328" y="4215185"/>
            <a:ext cx="4771896" cy="2384478"/>
            <a:chOff x="5112888" y="2938770"/>
            <a:chExt cx="3614641" cy="2384478"/>
          </a:xfrm>
        </p:grpSpPr>
        <p:sp>
          <p:nvSpPr>
            <p:cNvPr id="19" name="TextBox 18"/>
            <p:cNvSpPr txBox="1"/>
            <p:nvPr/>
          </p:nvSpPr>
          <p:spPr>
            <a:xfrm>
              <a:off x="5112888" y="3845920"/>
              <a:ext cx="3614641"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dirty="0" smtClean="0">
                  <a:solidFill>
                    <a:srgbClr val="FF6600"/>
                  </a:solidFill>
                </a:rPr>
                <a:t>2. Teacher Assessment</a:t>
              </a:r>
            </a:p>
            <a:p>
              <a:r>
                <a:rPr lang="en-US" dirty="0" smtClean="0"/>
                <a:t>CK Items: 6</a:t>
              </a:r>
            </a:p>
            <a:p>
              <a:r>
                <a:rPr lang="en-US" dirty="0" smtClean="0"/>
                <a:t>PCK Items: Analyze responses at Levels 1, 2, and 3; 3 Knowledge of student thinking items; 3 Next instructional move items</a:t>
              </a:r>
              <a:endParaRPr lang="en-US" dirty="0" smtClean="0"/>
            </a:p>
          </p:txBody>
        </p:sp>
        <p:cxnSp>
          <p:nvCxnSpPr>
            <p:cNvPr id="20" name="Straight Arrow Connector 19"/>
            <p:cNvCxnSpPr>
              <a:stCxn id="19" idx="0"/>
              <a:endCxn id="18" idx="2"/>
            </p:cNvCxnSpPr>
            <p:nvPr/>
          </p:nvCxnSpPr>
          <p:spPr>
            <a:xfrm rot="16200000" flipV="1">
              <a:off x="6459431" y="3385141"/>
              <a:ext cx="907149" cy="1440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1" name="Group 42"/>
          <p:cNvGrpSpPr/>
          <p:nvPr/>
        </p:nvGrpSpPr>
        <p:grpSpPr>
          <a:xfrm>
            <a:off x="4226225" y="4124471"/>
            <a:ext cx="4835321" cy="2671410"/>
            <a:chOff x="4226225" y="3898695"/>
            <a:chExt cx="4835321" cy="2671410"/>
          </a:xfrm>
        </p:grpSpPr>
        <p:pic>
          <p:nvPicPr>
            <p:cNvPr id="39" name="Picture 38" descr="Screen shot 2014-02-27 at 1.52.41 PM.png"/>
            <p:cNvPicPr>
              <a:picLocks noChangeAspect="1"/>
            </p:cNvPicPr>
            <p:nvPr/>
          </p:nvPicPr>
          <p:blipFill>
            <a:blip r:embed="rId3"/>
            <a:srcRect l="3993"/>
            <a:stretch>
              <a:fillRect/>
            </a:stretch>
          </p:blipFill>
          <p:spPr>
            <a:xfrm>
              <a:off x="5362387" y="4262000"/>
              <a:ext cx="3551426" cy="2308105"/>
            </a:xfrm>
            <a:prstGeom prst="rect">
              <a:avLst/>
            </a:prstGeom>
          </p:spPr>
        </p:pic>
        <p:sp>
          <p:nvSpPr>
            <p:cNvPr id="41" name="TextBox 40"/>
            <p:cNvSpPr txBox="1"/>
            <p:nvPr/>
          </p:nvSpPr>
          <p:spPr>
            <a:xfrm>
              <a:off x="4226225" y="3898695"/>
              <a:ext cx="4835321" cy="369332"/>
            </a:xfrm>
            <a:prstGeom prst="rect">
              <a:avLst/>
            </a:prstGeom>
            <a:noFill/>
          </p:spPr>
          <p:txBody>
            <a:bodyPr wrap="square" rtlCol="0">
              <a:spAutoFit/>
            </a:bodyPr>
            <a:lstStyle/>
            <a:p>
              <a:r>
                <a:rPr lang="en-US" b="1" dirty="0" smtClean="0"/>
                <a:t>To </a:t>
              </a:r>
              <a:r>
                <a:rPr lang="en-US" b="1" dirty="0" smtClean="0"/>
                <a:t>engage students in scientific practices</a:t>
              </a:r>
              <a:endParaRPr lang="en-US" b="1" dirty="0"/>
            </a:p>
          </p:txBody>
        </p:sp>
      </p:grpSp>
      <p:grpSp>
        <p:nvGrpSpPr>
          <p:cNvPr id="33" name="Group 34"/>
          <p:cNvGrpSpPr/>
          <p:nvPr/>
        </p:nvGrpSpPr>
        <p:grpSpPr>
          <a:xfrm>
            <a:off x="268116" y="855015"/>
            <a:ext cx="3626556" cy="3181209"/>
            <a:chOff x="3689528" y="3288042"/>
            <a:chExt cx="3717067" cy="3181209"/>
          </a:xfrm>
        </p:grpSpPr>
        <p:sp>
          <p:nvSpPr>
            <p:cNvPr id="34" name="Rectangle 33"/>
            <p:cNvSpPr/>
            <p:nvPr/>
          </p:nvSpPr>
          <p:spPr>
            <a:xfrm>
              <a:off x="3691427" y="5638338"/>
              <a:ext cx="3715168" cy="83091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Level 1. Force-dynamic Reasoning</a:t>
              </a:r>
              <a:endParaRPr lang="en-US" dirty="0"/>
            </a:p>
          </p:txBody>
        </p:sp>
        <p:sp>
          <p:nvSpPr>
            <p:cNvPr id="35" name="Rectangle 34"/>
            <p:cNvSpPr/>
            <p:nvPr/>
          </p:nvSpPr>
          <p:spPr>
            <a:xfrm>
              <a:off x="3691427" y="4854906"/>
              <a:ext cx="3715168" cy="7834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Level 2. Hidden Mechanisms Reasoning</a:t>
              </a:r>
              <a:endParaRPr lang="en-US" dirty="0"/>
            </a:p>
          </p:txBody>
        </p:sp>
        <p:sp>
          <p:nvSpPr>
            <p:cNvPr id="36" name="Rectangle 35"/>
            <p:cNvSpPr/>
            <p:nvPr/>
          </p:nvSpPr>
          <p:spPr>
            <a:xfrm>
              <a:off x="3689528" y="3288042"/>
              <a:ext cx="3715168" cy="7834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Level 4. Tracing Matter; Tracing Energy; Connecting Scales</a:t>
              </a:r>
              <a:endParaRPr lang="en-US" dirty="0"/>
            </a:p>
          </p:txBody>
        </p:sp>
        <p:sp>
          <p:nvSpPr>
            <p:cNvPr id="37" name="Rectangle 36"/>
            <p:cNvSpPr/>
            <p:nvPr/>
          </p:nvSpPr>
          <p:spPr>
            <a:xfrm>
              <a:off x="3691427" y="4071474"/>
              <a:ext cx="3715168" cy="7834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Level 3. </a:t>
              </a:r>
              <a:r>
                <a:rPr lang="en-US" dirty="0" smtClean="0"/>
                <a:t>Reasoning about Matter and Energy Unsuccessfully</a:t>
              </a:r>
              <a:endParaRPr lang="en-US" dirty="0"/>
            </a:p>
          </p:txBody>
        </p:sp>
      </p:grpSp>
      <p:sp>
        <p:nvSpPr>
          <p:cNvPr id="43" name="TextBox 42"/>
          <p:cNvSpPr txBox="1"/>
          <p:nvPr/>
        </p:nvSpPr>
        <p:spPr>
          <a:xfrm>
            <a:off x="268116" y="-40200"/>
            <a:ext cx="3626556" cy="1200329"/>
          </a:xfrm>
          <a:prstGeom prst="rect">
            <a:avLst/>
          </a:prstGeom>
          <a:noFill/>
        </p:spPr>
        <p:txBody>
          <a:bodyPr wrap="square" rtlCol="0">
            <a:spAutoFit/>
          </a:bodyPr>
          <a:lstStyle/>
          <a:p>
            <a:pPr algn="ctr"/>
            <a:r>
              <a:rPr lang="en-US" b="1" dirty="0" smtClean="0"/>
              <a:t>Explanation Practice</a:t>
            </a:r>
          </a:p>
          <a:p>
            <a:pPr algn="ctr"/>
            <a:r>
              <a:rPr lang="en-US" b="1" dirty="0" smtClean="0"/>
              <a:t>Learning </a:t>
            </a:r>
            <a:r>
              <a:rPr lang="en-US" b="1" dirty="0" smtClean="0"/>
              <a:t>Progression Framework (LPF)</a:t>
            </a:r>
          </a:p>
          <a:p>
            <a:endParaRPr lang="en-US" b="1" dirty="0"/>
          </a:p>
        </p:txBody>
      </p:sp>
      <p:grpSp>
        <p:nvGrpSpPr>
          <p:cNvPr id="66" name="Group 65"/>
          <p:cNvGrpSpPr/>
          <p:nvPr/>
        </p:nvGrpSpPr>
        <p:grpSpPr>
          <a:xfrm>
            <a:off x="3929432" y="517026"/>
            <a:ext cx="5214567" cy="3145946"/>
            <a:chOff x="3929432" y="517026"/>
            <a:chExt cx="5214567" cy="3145946"/>
          </a:xfrm>
        </p:grpSpPr>
        <p:grpSp>
          <p:nvGrpSpPr>
            <p:cNvPr id="7" name="Group 41"/>
            <p:cNvGrpSpPr/>
            <p:nvPr/>
          </p:nvGrpSpPr>
          <p:grpSpPr>
            <a:xfrm>
              <a:off x="4023421" y="517026"/>
              <a:ext cx="5120578" cy="3145946"/>
              <a:chOff x="4023422" y="841904"/>
              <a:chExt cx="5120578" cy="3145946"/>
            </a:xfrm>
          </p:grpSpPr>
          <p:grpSp>
            <p:nvGrpSpPr>
              <p:cNvPr id="12" name="Group 123"/>
              <p:cNvGrpSpPr/>
              <p:nvPr/>
            </p:nvGrpSpPr>
            <p:grpSpPr>
              <a:xfrm>
                <a:off x="4023422" y="1230539"/>
                <a:ext cx="4100846" cy="2757311"/>
                <a:chOff x="4023422" y="1230539"/>
                <a:chExt cx="4100846" cy="2757311"/>
              </a:xfrm>
            </p:grpSpPr>
            <p:cxnSp>
              <p:nvCxnSpPr>
                <p:cNvPr id="19" name="Straight Arrow Connector 18"/>
                <p:cNvCxnSpPr>
                  <a:stCxn id="22" idx="1"/>
                </p:cNvCxnSpPr>
                <p:nvPr/>
              </p:nvCxnSpPr>
              <p:spPr>
                <a:xfrm rot="10800000">
                  <a:off x="4226227" y="3070710"/>
                  <a:ext cx="1582943" cy="296132"/>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23" idx="1"/>
                  <a:endCxn id="53" idx="1"/>
                </p:cNvCxnSpPr>
                <p:nvPr/>
              </p:nvCxnSpPr>
              <p:spPr>
                <a:xfrm rot="10800000" flipV="1">
                  <a:off x="4023422" y="1988186"/>
                  <a:ext cx="1785746" cy="820926"/>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grpSp>
              <p:nvGrpSpPr>
                <p:cNvPr id="18" name="Group 99"/>
                <p:cNvGrpSpPr/>
                <p:nvPr/>
              </p:nvGrpSpPr>
              <p:grpSpPr>
                <a:xfrm>
                  <a:off x="5809168" y="1230539"/>
                  <a:ext cx="2315100" cy="2757311"/>
                  <a:chOff x="5629219" y="1355821"/>
                  <a:chExt cx="2315100" cy="2757311"/>
                </a:xfrm>
              </p:grpSpPr>
              <p:pic>
                <p:nvPicPr>
                  <p:cNvPr id="22" name="Picture 21" descr="Screen shot 2014-01-29 at 11.52.04 AM.png"/>
                  <p:cNvPicPr>
                    <a:picLocks noChangeAspect="1"/>
                  </p:cNvPicPr>
                  <p:nvPr/>
                </p:nvPicPr>
                <p:blipFill>
                  <a:blip r:embed="rId4"/>
                  <a:srcRect t="21808"/>
                  <a:stretch>
                    <a:fillRect/>
                  </a:stretch>
                </p:blipFill>
                <p:spPr>
                  <a:xfrm>
                    <a:off x="5629220" y="2871115"/>
                    <a:ext cx="2315099" cy="1242017"/>
                  </a:xfrm>
                  <a:prstGeom prst="rect">
                    <a:avLst/>
                  </a:prstGeom>
                </p:spPr>
              </p:pic>
              <p:pic>
                <p:nvPicPr>
                  <p:cNvPr id="23" name="Picture 22" descr="Screen shot 2014-01-29 at 11.52.19 AM.png"/>
                  <p:cNvPicPr>
                    <a:picLocks noChangeAspect="1"/>
                  </p:cNvPicPr>
                  <p:nvPr/>
                </p:nvPicPr>
                <p:blipFill>
                  <a:blip r:embed="rId5"/>
                  <a:stretch>
                    <a:fillRect/>
                  </a:stretch>
                </p:blipFill>
                <p:spPr>
                  <a:xfrm>
                    <a:off x="5629219" y="1355821"/>
                    <a:ext cx="2276499" cy="1515294"/>
                  </a:xfrm>
                  <a:prstGeom prst="rect">
                    <a:avLst/>
                  </a:prstGeom>
                </p:spPr>
              </p:pic>
            </p:grpSp>
          </p:grpSp>
          <p:sp>
            <p:nvSpPr>
              <p:cNvPr id="40" name="TextBox 39"/>
              <p:cNvSpPr txBox="1"/>
              <p:nvPr/>
            </p:nvSpPr>
            <p:spPr>
              <a:xfrm>
                <a:off x="4985632" y="841904"/>
                <a:ext cx="4158368" cy="369332"/>
              </a:xfrm>
              <a:prstGeom prst="rect">
                <a:avLst/>
              </a:prstGeom>
              <a:noFill/>
            </p:spPr>
            <p:txBody>
              <a:bodyPr wrap="square" rtlCol="0">
                <a:spAutoFit/>
              </a:bodyPr>
              <a:lstStyle/>
              <a:p>
                <a:pPr algn="ctr"/>
                <a:r>
                  <a:rPr lang="en-US" b="1" dirty="0" smtClean="0"/>
                  <a:t>To </a:t>
                </a:r>
                <a:r>
                  <a:rPr lang="en-US" b="1" dirty="0" smtClean="0"/>
                  <a:t>promote conceptual change</a:t>
                </a:r>
                <a:endParaRPr lang="en-US" b="1" dirty="0"/>
              </a:p>
            </p:txBody>
          </p:sp>
        </p:grpSp>
        <p:sp>
          <p:nvSpPr>
            <p:cNvPr id="53" name="TextBox 52"/>
            <p:cNvSpPr txBox="1"/>
            <p:nvPr/>
          </p:nvSpPr>
          <p:spPr>
            <a:xfrm rot="20008166">
              <a:off x="3929432" y="1793164"/>
              <a:ext cx="1785107" cy="584776"/>
            </a:xfrm>
            <a:prstGeom prst="rect">
              <a:avLst/>
            </a:prstGeom>
            <a:noFill/>
          </p:spPr>
          <p:txBody>
            <a:bodyPr wrap="square" rtlCol="0">
              <a:spAutoFit/>
            </a:bodyPr>
            <a:lstStyle/>
            <a:p>
              <a:r>
                <a:rPr lang="en-US" sz="1600" dirty="0" smtClean="0"/>
                <a:t>Tracing Matter; Tracing Energy</a:t>
              </a:r>
              <a:endParaRPr lang="en-US" sz="1600" dirty="0"/>
            </a:p>
          </p:txBody>
        </p:sp>
        <p:sp>
          <p:nvSpPr>
            <p:cNvPr id="54" name="TextBox 53"/>
            <p:cNvSpPr txBox="1"/>
            <p:nvPr/>
          </p:nvSpPr>
          <p:spPr>
            <a:xfrm rot="690569">
              <a:off x="4144561" y="2918044"/>
              <a:ext cx="1785107" cy="584776"/>
            </a:xfrm>
            <a:prstGeom prst="rect">
              <a:avLst/>
            </a:prstGeom>
            <a:noFill/>
          </p:spPr>
          <p:txBody>
            <a:bodyPr wrap="square" rtlCol="0">
              <a:spAutoFit/>
            </a:bodyPr>
            <a:lstStyle/>
            <a:p>
              <a:pPr algn="ctr"/>
              <a:r>
                <a:rPr lang="en-US" sz="1600" dirty="0" smtClean="0"/>
                <a:t>Connecting Scales</a:t>
              </a:r>
              <a:endParaRPr lang="en-US" sz="1600" dirty="0"/>
            </a:p>
          </p:txBody>
        </p:sp>
      </p:grpSp>
      <p:sp>
        <p:nvSpPr>
          <p:cNvPr id="56" name="TextBox 55"/>
          <p:cNvSpPr txBox="1"/>
          <p:nvPr/>
        </p:nvSpPr>
        <p:spPr>
          <a:xfrm>
            <a:off x="4023421" y="125980"/>
            <a:ext cx="4890391" cy="6740308"/>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dirty="0" smtClean="0">
                <a:solidFill>
                  <a:srgbClr val="FF6600"/>
                </a:solidFill>
              </a:rPr>
              <a:t>3. TEACHING UNIT</a:t>
            </a: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smtClean="0">
              <a:solidFill>
                <a:srgbClr val="008000"/>
              </a:solidFill>
            </a:endParaRPr>
          </a:p>
          <a:p>
            <a:pPr algn="ctr"/>
            <a:endParaRPr lang="en-US" b="1" dirty="0">
              <a:solidFill>
                <a:srgbClr val="008000"/>
              </a:solidFill>
            </a:endParaRPr>
          </a:p>
        </p:txBody>
      </p:sp>
      <p:grpSp>
        <p:nvGrpSpPr>
          <p:cNvPr id="65" name="Group 64"/>
          <p:cNvGrpSpPr/>
          <p:nvPr/>
        </p:nvGrpSpPr>
        <p:grpSpPr>
          <a:xfrm>
            <a:off x="269969" y="4036224"/>
            <a:ext cx="3753452" cy="2211906"/>
            <a:chOff x="269969" y="4036224"/>
            <a:chExt cx="3753452" cy="2211906"/>
          </a:xfrm>
        </p:grpSpPr>
        <p:sp>
          <p:nvSpPr>
            <p:cNvPr id="48" name="TextBox 47"/>
            <p:cNvSpPr txBox="1"/>
            <p:nvPr/>
          </p:nvSpPr>
          <p:spPr>
            <a:xfrm>
              <a:off x="269969" y="4493803"/>
              <a:ext cx="3209660" cy="175432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dirty="0" smtClean="0">
                  <a:solidFill>
                    <a:srgbClr val="FF6600"/>
                  </a:solidFill>
                </a:rPr>
                <a:t>4. PROFESSIONAL DEVELOPMENT</a:t>
              </a:r>
            </a:p>
            <a:p>
              <a:r>
                <a:rPr lang="en-US" u="sng" dirty="0" smtClean="0">
                  <a:hlinkClick r:id="rId6"/>
                </a:rPr>
                <a:t>http</a:t>
              </a:r>
              <a:r>
                <a:rPr lang="en-US" u="sng" dirty="0" smtClean="0">
                  <a:hlinkClick r:id="rId6"/>
                </a:rPr>
                <a:t>://www.pathwaysproject.kbs.msu.edu/?page_id=59</a:t>
              </a:r>
              <a:r>
                <a:rPr lang="en-US" dirty="0" smtClean="0"/>
                <a:t> </a:t>
              </a:r>
              <a:endParaRPr lang="en-US" dirty="0" smtClean="0"/>
            </a:p>
            <a:p>
              <a:endParaRPr lang="en-US" b="1" dirty="0">
                <a:solidFill>
                  <a:srgbClr val="008000"/>
                </a:solidFill>
              </a:endParaRPr>
            </a:p>
          </p:txBody>
        </p:sp>
        <p:cxnSp>
          <p:nvCxnSpPr>
            <p:cNvPr id="61" name="Straight Arrow Connector 60"/>
            <p:cNvCxnSpPr>
              <a:stCxn id="48" idx="0"/>
              <a:endCxn id="34" idx="2"/>
            </p:cNvCxnSpPr>
            <p:nvPr/>
          </p:nvCxnSpPr>
          <p:spPr>
            <a:xfrm rot="5400000" flipH="1" flipV="1">
              <a:off x="1749771" y="4161253"/>
              <a:ext cx="457579" cy="207522"/>
            </a:xfrm>
            <a:prstGeom prst="straightConnector1">
              <a:avLst/>
            </a:prstGeom>
            <a:ln>
              <a:solidFill>
                <a:srgbClr val="D34817"/>
              </a:solidFill>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48" idx="3"/>
            </p:cNvCxnSpPr>
            <p:nvPr/>
          </p:nvCxnSpPr>
          <p:spPr>
            <a:xfrm>
              <a:off x="3479629" y="5370967"/>
              <a:ext cx="543792" cy="1588"/>
            </a:xfrm>
            <a:prstGeom prst="straightConnector1">
              <a:avLst/>
            </a:prstGeom>
            <a:ln>
              <a:solidFill>
                <a:srgbClr val="D34817"/>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3813" cy="582040"/>
          </a:xfrm>
        </p:spPr>
        <p:txBody>
          <a:bodyPr>
            <a:normAutofit fontScale="90000"/>
          </a:bodyPr>
          <a:lstStyle/>
          <a:p>
            <a:r>
              <a:rPr lang="en-US" dirty="0" smtClean="0"/>
              <a:t>Data Sources &amp; Analysis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877529201"/>
              </p:ext>
            </p:extLst>
          </p:nvPr>
        </p:nvGraphicFramePr>
        <p:xfrm>
          <a:off x="0" y="582040"/>
          <a:ext cx="9143997" cy="6248400"/>
        </p:xfrm>
        <a:graphic>
          <a:graphicData uri="http://schemas.openxmlformats.org/drawingml/2006/table">
            <a:tbl>
              <a:tblPr firstRow="1" bandRow="1">
                <a:tableStyleId>{5C22544A-7EE6-4342-B048-85BDC9FD1C3A}</a:tableStyleId>
              </a:tblPr>
              <a:tblGrid>
                <a:gridCol w="1614258"/>
                <a:gridCol w="1768562"/>
                <a:gridCol w="2100909"/>
                <a:gridCol w="3660268"/>
              </a:tblGrid>
              <a:tr h="370840">
                <a:tc>
                  <a:txBody>
                    <a:bodyPr/>
                    <a:lstStyle/>
                    <a:p>
                      <a:pPr marL="0" marR="0" indent="0">
                        <a:spcBef>
                          <a:spcPts val="600"/>
                        </a:spcBef>
                        <a:spcAft>
                          <a:spcPts val="600"/>
                        </a:spcAft>
                      </a:pPr>
                      <a:r>
                        <a:rPr lang="en-US" sz="2000" dirty="0" smtClean="0">
                          <a:effectLst/>
                          <a:latin typeface="Times New Roman"/>
                          <a:ea typeface="MS Mincho"/>
                          <a:cs typeface="Times New Roman"/>
                        </a:rPr>
                        <a:t> Research Components</a:t>
                      </a:r>
                      <a:endParaRPr lang="en-US" sz="2000" dirty="0">
                        <a:effectLst/>
                        <a:latin typeface="Times New Roman"/>
                        <a:ea typeface="MS Mincho"/>
                        <a:cs typeface="Times New Roman"/>
                      </a:endParaRPr>
                    </a:p>
                  </a:txBody>
                  <a:tcPr marL="68580" marR="68580" marT="0" marB="0"/>
                </a:tc>
                <a:tc>
                  <a:txBody>
                    <a:bodyPr/>
                    <a:lstStyle/>
                    <a:p>
                      <a:pPr marL="0" marR="0" indent="0">
                        <a:spcBef>
                          <a:spcPts val="600"/>
                        </a:spcBef>
                        <a:spcAft>
                          <a:spcPts val="600"/>
                        </a:spcAft>
                      </a:pPr>
                      <a:r>
                        <a:rPr lang="en-US" sz="2000" dirty="0">
                          <a:effectLst/>
                          <a:latin typeface="Times New Roman"/>
                          <a:ea typeface="MS Mincho"/>
                          <a:cs typeface="Times New Roman"/>
                        </a:rPr>
                        <a:t>Student Outcomes</a:t>
                      </a:r>
                    </a:p>
                  </a:txBody>
                  <a:tcPr marL="68580" marR="68580" marT="0" marB="0"/>
                </a:tc>
                <a:tc>
                  <a:txBody>
                    <a:bodyPr/>
                    <a:lstStyle/>
                    <a:p>
                      <a:pPr marL="0" marR="0" indent="0">
                        <a:spcBef>
                          <a:spcPts val="600"/>
                        </a:spcBef>
                        <a:spcAft>
                          <a:spcPts val="600"/>
                        </a:spcAft>
                      </a:pPr>
                      <a:r>
                        <a:rPr lang="en-US" sz="2000" dirty="0">
                          <a:effectLst/>
                          <a:latin typeface="Times New Roman"/>
                          <a:ea typeface="MS Mincho"/>
                          <a:cs typeface="Times New Roman"/>
                        </a:rPr>
                        <a:t>Teacher </a:t>
                      </a:r>
                      <a:r>
                        <a:rPr lang="en-US" sz="2000" dirty="0" smtClean="0">
                          <a:effectLst/>
                          <a:latin typeface="Times New Roman"/>
                          <a:ea typeface="MS Mincho"/>
                          <a:cs typeface="Times New Roman"/>
                        </a:rPr>
                        <a:t>Knowledge</a:t>
                      </a:r>
                      <a:endParaRPr lang="en-US" sz="2000" dirty="0">
                        <a:effectLst/>
                        <a:latin typeface="Times New Roman"/>
                        <a:ea typeface="MS Mincho"/>
                        <a:cs typeface="Times New Roman"/>
                      </a:endParaRPr>
                    </a:p>
                  </a:txBody>
                  <a:tcPr marL="68580" marR="68580" marT="0" marB="0"/>
                </a:tc>
                <a:tc>
                  <a:txBody>
                    <a:bodyPr/>
                    <a:lstStyle/>
                    <a:p>
                      <a:pPr marL="0" marR="0" indent="0">
                        <a:spcBef>
                          <a:spcPts val="600"/>
                        </a:spcBef>
                        <a:spcAft>
                          <a:spcPts val="600"/>
                        </a:spcAft>
                      </a:pPr>
                      <a:r>
                        <a:rPr lang="en-US" sz="2000" dirty="0" smtClean="0">
                          <a:effectLst/>
                          <a:latin typeface="Times New Roman"/>
                          <a:ea typeface="MS Mincho"/>
                          <a:cs typeface="Times New Roman"/>
                        </a:rPr>
                        <a:t>Teachers’ Impact on Student </a:t>
                      </a:r>
                      <a:r>
                        <a:rPr lang="en-US" sz="2000" dirty="0">
                          <a:effectLst/>
                          <a:latin typeface="Times New Roman"/>
                          <a:ea typeface="MS Mincho"/>
                          <a:cs typeface="Times New Roman"/>
                        </a:rPr>
                        <a:t>Outcomes</a:t>
                      </a:r>
                    </a:p>
                  </a:txBody>
                  <a:tcPr marL="68580" marR="68580" marT="0" marB="0"/>
                </a:tc>
              </a:tr>
              <a:tr h="370840">
                <a:tc>
                  <a:txBody>
                    <a:bodyPr/>
                    <a:lstStyle/>
                    <a:p>
                      <a:pPr marL="0" marR="0" indent="0">
                        <a:spcBef>
                          <a:spcPts val="600"/>
                        </a:spcBef>
                        <a:spcAft>
                          <a:spcPts val="600"/>
                        </a:spcAft>
                      </a:pPr>
                      <a:r>
                        <a:rPr lang="en-US" sz="2000" dirty="0" smtClean="0">
                          <a:effectLst/>
                          <a:latin typeface="Times New Roman"/>
                          <a:ea typeface="MS Mincho"/>
                          <a:cs typeface="Times New Roman"/>
                        </a:rPr>
                        <a:t>Data</a:t>
                      </a:r>
                      <a:endParaRPr lang="en-US" sz="2000" dirty="0">
                        <a:effectLst/>
                        <a:latin typeface="Times New Roman"/>
                        <a:ea typeface="MS Mincho"/>
                        <a:cs typeface="Times New Roman"/>
                      </a:endParaRPr>
                    </a:p>
                  </a:txBody>
                  <a:tcPr marL="68580" marR="68580" marT="0" marB="0"/>
                </a:tc>
                <a:tc>
                  <a:txBody>
                    <a:bodyPr/>
                    <a:lstStyle/>
                    <a:p>
                      <a:pPr marL="0" marR="0" indent="0">
                        <a:spcBef>
                          <a:spcPts val="600"/>
                        </a:spcBef>
                        <a:spcAft>
                          <a:spcPts val="600"/>
                        </a:spcAft>
                      </a:pPr>
                      <a:r>
                        <a:rPr lang="en-US" sz="2000" dirty="0" smtClean="0">
                          <a:effectLst/>
                          <a:latin typeface="Times New Roman"/>
                          <a:ea typeface="MS Mincho"/>
                          <a:cs typeface="Times New Roman"/>
                        </a:rPr>
                        <a:t>Pre</a:t>
                      </a:r>
                      <a:r>
                        <a:rPr lang="en-US" sz="2000" dirty="0">
                          <a:effectLst/>
                          <a:latin typeface="Times New Roman"/>
                          <a:ea typeface="MS Mincho"/>
                          <a:cs typeface="Times New Roman"/>
                        </a:rPr>
                        <a:t>- and post-assessments </a:t>
                      </a:r>
                      <a:r>
                        <a:rPr lang="en-US" sz="2000" dirty="0" smtClean="0">
                          <a:effectLst/>
                          <a:latin typeface="Times New Roman"/>
                          <a:ea typeface="MS Mincho"/>
                          <a:cs typeface="Times New Roman"/>
                        </a:rPr>
                        <a:t>from students (2011-12: 605 students; 2012-13: 380 students)</a:t>
                      </a:r>
                      <a:endParaRPr lang="en-US" sz="2000" dirty="0">
                        <a:effectLst/>
                        <a:latin typeface="Times New Roman"/>
                        <a:ea typeface="MS Mincho"/>
                        <a:cs typeface="Times New Roman"/>
                      </a:endParaRPr>
                    </a:p>
                  </a:txBody>
                  <a:tcPr marL="68580" marR="68580" marT="0" marB="0"/>
                </a:tc>
                <a:tc>
                  <a:txBody>
                    <a:bodyPr/>
                    <a:lstStyle/>
                    <a:p>
                      <a:pPr marL="0" marR="0" indent="0">
                        <a:spcBef>
                          <a:spcPts val="600"/>
                        </a:spcBef>
                        <a:spcAft>
                          <a:spcPts val="600"/>
                        </a:spcAft>
                      </a:pPr>
                      <a:r>
                        <a:rPr lang="en-US" sz="2000" dirty="0" smtClean="0">
                          <a:effectLst/>
                          <a:latin typeface="Times New Roman"/>
                          <a:ea typeface="MS Mincho"/>
                          <a:cs typeface="Times New Roman"/>
                        </a:rPr>
                        <a:t>CK </a:t>
                      </a:r>
                      <a:r>
                        <a:rPr lang="en-US" sz="2000" dirty="0">
                          <a:effectLst/>
                          <a:latin typeface="Times New Roman"/>
                          <a:ea typeface="MS Mincho"/>
                          <a:cs typeface="Times New Roman"/>
                        </a:rPr>
                        <a:t>&amp; PCK assessments from </a:t>
                      </a:r>
                      <a:r>
                        <a:rPr lang="en-US" sz="2000" dirty="0" smtClean="0">
                          <a:effectLst/>
                          <a:latin typeface="Times New Roman"/>
                          <a:ea typeface="MS Mincho"/>
                          <a:cs typeface="Times New Roman"/>
                        </a:rPr>
                        <a:t>teachers (2011-12: 120 teachers; 2012-13: 74 teachers)</a:t>
                      </a:r>
                      <a:endParaRPr lang="en-US" sz="2000" dirty="0">
                        <a:effectLst/>
                        <a:latin typeface="Times New Roman"/>
                        <a:ea typeface="MS Mincho"/>
                        <a:cs typeface="Times New Roman"/>
                      </a:endParaRPr>
                    </a:p>
                  </a:txBody>
                  <a:tcPr marL="68580" marR="68580" marT="0" marB="0"/>
                </a:tc>
                <a:tc>
                  <a:txBody>
                    <a:bodyPr/>
                    <a:lstStyle/>
                    <a:p>
                      <a:pPr marL="0" marR="0" indent="0">
                        <a:spcBef>
                          <a:spcPts val="600"/>
                        </a:spcBef>
                        <a:spcAft>
                          <a:spcPts val="600"/>
                        </a:spcAft>
                        <a:buNone/>
                      </a:pPr>
                      <a:r>
                        <a:rPr lang="en-US" sz="2000" dirty="0" smtClean="0">
                          <a:effectLst/>
                          <a:latin typeface="Times New Roman"/>
                          <a:ea typeface="MS Mincho"/>
                          <a:cs typeface="Times New Roman"/>
                        </a:rPr>
                        <a:t>Pre</a:t>
                      </a:r>
                      <a:r>
                        <a:rPr lang="en-US" sz="2000" dirty="0">
                          <a:effectLst/>
                          <a:latin typeface="Times New Roman"/>
                          <a:ea typeface="MS Mincho"/>
                          <a:cs typeface="Times New Roman"/>
                        </a:rPr>
                        <a:t>- and post-student assessments</a:t>
                      </a:r>
                      <a:r>
                        <a:rPr lang="en-US" sz="2000" dirty="0" smtClean="0">
                          <a:effectLst/>
                          <a:latin typeface="Times New Roman"/>
                          <a:ea typeface="MS Mincho"/>
                          <a:cs typeface="Times New Roman"/>
                        </a:rPr>
                        <a:t> (2011-12: </a:t>
                      </a:r>
                      <a:r>
                        <a:rPr lang="en-US" sz="2000" dirty="0">
                          <a:effectLst/>
                          <a:latin typeface="Times New Roman"/>
                          <a:ea typeface="MS Mincho"/>
                          <a:cs typeface="Times New Roman"/>
                        </a:rPr>
                        <a:t>598</a:t>
                      </a:r>
                      <a:r>
                        <a:rPr lang="en-US" sz="2000" dirty="0" smtClean="0">
                          <a:effectLst/>
                          <a:latin typeface="Times New Roman"/>
                          <a:ea typeface="MS Mincho"/>
                          <a:cs typeface="Times New Roman"/>
                        </a:rPr>
                        <a:t>  students;</a:t>
                      </a:r>
                      <a:r>
                        <a:rPr lang="en-US" sz="2000" baseline="0" dirty="0" smtClean="0">
                          <a:effectLst/>
                          <a:latin typeface="Times New Roman"/>
                          <a:ea typeface="MS Mincho"/>
                          <a:cs typeface="Times New Roman"/>
                        </a:rPr>
                        <a:t> 2012-13: 380 students)</a:t>
                      </a:r>
                      <a:endParaRPr lang="en-US" sz="2000" dirty="0" smtClean="0">
                        <a:effectLst/>
                        <a:latin typeface="Times New Roman"/>
                        <a:ea typeface="MS Mincho"/>
                        <a:cs typeface="Times New Roman"/>
                      </a:endParaRPr>
                    </a:p>
                    <a:p>
                      <a:pPr marL="0" marR="0" indent="0">
                        <a:spcBef>
                          <a:spcPts val="600"/>
                        </a:spcBef>
                        <a:spcAft>
                          <a:spcPts val="600"/>
                        </a:spcAft>
                        <a:buNone/>
                      </a:pPr>
                      <a:r>
                        <a:rPr lang="en-US" sz="2000" dirty="0" smtClean="0">
                          <a:effectLst/>
                          <a:latin typeface="Times New Roman"/>
                          <a:ea typeface="MS Mincho"/>
                          <a:cs typeface="Times New Roman"/>
                        </a:rPr>
                        <a:t>CK &amp; PCK assessments from teachers who taught these students (2011-12: 15 teachers; 2012-13: 10 teachers)</a:t>
                      </a:r>
                    </a:p>
                    <a:p>
                      <a:pPr marL="0" marR="0" indent="0">
                        <a:spcBef>
                          <a:spcPts val="600"/>
                        </a:spcBef>
                        <a:spcAft>
                          <a:spcPts val="600"/>
                        </a:spcAft>
                        <a:buNone/>
                      </a:pPr>
                      <a:r>
                        <a:rPr lang="en-US" sz="2000" dirty="0" smtClean="0">
                          <a:effectLst/>
                          <a:latin typeface="Times New Roman"/>
                          <a:ea typeface="MS Mincho"/>
                          <a:cs typeface="Times New Roman"/>
                        </a:rPr>
                        <a:t>Feedback forms from 11 teachers who were identified as low-performing/high-performing teachers</a:t>
                      </a:r>
                      <a:endParaRPr lang="en-US" sz="2000" dirty="0">
                        <a:effectLst/>
                        <a:latin typeface="Times New Roman"/>
                        <a:ea typeface="MS Mincho"/>
                        <a:cs typeface="Times New Roman"/>
                      </a:endParaRPr>
                    </a:p>
                  </a:txBody>
                  <a:tcPr marL="68580" marR="68580" marT="0" marB="0"/>
                </a:tc>
              </a:tr>
              <a:tr h="370840">
                <a:tc>
                  <a:txBody>
                    <a:bodyPr/>
                    <a:lstStyle/>
                    <a:p>
                      <a:pPr marL="0" marR="0" indent="0">
                        <a:spcBef>
                          <a:spcPts val="600"/>
                        </a:spcBef>
                        <a:spcAft>
                          <a:spcPts val="600"/>
                        </a:spcAft>
                      </a:pPr>
                      <a:r>
                        <a:rPr lang="en-US" sz="2000" dirty="0" smtClean="0">
                          <a:effectLst/>
                          <a:latin typeface="Times New Roman"/>
                          <a:ea typeface="MS Mincho"/>
                          <a:cs typeface="Times New Roman"/>
                        </a:rPr>
                        <a:t>Analyses</a:t>
                      </a:r>
                      <a:endParaRPr lang="en-US" sz="2000" dirty="0">
                        <a:effectLst/>
                        <a:latin typeface="Times New Roman"/>
                        <a:ea typeface="MS Mincho"/>
                        <a:cs typeface="Times New Roman"/>
                      </a:endParaRPr>
                    </a:p>
                  </a:txBody>
                  <a:tcPr marL="68580" marR="68580" marT="0" marB="0"/>
                </a:tc>
                <a:tc>
                  <a:txBody>
                    <a:bodyPr/>
                    <a:lstStyle/>
                    <a:p>
                      <a:pPr marL="0" marR="0" indent="0">
                        <a:spcBef>
                          <a:spcPts val="600"/>
                        </a:spcBef>
                        <a:spcAft>
                          <a:spcPts val="600"/>
                        </a:spcAft>
                        <a:buNone/>
                      </a:pPr>
                      <a:r>
                        <a:rPr lang="en-US" sz="2000" dirty="0" smtClean="0">
                          <a:effectLst/>
                          <a:latin typeface="Times New Roman"/>
                          <a:ea typeface="MS Mincho"/>
                          <a:cs typeface="Times New Roman"/>
                        </a:rPr>
                        <a:t>Use LPF</a:t>
                      </a:r>
                      <a:r>
                        <a:rPr lang="en-US" sz="2000" baseline="0" dirty="0" smtClean="0">
                          <a:effectLst/>
                          <a:latin typeface="Times New Roman"/>
                          <a:ea typeface="MS Mincho"/>
                          <a:cs typeface="Times New Roman"/>
                        </a:rPr>
                        <a:t> to </a:t>
                      </a:r>
                      <a:r>
                        <a:rPr lang="en-US" sz="2000" baseline="0" dirty="0" smtClean="0">
                          <a:effectLst/>
                          <a:latin typeface="Times New Roman"/>
                          <a:ea typeface="MS Mincho"/>
                          <a:cs typeface="Times New Roman"/>
                        </a:rPr>
                        <a:t>code data</a:t>
                      </a:r>
                    </a:p>
                    <a:p>
                      <a:pPr marL="0" marR="0" indent="0">
                        <a:spcBef>
                          <a:spcPts val="600"/>
                        </a:spcBef>
                        <a:spcAft>
                          <a:spcPts val="600"/>
                        </a:spcAft>
                        <a:buNone/>
                      </a:pPr>
                      <a:r>
                        <a:rPr lang="en-US" sz="2000" baseline="0" dirty="0" smtClean="0">
                          <a:effectLst/>
                          <a:latin typeface="Times New Roman"/>
                          <a:ea typeface="MS Mincho"/>
                          <a:cs typeface="Times New Roman"/>
                        </a:rPr>
                        <a:t>Apply IRT Analyses to the coding results</a:t>
                      </a:r>
                      <a:endParaRPr lang="en-US" sz="2000" dirty="0">
                        <a:effectLst/>
                        <a:latin typeface="Times New Roman"/>
                        <a:ea typeface="MS Mincho"/>
                        <a:cs typeface="Times New Roman"/>
                      </a:endParaRPr>
                    </a:p>
                  </a:txBody>
                  <a:tcPr marL="68580" marR="68580" marT="0" marB="0"/>
                </a:tc>
                <a:tc>
                  <a:txBody>
                    <a:bodyPr/>
                    <a:lstStyle/>
                    <a:p>
                      <a:pPr marL="0" marR="0" indent="0">
                        <a:spcBef>
                          <a:spcPts val="600"/>
                        </a:spcBef>
                        <a:spcAft>
                          <a:spcPts val="600"/>
                        </a:spcAft>
                        <a:buNone/>
                      </a:pPr>
                      <a:r>
                        <a:rPr lang="en-US" sz="2000" dirty="0" smtClean="0">
                          <a:effectLst/>
                          <a:latin typeface="Times New Roman"/>
                          <a:ea typeface="MS Mincho"/>
                          <a:cs typeface="Times New Roman"/>
                        </a:rPr>
                        <a:t>Use </a:t>
                      </a:r>
                      <a:r>
                        <a:rPr lang="en-US" sz="2000" dirty="0" smtClean="0">
                          <a:effectLst/>
                          <a:latin typeface="Times New Roman"/>
                          <a:ea typeface="MS Mincho"/>
                          <a:cs typeface="Times New Roman"/>
                        </a:rPr>
                        <a:t>a LPF-based </a:t>
                      </a:r>
                      <a:r>
                        <a:rPr lang="en-US" sz="2000" dirty="0" smtClean="0">
                          <a:effectLst/>
                          <a:latin typeface="Times New Roman"/>
                          <a:ea typeface="MS Mincho"/>
                          <a:cs typeface="Times New Roman"/>
                        </a:rPr>
                        <a:t>PCK Rubric to </a:t>
                      </a:r>
                      <a:r>
                        <a:rPr lang="en-US" sz="2000" dirty="0" smtClean="0">
                          <a:effectLst/>
                          <a:latin typeface="Times New Roman"/>
                          <a:ea typeface="MS Mincho"/>
                          <a:cs typeface="Times New Roman"/>
                        </a:rPr>
                        <a:t>code </a:t>
                      </a:r>
                      <a:r>
                        <a:rPr lang="en-US" sz="2000" dirty="0" smtClean="0">
                          <a:effectLst/>
                          <a:latin typeface="Times New Roman"/>
                          <a:ea typeface="MS Mincho"/>
                          <a:cs typeface="Times New Roman"/>
                        </a:rPr>
                        <a:t>data</a:t>
                      </a:r>
                      <a:endParaRPr lang="en-US" sz="2000" dirty="0" smtClean="0">
                        <a:effectLst/>
                        <a:latin typeface="Times New Roman"/>
                        <a:ea typeface="MS Mincho"/>
                        <a:cs typeface="Times New Roman"/>
                      </a:endParaRPr>
                    </a:p>
                    <a:p>
                      <a:pPr marL="0" marR="0" indent="0">
                        <a:spcBef>
                          <a:spcPts val="600"/>
                        </a:spcBef>
                        <a:spcAft>
                          <a:spcPts val="600"/>
                        </a:spcAft>
                        <a:buNone/>
                      </a:pPr>
                      <a:r>
                        <a:rPr lang="en-US" sz="2000" dirty="0" smtClean="0">
                          <a:effectLst/>
                          <a:latin typeface="Times New Roman"/>
                          <a:ea typeface="MS Mincho"/>
                          <a:cs typeface="Times New Roman"/>
                        </a:rPr>
                        <a:t>Apply IRT</a:t>
                      </a:r>
                      <a:r>
                        <a:rPr lang="en-US" sz="2000" baseline="0" dirty="0" smtClean="0">
                          <a:effectLst/>
                          <a:latin typeface="Times New Roman"/>
                          <a:ea typeface="MS Mincho"/>
                          <a:cs typeface="Times New Roman"/>
                        </a:rPr>
                        <a:t> Analyses to the coding results</a:t>
                      </a:r>
                      <a:endParaRPr lang="en-US" sz="2000" dirty="0">
                        <a:effectLst/>
                        <a:latin typeface="Times New Roman"/>
                        <a:ea typeface="MS Mincho"/>
                        <a:cs typeface="Times New Roman"/>
                      </a:endParaRPr>
                    </a:p>
                  </a:txBody>
                  <a:tcPr marL="68580" marR="68580" marT="0" marB="0"/>
                </a:tc>
                <a:tc>
                  <a:txBody>
                    <a:bodyPr/>
                    <a:lstStyle/>
                    <a:p>
                      <a:pPr marL="0" marR="0" indent="0">
                        <a:spcBef>
                          <a:spcPts val="600"/>
                        </a:spcBef>
                        <a:spcAft>
                          <a:spcPts val="600"/>
                        </a:spcAft>
                      </a:pPr>
                      <a:r>
                        <a:rPr lang="en-US" sz="2000" dirty="0" smtClean="0">
                          <a:effectLst/>
                          <a:latin typeface="Times New Roman"/>
                          <a:ea typeface="MS Mincho"/>
                          <a:cs typeface="Times New Roman"/>
                        </a:rPr>
                        <a:t>Qualitative &amp; Quantitative </a:t>
                      </a:r>
                      <a:r>
                        <a:rPr lang="en-US" sz="2000" dirty="0" smtClean="0">
                          <a:effectLst/>
                          <a:latin typeface="Times New Roman"/>
                          <a:ea typeface="MS Mincho"/>
                          <a:cs typeface="Times New Roman"/>
                        </a:rPr>
                        <a:t>Analyses</a:t>
                      </a:r>
                      <a:endParaRPr lang="en-US" sz="2000" dirty="0">
                        <a:effectLst/>
                        <a:latin typeface="Times New Roman"/>
                        <a:ea typeface="MS Mincho"/>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913813" cy="604838"/>
          </a:xfrm>
        </p:spPr>
        <p:txBody>
          <a:bodyPr>
            <a:normAutofit fontScale="90000"/>
          </a:bodyPr>
          <a:lstStyle/>
          <a:p>
            <a:r>
              <a:rPr lang="en-US" dirty="0" smtClean="0"/>
              <a:t>LPF-based PCK </a:t>
            </a:r>
            <a:r>
              <a:rPr lang="en-US" dirty="0" smtClean="0"/>
              <a:t>Rubrics</a:t>
            </a:r>
            <a:endParaRPr lang="en-US" dirty="0"/>
          </a:p>
        </p:txBody>
      </p:sp>
      <p:graphicFrame>
        <p:nvGraphicFramePr>
          <p:cNvPr id="4" name="Content Placeholder 3"/>
          <p:cNvGraphicFramePr>
            <a:graphicFrameLocks noGrp="1"/>
          </p:cNvGraphicFramePr>
          <p:nvPr>
            <p:ph idx="4294967295"/>
          </p:nvPr>
        </p:nvGraphicFramePr>
        <p:xfrm>
          <a:off x="0" y="604838"/>
          <a:ext cx="9144000" cy="6066207"/>
        </p:xfrm>
        <a:graphic>
          <a:graphicData uri="http://schemas.openxmlformats.org/drawingml/2006/table">
            <a:tbl>
              <a:tblPr firstRow="1" bandRow="1">
                <a:tableStyleId>{9DCAF9ED-07DC-4A11-8D7F-57B35C25682E}</a:tableStyleId>
              </a:tblPr>
              <a:tblGrid>
                <a:gridCol w="1281911"/>
                <a:gridCol w="6114229"/>
                <a:gridCol w="1747860"/>
              </a:tblGrid>
              <a:tr h="540327">
                <a:tc>
                  <a:txBody>
                    <a:bodyPr/>
                    <a:lstStyle/>
                    <a:p>
                      <a:pPr marL="0" marR="0" indent="0">
                        <a:spcBef>
                          <a:spcPts val="0"/>
                        </a:spcBef>
                        <a:spcAft>
                          <a:spcPts val="0"/>
                        </a:spcAft>
                      </a:pPr>
                      <a:r>
                        <a:rPr lang="en-US" sz="1600" dirty="0"/>
                        <a:t> Levels</a:t>
                      </a:r>
                      <a:endParaRPr lang="en-US" sz="1600" dirty="0">
                        <a:latin typeface="Times New Roman"/>
                        <a:ea typeface="Batang"/>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ea typeface="+mn-ea"/>
                          <a:cs typeface="+mn-cs"/>
                        </a:rPr>
                        <a:t>Teacher</a:t>
                      </a:r>
                      <a:r>
                        <a:rPr lang="en-US" sz="1600" baseline="0" dirty="0" smtClean="0">
                          <a:latin typeface="+mn-lt"/>
                          <a:ea typeface="+mn-ea"/>
                          <a:cs typeface="+mn-cs"/>
                        </a:rPr>
                        <a:t> Responses</a:t>
                      </a:r>
                      <a:endParaRPr lang="en-US" sz="1600" dirty="0" smtClean="0">
                        <a:latin typeface="Times New Roman"/>
                        <a:ea typeface="Batang"/>
                        <a:cs typeface="Times New Roman"/>
                      </a:endParaRPr>
                    </a:p>
                  </a:txBody>
                  <a:tcPr marL="68580" marR="68580" marT="0" marB="0"/>
                </a:tc>
                <a:tc>
                  <a:txBody>
                    <a:bodyPr/>
                    <a:lstStyle/>
                    <a:p>
                      <a:pPr marL="0" marR="0" indent="0">
                        <a:spcBef>
                          <a:spcPts val="0"/>
                        </a:spcBef>
                        <a:spcAft>
                          <a:spcPts val="0"/>
                        </a:spcAft>
                      </a:pPr>
                      <a:r>
                        <a:rPr lang="en-US" sz="1600"/>
                        <a:t>Alignment with the student LPF</a:t>
                      </a:r>
                      <a:endParaRPr lang="en-US" sz="1600">
                        <a:latin typeface="Times New Roman"/>
                        <a:ea typeface="Batang"/>
                        <a:cs typeface="Times New Roman"/>
                      </a:endParaRPr>
                    </a:p>
                  </a:txBody>
                  <a:tcPr marL="68580" marR="68580" marT="0" marB="0"/>
                </a:tc>
              </a:tr>
              <a:tr h="1740215">
                <a:tc>
                  <a:txBody>
                    <a:bodyPr/>
                    <a:lstStyle/>
                    <a:p>
                      <a:pPr marL="0" marR="0" indent="0">
                        <a:spcBef>
                          <a:spcPts val="0"/>
                        </a:spcBef>
                        <a:spcAft>
                          <a:spcPts val="0"/>
                        </a:spcAft>
                      </a:pPr>
                      <a:r>
                        <a:rPr lang="en-US" sz="1600" b="1" dirty="0" smtClean="0"/>
                        <a:t>4</a:t>
                      </a:r>
                      <a:r>
                        <a:rPr lang="en-US" sz="1600" b="1" dirty="0"/>
                        <a:t>. Targeting the transition from naïve ideas to scientific big ideas</a:t>
                      </a:r>
                      <a:endParaRPr lang="en-US" sz="1600" b="1" dirty="0">
                        <a:latin typeface="Times New Roman"/>
                        <a:ea typeface="Batang"/>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smtClean="0">
                          <a:solidFill>
                            <a:srgbClr val="008000"/>
                          </a:solidFill>
                        </a:rPr>
                        <a:t>A student responds, “Along with soil, plants use carbon dioxide, sunlight, and water to help them make food.”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smtClean="0">
                          <a:solidFill>
                            <a:srgbClr val="008000"/>
                          </a:solidFill>
                        </a:rPr>
                        <a:t>Which of the following question would you ask next?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b</a:t>
                      </a:r>
                      <a:r>
                        <a:rPr lang="en-US" sz="1600" dirty="0" smtClean="0"/>
                        <a:t>. Where does carbon dioxide</a:t>
                      </a:r>
                      <a:r>
                        <a:rPr lang="en-US" sz="1600" baseline="0" dirty="0" smtClean="0"/>
                        <a:t> go? </a:t>
                      </a:r>
                      <a:r>
                        <a:rPr lang="en-US" sz="1600" dirty="0" err="1" smtClean="0"/>
                        <a:t>b</a:t>
                      </a:r>
                      <a:r>
                        <a:rPr lang="en-US" sz="1600" dirty="0"/>
                        <a:t>. By asking where the CO2 goes during the process, I am looking to see if students understand that carbon is the backbone of organic molecules.  I am a little uncomfortable asking where plants get food as that might lead students to think about fertilizer as food.</a:t>
                      </a:r>
                      <a:endParaRPr lang="en-US" sz="1600" dirty="0">
                        <a:latin typeface="Times New Roman"/>
                        <a:ea typeface="Batang"/>
                        <a:cs typeface="Times New Roman"/>
                      </a:endParaRPr>
                    </a:p>
                  </a:txBody>
                  <a:tcPr marL="68580" marR="68580" marT="0" marB="0"/>
                </a:tc>
                <a:tc>
                  <a:txBody>
                    <a:bodyPr/>
                    <a:lstStyle/>
                    <a:p>
                      <a:pPr marL="0" marR="0" indent="0">
                        <a:spcBef>
                          <a:spcPts val="0"/>
                        </a:spcBef>
                        <a:spcAft>
                          <a:spcPts val="0"/>
                        </a:spcAft>
                      </a:pPr>
                      <a:r>
                        <a:rPr lang="en-US" sz="1600" dirty="0" err="1" smtClean="0">
                          <a:sym typeface="Wingdings"/>
                        </a:rPr>
                        <a:t></a:t>
                      </a:r>
                      <a:r>
                        <a:rPr lang="en-US" sz="1600" dirty="0" smtClean="0">
                          <a:sym typeface="Wingdings"/>
                        </a:rPr>
                        <a:t> Level </a:t>
                      </a:r>
                      <a:r>
                        <a:rPr lang="en-US" sz="1600" dirty="0" smtClean="0"/>
                        <a:t>4 </a:t>
                      </a:r>
                      <a:r>
                        <a:rPr lang="en-US" sz="1600" dirty="0"/>
                        <a:t>understanding of the</a:t>
                      </a:r>
                      <a:r>
                        <a:rPr lang="en-US" sz="1600" dirty="0" smtClean="0"/>
                        <a:t> LPF </a:t>
                      </a:r>
                      <a:r>
                        <a:rPr lang="en-US" sz="1600" dirty="0"/>
                        <a:t>&amp; understanding of students’ ideas</a:t>
                      </a:r>
                      <a:r>
                        <a:rPr lang="en-US" sz="1600" dirty="0" smtClean="0"/>
                        <a:t> at </a:t>
                      </a:r>
                      <a:r>
                        <a:rPr lang="en-US" sz="1600" dirty="0"/>
                        <a:t>Levels 1, 2,</a:t>
                      </a:r>
                      <a:r>
                        <a:rPr lang="en-US" sz="1600" dirty="0" smtClean="0"/>
                        <a:t> &amp; </a:t>
                      </a:r>
                      <a:r>
                        <a:rPr lang="en-US" sz="1600" dirty="0"/>
                        <a:t>3 of the LPF.</a:t>
                      </a:r>
                      <a:endParaRPr lang="en-US" sz="1600" dirty="0">
                        <a:latin typeface="Times New Roman"/>
                        <a:ea typeface="Batang"/>
                        <a:cs typeface="Times New Roman"/>
                      </a:endParaRPr>
                    </a:p>
                  </a:txBody>
                  <a:tcPr marL="68580" marR="68580" marT="0" marB="0"/>
                </a:tc>
              </a:tr>
              <a:tr h="1080654">
                <a:tc>
                  <a:txBody>
                    <a:bodyPr/>
                    <a:lstStyle/>
                    <a:p>
                      <a:pPr marL="0" marR="0" indent="0">
                        <a:spcBef>
                          <a:spcPts val="0"/>
                        </a:spcBef>
                        <a:spcAft>
                          <a:spcPts val="0"/>
                        </a:spcAft>
                      </a:pPr>
                      <a:r>
                        <a:rPr lang="en-US" sz="1600" b="1" dirty="0" smtClean="0"/>
                        <a:t>3</a:t>
                      </a:r>
                      <a:r>
                        <a:rPr lang="en-US" sz="1600" b="1" dirty="0"/>
                        <a:t>.  Targeting scientific big ideas</a:t>
                      </a:r>
                      <a:endParaRPr lang="en-US" sz="1600" b="1" dirty="0">
                        <a:latin typeface="Times New Roman"/>
                        <a:ea typeface="Batang"/>
                        <a:cs typeface="Times New Roman"/>
                      </a:endParaRPr>
                    </a:p>
                  </a:txBody>
                  <a:tcPr marL="68580" marR="68580" marT="0" marB="0"/>
                </a:tc>
                <a:tc>
                  <a:txBody>
                    <a:bodyPr/>
                    <a:lstStyle/>
                    <a:p>
                      <a:pPr marL="0" marR="0" indent="0">
                        <a:spcBef>
                          <a:spcPts val="0"/>
                        </a:spcBef>
                        <a:spcAft>
                          <a:spcPts val="0"/>
                        </a:spcAft>
                      </a:pPr>
                      <a:r>
                        <a:rPr lang="en-US" sz="1600" dirty="0"/>
                        <a:t>a</a:t>
                      </a:r>
                      <a:r>
                        <a:rPr lang="en-US" sz="1600" dirty="0" smtClean="0"/>
                        <a:t>. How</a:t>
                      </a:r>
                      <a:r>
                        <a:rPr lang="en-US" sz="1600" baseline="0" dirty="0" smtClean="0"/>
                        <a:t> is your explanation related to photosynthesis?</a:t>
                      </a:r>
                      <a:r>
                        <a:rPr lang="en-US" sz="1600" dirty="0" smtClean="0"/>
                        <a:t> </a:t>
                      </a:r>
                      <a:r>
                        <a:rPr lang="en-US" sz="1600" dirty="0"/>
                        <a:t>My looking at photosynthesis one will need to answer the other questions.  The formula for photosynthesis is a central theme to the question.</a:t>
                      </a:r>
                      <a:endParaRPr lang="en-US" sz="1600" dirty="0">
                        <a:latin typeface="Times New Roman"/>
                        <a:ea typeface="Batang"/>
                        <a:cs typeface="Times New Roman"/>
                      </a:endParaRPr>
                    </a:p>
                  </a:txBody>
                  <a:tcPr marL="68580" marR="68580" marT="0" marB="0"/>
                </a:tc>
                <a:tc>
                  <a:txBody>
                    <a:bodyPr/>
                    <a:lstStyle/>
                    <a:p>
                      <a:pPr marL="0" marR="0" indent="0">
                        <a:spcBef>
                          <a:spcPts val="0"/>
                        </a:spcBef>
                        <a:spcAft>
                          <a:spcPts val="0"/>
                        </a:spcAft>
                      </a:pPr>
                      <a:r>
                        <a:rPr lang="en-US" sz="1600" dirty="0" err="1" smtClean="0">
                          <a:sym typeface="Wingdings"/>
                        </a:rPr>
                        <a:t></a:t>
                      </a:r>
                      <a:r>
                        <a:rPr lang="en-US" sz="1600" dirty="0" smtClean="0">
                          <a:sym typeface="Wingdings"/>
                        </a:rPr>
                        <a:t> </a:t>
                      </a:r>
                      <a:r>
                        <a:rPr lang="en-US" sz="1600" dirty="0" smtClean="0"/>
                        <a:t>Level </a:t>
                      </a:r>
                      <a:r>
                        <a:rPr lang="en-US" sz="1600" dirty="0"/>
                        <a:t>4 understanding at the</a:t>
                      </a:r>
                      <a:r>
                        <a:rPr lang="en-US" sz="1600" dirty="0" smtClean="0"/>
                        <a:t> LPF</a:t>
                      </a:r>
                      <a:endParaRPr lang="en-US" sz="1600" dirty="0">
                        <a:latin typeface="Times New Roman"/>
                        <a:ea typeface="Batang"/>
                        <a:cs typeface="Times New Roman"/>
                      </a:endParaRPr>
                    </a:p>
                  </a:txBody>
                  <a:tcPr marL="68580" marR="68580" marT="0" marB="0"/>
                </a:tc>
              </a:tr>
              <a:tr h="1080654">
                <a:tc>
                  <a:txBody>
                    <a:bodyPr/>
                    <a:lstStyle/>
                    <a:p>
                      <a:pPr marL="0" marR="0" indent="0">
                        <a:spcBef>
                          <a:spcPts val="0"/>
                        </a:spcBef>
                        <a:spcAft>
                          <a:spcPts val="0"/>
                        </a:spcAft>
                      </a:pPr>
                      <a:r>
                        <a:rPr lang="en-US" sz="1600" b="1" dirty="0" smtClean="0"/>
                        <a:t>2</a:t>
                      </a:r>
                      <a:r>
                        <a:rPr lang="en-US" sz="1600" b="1" dirty="0"/>
                        <a:t>. Content-specific </a:t>
                      </a:r>
                      <a:r>
                        <a:rPr lang="en-US" sz="1600" b="1" dirty="0" smtClean="0"/>
                        <a:t>approach</a:t>
                      </a:r>
                      <a:endParaRPr lang="en-US" sz="1600" b="1" dirty="0">
                        <a:latin typeface="Times New Roman"/>
                        <a:ea typeface="Batang"/>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smtClean="0">
                          <a:solidFill>
                            <a:srgbClr val="008000"/>
                          </a:solidFill>
                        </a:rPr>
                        <a:t>In a lesson on food, students debate whether or not water is food for plants. Which one of the following would be the best next instructional step?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b</a:t>
                      </a:r>
                      <a:r>
                        <a:rPr lang="en-US" sz="1600" dirty="0" smtClean="0">
                          <a:solidFill>
                            <a:schemeClr val="tx1"/>
                          </a:solidFill>
                        </a:rPr>
                        <a:t>. Cut open a cactus to show students that water is stored inside. </a:t>
                      </a:r>
                      <a:r>
                        <a:rPr lang="en-US" sz="1600" dirty="0">
                          <a:solidFill>
                            <a:schemeClr val="tx1"/>
                          </a:solidFill>
                        </a:rPr>
                        <a:t>This would show the storage of water, thus using it for food.</a:t>
                      </a:r>
                      <a:endParaRPr lang="en-US" sz="1600" dirty="0">
                        <a:solidFill>
                          <a:schemeClr val="tx1"/>
                        </a:solidFill>
                        <a:latin typeface="Times New Roman"/>
                        <a:ea typeface="Batang"/>
                        <a:cs typeface="Times New Roman"/>
                      </a:endParaRPr>
                    </a:p>
                  </a:txBody>
                  <a:tcPr marL="68580" marR="68580" marT="0" marB="0"/>
                </a:tc>
                <a:tc>
                  <a:txBody>
                    <a:bodyPr/>
                    <a:lstStyle/>
                    <a:p>
                      <a:pPr marL="0" marR="0" indent="0">
                        <a:spcBef>
                          <a:spcPts val="0"/>
                        </a:spcBef>
                        <a:spcAft>
                          <a:spcPts val="0"/>
                        </a:spcAft>
                      </a:pPr>
                      <a:r>
                        <a:rPr lang="en-US" sz="1600" dirty="0" err="1" smtClean="0">
                          <a:sym typeface="Wingdings"/>
                        </a:rPr>
                        <a:t></a:t>
                      </a:r>
                      <a:r>
                        <a:rPr lang="en-US" sz="1600" dirty="0" smtClean="0">
                          <a:sym typeface="Wingdings"/>
                        </a:rPr>
                        <a:t> </a:t>
                      </a:r>
                      <a:r>
                        <a:rPr lang="en-US" sz="1600" dirty="0" smtClean="0"/>
                        <a:t>Level </a:t>
                      </a:r>
                      <a:r>
                        <a:rPr lang="en-US" sz="1600" dirty="0"/>
                        <a:t>3 understanding of the</a:t>
                      </a:r>
                      <a:r>
                        <a:rPr lang="en-US" sz="1600" dirty="0" smtClean="0"/>
                        <a:t> LPF</a:t>
                      </a:r>
                      <a:r>
                        <a:rPr lang="en-US" sz="1600" dirty="0"/>
                        <a:t>.</a:t>
                      </a:r>
                      <a:endParaRPr lang="en-US" sz="1600" dirty="0">
                        <a:latin typeface="Times New Roman"/>
                        <a:ea typeface="Batang"/>
                        <a:cs typeface="Times New Roman"/>
                      </a:endParaRPr>
                    </a:p>
                  </a:txBody>
                  <a:tcPr marL="68580" marR="68580" marT="0" marB="0"/>
                </a:tc>
              </a:tr>
              <a:tr h="787626">
                <a:tc>
                  <a:txBody>
                    <a:bodyPr/>
                    <a:lstStyle/>
                    <a:p>
                      <a:pPr marL="0" marR="0" indent="0">
                        <a:spcBef>
                          <a:spcPts val="0"/>
                        </a:spcBef>
                        <a:spcAft>
                          <a:spcPts val="0"/>
                        </a:spcAft>
                      </a:pPr>
                      <a:r>
                        <a:rPr lang="en-US" sz="1600" b="1" dirty="0" smtClean="0"/>
                        <a:t>1</a:t>
                      </a:r>
                      <a:r>
                        <a:rPr lang="en-US" sz="1600" b="1" dirty="0"/>
                        <a:t>. Content general </a:t>
                      </a:r>
                      <a:r>
                        <a:rPr lang="en-US" sz="1600" b="1" dirty="0" smtClean="0"/>
                        <a:t>approach</a:t>
                      </a:r>
                      <a:endParaRPr lang="en-US" sz="1600" b="1" dirty="0">
                        <a:latin typeface="Times New Roman"/>
                        <a:ea typeface="Batang"/>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D. Have students observe two plants, only one of which is watered, over a period of a week. It </a:t>
                      </a:r>
                      <a:r>
                        <a:rPr lang="en-US" sz="1600" dirty="0">
                          <a:solidFill>
                            <a:schemeClr val="tx1"/>
                          </a:solidFill>
                        </a:rPr>
                        <a:t>is an experiment and has results</a:t>
                      </a:r>
                      <a:endParaRPr lang="en-US" sz="1600" dirty="0">
                        <a:solidFill>
                          <a:schemeClr val="tx1"/>
                        </a:solidFill>
                        <a:latin typeface="Times New Roman"/>
                        <a:ea typeface="Batang"/>
                        <a:cs typeface="Times New Roman"/>
                      </a:endParaRPr>
                    </a:p>
                  </a:txBody>
                  <a:tcPr marL="68580" marR="68580" marT="0" marB="0"/>
                </a:tc>
                <a:tc>
                  <a:txBody>
                    <a:bodyPr/>
                    <a:lstStyle/>
                    <a:p>
                      <a:pPr marL="0" marR="0" indent="0">
                        <a:spcBef>
                          <a:spcPts val="0"/>
                        </a:spcBef>
                        <a:spcAft>
                          <a:spcPts val="0"/>
                        </a:spcAft>
                      </a:pPr>
                      <a:endParaRPr lang="en-US" sz="1600" dirty="0">
                        <a:latin typeface="Times New Roman"/>
                        <a:ea typeface="Batang"/>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US" dirty="0"/>
          </a:p>
        </p:txBody>
      </p:sp>
      <p:sp>
        <p:nvSpPr>
          <p:cNvPr id="4" name="Content Placeholder 3"/>
          <p:cNvSpPr>
            <a:spLocks noGrp="1"/>
          </p:cNvSpPr>
          <p:nvPr>
            <p:ph idx="1"/>
          </p:nvPr>
        </p:nvSpPr>
        <p:spPr/>
        <p:txBody>
          <a:bodyPr/>
          <a:lstStyle/>
          <a:p>
            <a:r>
              <a:rPr lang="en-US" dirty="0" smtClean="0"/>
              <a:t>Student Outcomes</a:t>
            </a:r>
          </a:p>
          <a:p>
            <a:r>
              <a:rPr lang="en-US" dirty="0" smtClean="0"/>
              <a:t>Teacher Knowledge</a:t>
            </a:r>
          </a:p>
          <a:p>
            <a:r>
              <a:rPr lang="en-US" dirty="0" smtClean="0"/>
              <a:t>Teachers’ Impact on student outcomes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spective">
      <a:majorFont>
        <a:latin typeface="Century Gothic"/>
        <a:ea typeface=""/>
        <a:cs typeface=""/>
        <a:font script="Jpan" typeface="メイリオ"/>
      </a:majorFont>
      <a:minorFont>
        <a:latin typeface="Century Gothic"/>
        <a:ea typeface=""/>
        <a:cs typeface=""/>
        <a:font script="Jpan" typeface="メイリオ"/>
      </a:minorFont>
    </a:fontScheme>
    <a:fmtScheme name="Perspective">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20907</TotalTime>
  <Words>2765</Words>
  <Application>Microsoft Macintosh PowerPoint</Application>
  <PresentationFormat>On-screen Show (4:3)</PresentationFormat>
  <Paragraphs>226</Paragraphs>
  <Slides>19</Slides>
  <Notes>18</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Perspective</vt:lpstr>
      <vt:lpstr>Promise and Problems of Learning Progression-guided Interventions</vt:lpstr>
      <vt:lpstr>Overview</vt:lpstr>
      <vt:lpstr>Research Questions</vt:lpstr>
      <vt:lpstr>Development Process</vt:lpstr>
      <vt:lpstr>Slide 5</vt:lpstr>
      <vt:lpstr>Slide 6</vt:lpstr>
      <vt:lpstr>Data Sources &amp; Analysis</vt:lpstr>
      <vt:lpstr>LPF-based PCK Rubrics</vt:lpstr>
      <vt:lpstr>Findings</vt:lpstr>
      <vt:lpstr>Student Learning Gains</vt:lpstr>
      <vt:lpstr>Teacher Knowledge: General Pattern</vt:lpstr>
      <vt:lpstr>Teacher Knowledge: The Most Difficult Items</vt:lpstr>
      <vt:lpstr>Teacher Knowledge: The most difficult PCK items</vt:lpstr>
      <vt:lpstr>Teacher Knowledge and Student Learning Gains</vt:lpstr>
      <vt:lpstr>Identify High/Low performing Teachers</vt:lpstr>
      <vt:lpstr>Identify High/Low performing Teachers</vt:lpstr>
      <vt:lpstr>Compare High-performing teachers with low-performing teachers</vt:lpstr>
      <vt:lpstr>Implications</vt:lpstr>
      <vt:lpstr>Questions?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Progressions for Matter and Energy in Socio-ecological Systems</dc:title>
  <dc:subject/>
  <dc:creator>Hui Jin</dc:creator>
  <cp:keywords/>
  <dc:description/>
  <cp:lastModifiedBy>Hui Jin</cp:lastModifiedBy>
  <cp:revision>119</cp:revision>
  <cp:lastPrinted>2014-01-29T22:31:55Z</cp:lastPrinted>
  <dcterms:created xsi:type="dcterms:W3CDTF">2014-03-28T00:28:58Z</dcterms:created>
  <dcterms:modified xsi:type="dcterms:W3CDTF">2014-03-28T20:52:18Z</dcterms:modified>
  <cp:category/>
</cp:coreProperties>
</file>