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21"/>
  </p:notesMasterIdLst>
  <p:sldIdLst>
    <p:sldId id="257" r:id="rId2"/>
    <p:sldId id="295" r:id="rId3"/>
    <p:sldId id="296" r:id="rId4"/>
    <p:sldId id="299" r:id="rId5"/>
    <p:sldId id="315" r:id="rId6"/>
    <p:sldId id="301" r:id="rId7"/>
    <p:sldId id="302" r:id="rId8"/>
    <p:sldId id="277" r:id="rId9"/>
    <p:sldId id="303" r:id="rId10"/>
    <p:sldId id="305" r:id="rId11"/>
    <p:sldId id="282" r:id="rId12"/>
    <p:sldId id="276" r:id="rId13"/>
    <p:sldId id="308" r:id="rId14"/>
    <p:sldId id="309" r:id="rId15"/>
    <p:sldId id="310" r:id="rId16"/>
    <p:sldId id="311" r:id="rId17"/>
    <p:sldId id="312" r:id="rId18"/>
    <p:sldId id="313" r:id="rId19"/>
    <p:sldId id="31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15" autoAdjust="0"/>
    <p:restoredTop sz="92568" autoAdjust="0"/>
  </p:normalViewPr>
  <p:slideViewPr>
    <p:cSldViewPr snapToGrid="0" snapToObjects="1">
      <p:cViewPr varScale="1">
        <p:scale>
          <a:sx n="46" d="100"/>
          <a:sy n="46" d="100"/>
        </p:scale>
        <p:origin x="-9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47E55-2D05-4D42-8714-7B3E577406C0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DF1D24-3E71-46DD-879B-61A10792E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39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Elicits student</a:t>
            </a:r>
            <a:r>
              <a:rPr lang="en-US" baseline="0" dirty="0" smtClean="0"/>
              <a:t> responses (#2)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Linked to WSLP (#1)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Guides teachers in analyzing student responses to determine students’ levels of achievement. (#2)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Provides instructional suggestions to support students in moving to the next level of achievement. (#2)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FD6BB-EFD4-4B90-A1DB-B6A612D09B2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133600"/>
            <a:ext cx="7086600" cy="14668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5E55-7B6C-4897-8E0A-223EF89BCC75}" type="datetime1">
              <a:rPr lang="en-US" smtClean="0"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2FB1A-86F3-4A54-AF29-FA212BF16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32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732C-C5FC-477F-9A9E-B94EFC1EC08F}" type="datetime1">
              <a:rPr lang="en-US" smtClean="0"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2FB1A-86F3-4A54-AF29-FA212BF16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049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CFC37-44BF-4AED-8CD2-12828AD5DC65}" type="datetime1">
              <a:rPr lang="en-US" smtClean="0"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2FB1A-86F3-4A54-AF29-FA212BF16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43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681C4-7BF5-444A-8369-DBE09F21DE90}" type="datetime1">
              <a:rPr lang="en-US" smtClean="0"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2FB1A-86F3-4A54-AF29-FA212BF16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957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4267200"/>
            <a:ext cx="6970713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3999" y="2906713"/>
            <a:ext cx="6970713" cy="13604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2FAD-5299-4152-B58B-69237E86E299}" type="datetime1">
              <a:rPr lang="en-US" smtClean="0"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2FB1A-86F3-4A54-AF29-FA212BF16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7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B54C-44DF-49EE-929D-A00CD9FBFE98}" type="datetime1">
              <a:rPr lang="en-US" smtClean="0"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2FB1A-86F3-4A54-AF29-FA212BF16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4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885DE-2587-41DE-9FB8-95033CBE6AFD}" type="datetime1">
              <a:rPr lang="en-US" smtClean="0"/>
              <a:t>3/26/2014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2FB1A-86F3-4A54-AF29-FA212BF16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225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CD926-3356-43EE-9BE8-BD1B50656086}" type="datetime1">
              <a:rPr lang="en-US" smtClean="0"/>
              <a:t>3/26/2014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2FB1A-86F3-4A54-AF29-FA212BF16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924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3F2B-2C84-4455-8B5C-F996472C2127}" type="datetime1">
              <a:rPr lang="en-US" smtClean="0"/>
              <a:t>3/26/2014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2FB1A-86F3-4A54-AF29-FA212BF16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90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A7D7-D6ED-42B8-8C18-53358496EBE0}" type="datetime1">
              <a:rPr lang="en-US" smtClean="0"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2FB1A-86F3-4A54-AF29-FA212BF16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85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D236-249E-4F8F-90A0-CF917EBD5302}" type="datetime1">
              <a:rPr lang="en-US" smtClean="0"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2FB1A-86F3-4A54-AF29-FA212BF16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615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37160" y="0"/>
            <a:ext cx="594360" cy="6979920"/>
          </a:xfrm>
          <a:prstGeom prst="rect">
            <a:avLst/>
          </a:prstGeom>
          <a:gradFill>
            <a:gsLst>
              <a:gs pos="0">
                <a:schemeClr val="bg1"/>
              </a:gs>
              <a:gs pos="52000">
                <a:srgbClr val="181CC7"/>
              </a:gs>
              <a:gs pos="83000">
                <a:srgbClr val="336600"/>
              </a:gs>
              <a:gs pos="96000">
                <a:schemeClr val="bg2">
                  <a:lumMod val="2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dirty="0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752600"/>
            <a:ext cx="7924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1AB6A-89E4-4015-8581-D3E6E2A7B57F}" type="datetime1">
              <a:rPr lang="en-US" smtClean="0"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5120" y="6372860"/>
            <a:ext cx="342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Reasoning Tools for Understanding Water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2FB1A-86F3-4A54-AF29-FA212BF164F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computer icons,conservations,cropped images,cropped photos,designs,earth,ecology,environmental conservation,environmental issues,environments,faucets,globes,greens,icons,labels,PNG,recycle,recycling,symbols,water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8970" y="5982970"/>
            <a:ext cx="875030" cy="875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744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kgunckel@email.arizona.edu" TargetMode="External"/><Relationship Id="rId2" Type="http://schemas.openxmlformats.org/officeDocument/2006/relationships/hyperlink" Target="http://www.umt.edu/watertools/default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eth.Covitt@mso.umt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nsf.gov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366125" cy="291277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Teachers’ </a:t>
            </a:r>
            <a:r>
              <a:rPr lang="en-US" dirty="0" smtClean="0">
                <a:solidFill>
                  <a:schemeClr val="tx2"/>
                </a:solidFill>
              </a:rPr>
              <a:t>Uses </a:t>
            </a:r>
            <a:r>
              <a:rPr lang="en-US" dirty="0">
                <a:solidFill>
                  <a:schemeClr val="tx2"/>
                </a:solidFill>
              </a:rPr>
              <a:t>of </a:t>
            </a:r>
            <a:r>
              <a:rPr lang="en-US" dirty="0" smtClean="0">
                <a:solidFill>
                  <a:schemeClr val="tx2"/>
                </a:solidFill>
              </a:rPr>
              <a:t>Learning Progression-Based </a:t>
            </a:r>
            <a:r>
              <a:rPr lang="en-US" dirty="0">
                <a:solidFill>
                  <a:schemeClr val="tx2"/>
                </a:solidFill>
              </a:rPr>
              <a:t>Tools for </a:t>
            </a:r>
            <a:r>
              <a:rPr lang="en-US" dirty="0" smtClean="0">
                <a:solidFill>
                  <a:schemeClr val="tx2"/>
                </a:solidFill>
              </a:rPr>
              <a:t>Reasoning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in </a:t>
            </a:r>
            <a:r>
              <a:rPr lang="en-US" dirty="0">
                <a:solidFill>
                  <a:schemeClr val="tx2"/>
                </a:solidFill>
              </a:rPr>
              <a:t>Teaching about </a:t>
            </a:r>
            <a:r>
              <a:rPr lang="en-US" dirty="0" smtClean="0">
                <a:solidFill>
                  <a:schemeClr val="tx2"/>
                </a:solidFill>
              </a:rPr>
              <a:t>Water in Environmental Systems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955" y="3688080"/>
            <a:ext cx="8042276" cy="27146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/>
              <a:t>Kristin L. Gunckel, University of Arizona</a:t>
            </a:r>
          </a:p>
          <a:p>
            <a:pPr marL="0" indent="0" algn="ctr">
              <a:buNone/>
            </a:pPr>
            <a:r>
              <a:rPr lang="en-US" sz="2400" dirty="0" smtClean="0"/>
              <a:t>Beth A. Covitt, University of Montana</a:t>
            </a:r>
          </a:p>
          <a:p>
            <a:pPr marL="0" indent="0" algn="ctr">
              <a:buNone/>
            </a:pPr>
            <a:r>
              <a:rPr lang="en-US" sz="2400" dirty="0" smtClean="0"/>
              <a:t>Ivan Salinas, University of Arizona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1800" dirty="0" smtClean="0"/>
              <a:t>NARST</a:t>
            </a:r>
          </a:p>
          <a:p>
            <a:pPr marL="0" indent="0" algn="ctr">
              <a:buNone/>
            </a:pPr>
            <a:r>
              <a:rPr lang="en-US" sz="1800" dirty="0" smtClean="0"/>
              <a:t>March 31, 2014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52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Data Analysis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Coded all student assessment responses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IRR = XXXX</a:t>
            </a:r>
          </a:p>
          <a:p>
            <a:pPr marL="457200" lvl="1" indent="0">
              <a:buNone/>
            </a:pPr>
            <a:r>
              <a:rPr lang="en-US" dirty="0" smtClean="0"/>
              <a:t>	IRT Analysis</a:t>
            </a:r>
          </a:p>
          <a:p>
            <a:r>
              <a:rPr lang="en-US" dirty="0" smtClean="0"/>
              <a:t>Coded field notes and teacher interviews</a:t>
            </a:r>
          </a:p>
          <a:p>
            <a:pPr lvl="1"/>
            <a:r>
              <a:rPr lang="en-US" dirty="0" smtClean="0"/>
              <a:t>Learning goals</a:t>
            </a:r>
          </a:p>
          <a:p>
            <a:pPr lvl="1"/>
            <a:r>
              <a:rPr lang="en-US" dirty="0" smtClean="0"/>
              <a:t>Use of formative assessments</a:t>
            </a:r>
          </a:p>
          <a:p>
            <a:pPr lvl="1"/>
            <a:r>
              <a:rPr lang="en-US" dirty="0" smtClean="0"/>
              <a:t>Use of tools for reasoning</a:t>
            </a:r>
          </a:p>
          <a:p>
            <a:pPr lvl="1"/>
            <a:r>
              <a:rPr lang="en-US" dirty="0" smtClean="0"/>
              <a:t>Situation in local places</a:t>
            </a:r>
          </a:p>
          <a:p>
            <a:pPr lvl="1"/>
            <a:r>
              <a:rPr lang="en-US" dirty="0" smtClean="0"/>
              <a:t>Alignment of instruction with LP</a:t>
            </a:r>
          </a:p>
          <a:p>
            <a:r>
              <a:rPr lang="en-US" dirty="0" smtClean="0"/>
              <a:t>Extreme Comparison (large vs no effect size)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2071" y="1589567"/>
            <a:ext cx="2677633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 smtClean="0"/>
              <a:t>5 Levels</a:t>
            </a:r>
          </a:p>
          <a:p>
            <a:pPr marL="0" indent="0" algn="ctr">
              <a:buNone/>
            </a:pPr>
            <a:r>
              <a:rPr lang="en-US" dirty="0" smtClean="0"/>
              <a:t>1</a:t>
            </a:r>
          </a:p>
          <a:p>
            <a:pPr marL="0" indent="0" algn="ctr">
              <a:buNone/>
            </a:pPr>
            <a:r>
              <a:rPr lang="en-US" dirty="0" smtClean="0"/>
              <a:t>2</a:t>
            </a:r>
          </a:p>
          <a:p>
            <a:pPr marL="0" indent="0" algn="ctr">
              <a:buNone/>
            </a:pPr>
            <a:r>
              <a:rPr lang="en-US" dirty="0" smtClean="0"/>
              <a:t>2.5</a:t>
            </a:r>
          </a:p>
          <a:p>
            <a:pPr marL="0" indent="0" algn="ctr">
              <a:buNone/>
            </a:pPr>
            <a:r>
              <a:rPr lang="en-US" dirty="0" smtClean="0"/>
              <a:t>3</a:t>
            </a:r>
          </a:p>
          <a:p>
            <a:pPr marL="0" indent="0" algn="ctr">
              <a:buNone/>
            </a:pPr>
            <a:r>
              <a:rPr lang="en-US" dirty="0" smtClean="0"/>
              <a:t>4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9567"/>
            <a:ext cx="4038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 smtClean="0"/>
              <a:t>4 Steps</a:t>
            </a:r>
          </a:p>
          <a:p>
            <a:pPr marL="0" indent="0">
              <a:buNone/>
            </a:pPr>
            <a:r>
              <a:rPr lang="en-US" dirty="0" smtClean="0"/>
              <a:t>Step 1 	Level 1-2</a:t>
            </a:r>
          </a:p>
          <a:p>
            <a:pPr marL="0" indent="0">
              <a:buNone/>
            </a:pPr>
            <a:r>
              <a:rPr lang="en-US" dirty="0" smtClean="0"/>
              <a:t>Step 2 	Level 2-2.5</a:t>
            </a:r>
          </a:p>
          <a:p>
            <a:pPr marL="0" indent="0">
              <a:buNone/>
            </a:pPr>
            <a:r>
              <a:rPr lang="en-US" dirty="0" smtClean="0"/>
              <a:t>Step 3 	Level 2.5-3</a:t>
            </a:r>
          </a:p>
          <a:p>
            <a:pPr marL="0" indent="0">
              <a:buNone/>
            </a:pPr>
            <a:r>
              <a:rPr lang="en-US" dirty="0" smtClean="0"/>
              <a:t>Step 4 	Level3-4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869172" y="2583713"/>
            <a:ext cx="2264735" cy="1190846"/>
          </a:xfrm>
          <a:prstGeom prst="ellipse">
            <a:avLst/>
          </a:prstGeom>
          <a:noFill/>
          <a:ln>
            <a:solidFill>
              <a:srgbClr val="FF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981471" y="2509285"/>
            <a:ext cx="7577384" cy="2092912"/>
            <a:chOff x="981471" y="2509285"/>
            <a:chExt cx="7577384" cy="2092912"/>
          </a:xfrm>
        </p:grpSpPr>
        <p:sp>
          <p:nvSpPr>
            <p:cNvPr id="8" name="Oval 7"/>
            <p:cNvSpPr/>
            <p:nvPr/>
          </p:nvSpPr>
          <p:spPr>
            <a:xfrm>
              <a:off x="6294120" y="2509285"/>
              <a:ext cx="2264735" cy="1190846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519916" y="3179137"/>
              <a:ext cx="898096" cy="520994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81471" y="3678867"/>
              <a:ext cx="1261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Indicators of Level 2 and Level 3</a:t>
              </a:r>
              <a:endParaRPr lang="en-US" dirty="0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V="1">
              <a:off x="2073349" y="3572541"/>
              <a:ext cx="446567" cy="318975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9945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Participant Teachers and Comparison Teachers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Overall, there is a significant difference between pre-post student change (gain) for participant vs. comparison teachers (</a:t>
            </a:r>
            <a:r>
              <a:rPr lang="en-US" i="1" dirty="0"/>
              <a:t>t</a:t>
            </a:r>
            <a:r>
              <a:rPr lang="en-US" dirty="0"/>
              <a:t>(460)=3.91, </a:t>
            </a:r>
            <a:r>
              <a:rPr lang="en-US" i="1" dirty="0"/>
              <a:t>p</a:t>
            </a:r>
            <a:r>
              <a:rPr lang="en-US" dirty="0"/>
              <a:t>&lt;.01)</a:t>
            </a:r>
          </a:p>
          <a:p>
            <a:endParaRPr lang="en-US" dirty="0"/>
          </a:p>
        </p:txBody>
      </p:sp>
      <p:pic>
        <p:nvPicPr>
          <p:cNvPr id="4" name="Picture 3" descr="Screen Shot 2014-02-25 at 5.48.0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318" y="4005897"/>
            <a:ext cx="6591300" cy="1498600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5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970"/>
            <a:ext cx="8507288" cy="1642194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Wright Map</a:t>
            </a:r>
            <a:br>
              <a:rPr lang="en-US" sz="3200" dirty="0" smtClean="0">
                <a:solidFill>
                  <a:schemeClr val="tx2"/>
                </a:solidFill>
              </a:rPr>
            </a:br>
            <a:r>
              <a:rPr lang="en-US" sz="2000" dirty="0" smtClean="0"/>
              <a:t>PRE and POST Distributions of Participant and Comparison students according to ability in the Learning Progression</a:t>
            </a:r>
            <a:endParaRPr lang="es-CL" sz="2000" dirty="0"/>
          </a:p>
        </p:txBody>
      </p:sp>
      <p:pic>
        <p:nvPicPr>
          <p:cNvPr id="2050" name="Picture 2" descr="C:\Users\Tallarin\Documents\Assistantships\Tools_Project\Tools Data\Tools-Coding\2011-2012-coding\Construct-Map-Analysis\New-analyses\Participant-vs-Comparison-Teachers\collapsed-extremes-3\PRE-POST-WrightMap_LP-Leve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9071886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3129566" y="2962141"/>
            <a:ext cx="695459" cy="579549"/>
            <a:chOff x="3129566" y="2962141"/>
            <a:chExt cx="695459" cy="579549"/>
          </a:xfrm>
        </p:grpSpPr>
        <p:cxnSp>
          <p:nvCxnSpPr>
            <p:cNvPr id="4" name="Straight Arrow Connector 3"/>
            <p:cNvCxnSpPr/>
            <p:nvPr/>
          </p:nvCxnSpPr>
          <p:spPr>
            <a:xfrm flipH="1">
              <a:off x="3129566" y="2962141"/>
              <a:ext cx="334850" cy="579549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3515932" y="2962141"/>
              <a:ext cx="309093" cy="579549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Oval 9"/>
          <p:cNvSpPr/>
          <p:nvPr/>
        </p:nvSpPr>
        <p:spPr>
          <a:xfrm>
            <a:off x="4535943" y="3251915"/>
            <a:ext cx="4535943" cy="75314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39268" y="2962141"/>
            <a:ext cx="695459" cy="579549"/>
            <a:chOff x="3129566" y="2962141"/>
            <a:chExt cx="695459" cy="579549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3129566" y="2962141"/>
              <a:ext cx="334850" cy="579549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3515932" y="2962141"/>
              <a:ext cx="309093" cy="579549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3654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err="1" smtClean="0">
                <a:solidFill>
                  <a:schemeClr val="tx2"/>
                </a:solidFill>
              </a:rPr>
              <a:t>Heat</a:t>
            </a:r>
            <a:r>
              <a:rPr lang="es-CL" dirty="0" smtClean="0">
                <a:solidFill>
                  <a:schemeClr val="tx2"/>
                </a:solidFill>
              </a:rPr>
              <a:t> </a:t>
            </a:r>
            <a:r>
              <a:rPr lang="es-CL" dirty="0" err="1" smtClean="0">
                <a:solidFill>
                  <a:schemeClr val="tx2"/>
                </a:solidFill>
              </a:rPr>
              <a:t>Map</a:t>
            </a:r>
            <a:r>
              <a:rPr lang="es-CL" dirty="0" smtClean="0">
                <a:solidFill>
                  <a:schemeClr val="tx2"/>
                </a:solidFill>
              </a:rPr>
              <a:t> of </a:t>
            </a:r>
            <a:r>
              <a:rPr lang="es-CL" dirty="0" err="1" smtClean="0">
                <a:solidFill>
                  <a:schemeClr val="tx2"/>
                </a:solidFill>
              </a:rPr>
              <a:t>Effect</a:t>
            </a:r>
            <a:r>
              <a:rPr lang="es-CL" dirty="0" smtClean="0">
                <a:solidFill>
                  <a:schemeClr val="tx2"/>
                </a:solidFill>
              </a:rPr>
              <a:t> </a:t>
            </a:r>
            <a:r>
              <a:rPr lang="es-CL" dirty="0" err="1" smtClean="0">
                <a:solidFill>
                  <a:schemeClr val="tx2"/>
                </a:solidFill>
              </a:rPr>
              <a:t>Size</a:t>
            </a:r>
            <a:r>
              <a:rPr lang="es-CL" dirty="0" smtClean="0">
                <a:solidFill>
                  <a:schemeClr val="tx2"/>
                </a:solidFill>
              </a:rPr>
              <a:t> </a:t>
            </a:r>
            <a:r>
              <a:rPr lang="es-CL" dirty="0" err="1" smtClean="0">
                <a:solidFill>
                  <a:schemeClr val="tx2"/>
                </a:solidFill>
              </a:rPr>
              <a:t>by</a:t>
            </a:r>
            <a:r>
              <a:rPr lang="es-CL" dirty="0" smtClean="0">
                <a:solidFill>
                  <a:schemeClr val="tx2"/>
                </a:solidFill>
              </a:rPr>
              <a:t> </a:t>
            </a:r>
            <a:r>
              <a:rPr lang="es-CL" dirty="0" err="1" smtClean="0">
                <a:solidFill>
                  <a:schemeClr val="tx2"/>
                </a:solidFill>
              </a:rPr>
              <a:t>Teacher</a:t>
            </a:r>
            <a:r>
              <a:rPr lang="es-CL" dirty="0" smtClean="0">
                <a:solidFill>
                  <a:schemeClr val="tx2"/>
                </a:solidFill>
              </a:rPr>
              <a:t> </a:t>
            </a:r>
            <a:endParaRPr lang="es-CL" dirty="0">
              <a:solidFill>
                <a:schemeClr val="tx2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429082"/>
              </p:ext>
            </p:extLst>
          </p:nvPr>
        </p:nvGraphicFramePr>
        <p:xfrm>
          <a:off x="1043607" y="1628803"/>
          <a:ext cx="7200801" cy="3752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0556"/>
                <a:gridCol w="1858271"/>
                <a:gridCol w="313662"/>
                <a:gridCol w="2938312"/>
              </a:tblGrid>
              <a:tr h="276111">
                <a:tc>
                  <a:txBody>
                    <a:bodyPr/>
                    <a:lstStyle/>
                    <a:p>
                      <a:pPr algn="ctr" fontAlgn="b"/>
                      <a:r>
                        <a:rPr lang="es-CL" sz="2400" b="1" u="none" strike="noStrike" dirty="0" err="1">
                          <a:effectLst/>
                        </a:rPr>
                        <a:t>Label</a:t>
                      </a:r>
                      <a:endParaRPr lang="es-C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400" b="1" u="none" strike="noStrike" dirty="0" err="1">
                          <a:effectLst/>
                        </a:rPr>
                        <a:t>Hedges</a:t>
                      </a:r>
                      <a:r>
                        <a:rPr lang="es-CL" sz="2400" b="1" u="none" strike="noStrike" dirty="0">
                          <a:effectLst/>
                        </a:rPr>
                        <a:t>' g</a:t>
                      </a:r>
                      <a:endParaRPr lang="es-C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Lexi Masters</a:t>
                      </a:r>
                      <a:endParaRPr lang="en-US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400" u="none" strike="noStrike" dirty="0" smtClean="0">
                          <a:effectLst/>
                          <a:latin typeface="+mn-lt"/>
                        </a:rPr>
                        <a:t>1.23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400" u="none" strike="noStrike" dirty="0" err="1">
                          <a:effectLst/>
                          <a:latin typeface="+mn-lt"/>
                        </a:rPr>
                        <a:t>large</a:t>
                      </a:r>
                      <a:r>
                        <a:rPr lang="es-CL" sz="24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s-CL" sz="2400" u="none" strike="noStrike" dirty="0" err="1">
                          <a:effectLst/>
                          <a:latin typeface="+mn-lt"/>
                        </a:rPr>
                        <a:t>effect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Alana Moore</a:t>
                      </a:r>
                      <a:endParaRPr lang="en-US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400" u="none" strike="noStrike" dirty="0" smtClean="0">
                          <a:effectLst/>
                          <a:latin typeface="+mn-lt"/>
                        </a:rPr>
                        <a:t>1.22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400" u="none" strike="noStrike" dirty="0" err="1">
                          <a:effectLst/>
                          <a:latin typeface="+mn-lt"/>
                        </a:rPr>
                        <a:t>medium</a:t>
                      </a:r>
                      <a:r>
                        <a:rPr lang="es-CL" sz="24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s-CL" sz="2400" u="none" strike="noStrike" dirty="0" err="1">
                          <a:effectLst/>
                          <a:latin typeface="+mn-lt"/>
                        </a:rPr>
                        <a:t>effect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06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Ann Elton</a:t>
                      </a:r>
                      <a:endParaRPr lang="en-US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400" u="none" strike="noStrike" dirty="0" smtClean="0">
                          <a:effectLst/>
                          <a:latin typeface="+mn-lt"/>
                        </a:rPr>
                        <a:t>1.03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400" u="none" strike="noStrike" dirty="0" err="1">
                          <a:effectLst/>
                          <a:latin typeface="+mn-lt"/>
                        </a:rPr>
                        <a:t>small</a:t>
                      </a:r>
                      <a:r>
                        <a:rPr lang="es-CL" sz="24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s-CL" sz="2400" u="none" strike="noStrike" dirty="0" err="1">
                          <a:effectLst/>
                          <a:latin typeface="+mn-lt"/>
                        </a:rPr>
                        <a:t>effect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61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Caryn Worth</a:t>
                      </a:r>
                      <a:endParaRPr lang="en-US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400" u="none" strike="noStrike" dirty="0" smtClean="0">
                          <a:effectLst/>
                          <a:latin typeface="+mn-lt"/>
                        </a:rPr>
                        <a:t>0.85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400" u="none" strike="noStrike" dirty="0">
                          <a:effectLst/>
                          <a:latin typeface="+mn-lt"/>
                        </a:rPr>
                        <a:t>no </a:t>
                      </a:r>
                      <a:r>
                        <a:rPr lang="es-CL" sz="2400" u="none" strike="noStrike" dirty="0" err="1">
                          <a:effectLst/>
                          <a:latin typeface="+mn-lt"/>
                        </a:rPr>
                        <a:t>effect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761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Becca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Thomas</a:t>
                      </a:r>
                      <a:endParaRPr lang="en-US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400" u="none" strike="noStrike" dirty="0" smtClean="0">
                          <a:effectLst/>
                          <a:latin typeface="+mn-lt"/>
                        </a:rPr>
                        <a:t>0.67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61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Renee Bond</a:t>
                      </a:r>
                      <a:endParaRPr lang="en-US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400" u="none" strike="noStrike" dirty="0" smtClean="0">
                          <a:effectLst/>
                          <a:latin typeface="+mn-lt"/>
                        </a:rPr>
                        <a:t>0.54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61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Claudio Castillo</a:t>
                      </a:r>
                      <a:endParaRPr lang="en-US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400" u="none" strike="noStrike" dirty="0" smtClean="0">
                          <a:effectLst/>
                          <a:latin typeface="+mn-lt"/>
                        </a:rPr>
                        <a:t>0.32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61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Jonah Booker</a:t>
                      </a:r>
                      <a:endParaRPr lang="en-US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400" u="none" strike="noStrike" dirty="0" smtClean="0">
                          <a:effectLst/>
                          <a:latin typeface="+mn-lt"/>
                        </a:rPr>
                        <a:t>0.12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61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Phillip Grant</a:t>
                      </a:r>
                      <a:endParaRPr lang="en-US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400" u="none" strike="noStrike" dirty="0" smtClean="0">
                          <a:effectLst/>
                          <a:latin typeface="+mn-lt"/>
                        </a:rPr>
                        <a:t>0.03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762000" y="2768958"/>
            <a:ext cx="4106214" cy="2612695"/>
            <a:chOff x="762000" y="2768958"/>
            <a:chExt cx="4106214" cy="2612695"/>
          </a:xfrm>
        </p:grpSpPr>
        <p:sp>
          <p:nvSpPr>
            <p:cNvPr id="3" name="Oval 2"/>
            <p:cNvSpPr/>
            <p:nvPr/>
          </p:nvSpPr>
          <p:spPr>
            <a:xfrm>
              <a:off x="862885" y="2768958"/>
              <a:ext cx="4005329" cy="437881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762000" y="4943772"/>
              <a:ext cx="4005329" cy="437881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537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113971"/>
              </p:ext>
            </p:extLst>
          </p:nvPr>
        </p:nvGraphicFramePr>
        <p:xfrm>
          <a:off x="446568" y="2"/>
          <a:ext cx="8697432" cy="6857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0452"/>
                <a:gridCol w="5576980"/>
              </a:tblGrid>
              <a:tr h="762709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Large</a:t>
                      </a:r>
                      <a:r>
                        <a:rPr lang="en-US" sz="3200" baseline="0" dirty="0" smtClean="0"/>
                        <a:t> Effect Size (Ann Elton)</a:t>
                      </a:r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88612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Learning Goals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Level 3</a:t>
                      </a:r>
                    </a:p>
                    <a:p>
                      <a:r>
                        <a:rPr lang="en-US" sz="2400" dirty="0" smtClean="0"/>
                        <a:t>“Explain what makes a watershed”</a:t>
                      </a:r>
                      <a:endParaRPr lang="en-US" sz="2400" dirty="0"/>
                    </a:p>
                  </a:txBody>
                  <a:tcPr/>
                </a:tc>
              </a:tr>
              <a:tr h="77851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Curriculum</a:t>
                      </a:r>
                      <a:r>
                        <a:rPr lang="en-US" sz="2400" baseline="0" dirty="0" smtClean="0">
                          <a:solidFill>
                            <a:schemeClr val="tx2"/>
                          </a:solidFill>
                        </a:rPr>
                        <a:t> Materials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Activities</a:t>
                      </a:r>
                      <a:r>
                        <a:rPr lang="en-US" sz="2400" baseline="0" dirty="0" smtClean="0"/>
                        <a:t> from workshop</a:t>
                      </a:r>
                      <a:endParaRPr lang="en-US" sz="2400" dirty="0"/>
                    </a:p>
                  </a:txBody>
                  <a:tcPr/>
                </a:tc>
              </a:tr>
              <a:tr h="88612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Formative Assessments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Identify class level on LP</a:t>
                      </a:r>
                    </a:p>
                    <a:p>
                      <a:r>
                        <a:rPr lang="en-US" sz="2400" dirty="0" smtClean="0"/>
                        <a:t>Target instruction</a:t>
                      </a:r>
                      <a:endParaRPr lang="en-US" sz="2400" dirty="0"/>
                    </a:p>
                  </a:txBody>
                  <a:tcPr/>
                </a:tc>
              </a:tr>
              <a:tr h="88612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Tools for Reasoning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Open brainstorming; beginning press for explanation</a:t>
                      </a:r>
                      <a:endParaRPr lang="en-US" sz="2400" dirty="0"/>
                    </a:p>
                  </a:txBody>
                  <a:tcPr/>
                </a:tc>
              </a:tr>
              <a:tr h="88612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Situation in Local Places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Situated</a:t>
                      </a:r>
                      <a:r>
                        <a:rPr lang="en-US" sz="2400" baseline="0" dirty="0" smtClean="0"/>
                        <a:t> activities in local watershed</a:t>
                      </a:r>
                      <a:endParaRPr lang="en-US" sz="2400" dirty="0"/>
                    </a:p>
                  </a:txBody>
                  <a:tcPr/>
                </a:tc>
              </a:tr>
              <a:tr h="88612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Use</a:t>
                      </a:r>
                      <a:r>
                        <a:rPr lang="en-US" sz="2400" baseline="0" dirty="0" smtClean="0">
                          <a:solidFill>
                            <a:schemeClr val="tx2"/>
                          </a:solidFill>
                        </a:rPr>
                        <a:t> of LP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Identify student level and target instruction</a:t>
                      </a:r>
                      <a:endParaRPr lang="en-US" sz="2400" dirty="0"/>
                    </a:p>
                  </a:txBody>
                  <a:tcPr/>
                </a:tc>
              </a:tr>
              <a:tr h="88612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Alignment</a:t>
                      </a:r>
                      <a:r>
                        <a:rPr lang="en-US" sz="2400" baseline="0" dirty="0" smtClean="0">
                          <a:solidFill>
                            <a:schemeClr val="tx2"/>
                          </a:solidFill>
                        </a:rPr>
                        <a:t> of instruction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School Science Stories (level 3) on the way to beginning MBR (level 4)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993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907797"/>
              </p:ext>
            </p:extLst>
          </p:nvPr>
        </p:nvGraphicFramePr>
        <p:xfrm>
          <a:off x="446567" y="0"/>
          <a:ext cx="8591107" cy="6947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584"/>
                <a:gridCol w="5547523"/>
              </a:tblGrid>
              <a:tr h="599111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No Effect Size (Philip Grant)</a:t>
                      </a:r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122975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Learning Goals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Level 3</a:t>
                      </a:r>
                    </a:p>
                    <a:p>
                      <a:r>
                        <a:rPr lang="en-US" sz="2400" dirty="0" smtClean="0"/>
                        <a:t>“SWBAT recognize that population</a:t>
                      </a:r>
                      <a:r>
                        <a:rPr lang="en-US" sz="2400" baseline="0" dirty="0" smtClean="0"/>
                        <a:t> growth affects runoff in a watershed”</a:t>
                      </a:r>
                      <a:endParaRPr lang="en-US" sz="2400" dirty="0"/>
                    </a:p>
                  </a:txBody>
                  <a:tcPr/>
                </a:tc>
              </a:tr>
              <a:tr h="667283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Curriculum</a:t>
                      </a:r>
                      <a:r>
                        <a:rPr lang="en-US" sz="2400" baseline="0" dirty="0" smtClean="0">
                          <a:solidFill>
                            <a:schemeClr val="tx2"/>
                          </a:solidFill>
                        </a:rPr>
                        <a:t> Materials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Project Wet </a:t>
                      </a:r>
                      <a:r>
                        <a:rPr lang="en-US" sz="2400" dirty="0" smtClean="0"/>
                        <a:t>activities</a:t>
                      </a:r>
                      <a:endParaRPr lang="en-US" sz="2400" dirty="0"/>
                    </a:p>
                  </a:txBody>
                  <a:tcPr/>
                </a:tc>
              </a:tr>
              <a:tr h="85136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Formative Assessments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“Anticipatory set” to hook</a:t>
                      </a:r>
                      <a:r>
                        <a:rPr lang="en-US" sz="2400" baseline="0" dirty="0" smtClean="0"/>
                        <a:t> student interest &amp; activate prior knowledge</a:t>
                      </a:r>
                      <a:endParaRPr lang="en-US" sz="2400" dirty="0"/>
                    </a:p>
                  </a:txBody>
                  <a:tcPr/>
                </a:tc>
              </a:tr>
              <a:tr h="122975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Tools for Reasoning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Worksheets; Level 4 language but no support for reasoning;</a:t>
                      </a:r>
                      <a:r>
                        <a:rPr lang="en-US" sz="2400" baseline="0" dirty="0" smtClean="0"/>
                        <a:t> no press for explanation</a:t>
                      </a:r>
                      <a:endParaRPr lang="en-US" sz="2400" dirty="0"/>
                    </a:p>
                  </a:txBody>
                  <a:tcPr/>
                </a:tc>
              </a:tr>
              <a:tr h="85136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Situation in Local Places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Generic,</a:t>
                      </a:r>
                      <a:r>
                        <a:rPr lang="en-US" sz="2400" baseline="0" dirty="0" smtClean="0"/>
                        <a:t> abstract, or h</a:t>
                      </a:r>
                      <a:r>
                        <a:rPr lang="en-US" sz="2400" dirty="0" smtClean="0"/>
                        <a:t>ypothetical</a:t>
                      </a:r>
                      <a:r>
                        <a:rPr lang="en-US" sz="2400" baseline="0" dirty="0" smtClean="0"/>
                        <a:t> watersheds</a:t>
                      </a:r>
                      <a:endParaRPr lang="en-US" sz="2400" dirty="0"/>
                    </a:p>
                  </a:txBody>
                  <a:tcPr/>
                </a:tc>
              </a:tr>
              <a:tr h="667283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Use</a:t>
                      </a:r>
                      <a:r>
                        <a:rPr lang="en-US" sz="2400" baseline="0" dirty="0" smtClean="0">
                          <a:solidFill>
                            <a:schemeClr val="tx2"/>
                          </a:solidFill>
                        </a:rPr>
                        <a:t> of LP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Grade students</a:t>
                      </a:r>
                      <a:endParaRPr lang="en-US" sz="2400" dirty="0"/>
                    </a:p>
                  </a:txBody>
                  <a:tcPr/>
                </a:tc>
              </a:tr>
              <a:tr h="85136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Alignment</a:t>
                      </a:r>
                      <a:r>
                        <a:rPr lang="en-US" sz="2400" baseline="0" dirty="0" smtClean="0">
                          <a:solidFill>
                            <a:schemeClr val="tx2"/>
                          </a:solidFill>
                        </a:rPr>
                        <a:t> of instruction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Not aligned (unproductive school science)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31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Interpretations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Both teachers teaching school science, but</a:t>
            </a:r>
          </a:p>
          <a:p>
            <a:pPr marL="457200" lvl="1" indent="0">
              <a:buNone/>
            </a:pPr>
            <a:r>
              <a:rPr lang="en-US" dirty="0" smtClean="0"/>
              <a:t>Ann = attends to student thinking; productive school science (level 3) moving towards model-based reasoning (level 4)</a:t>
            </a:r>
          </a:p>
          <a:p>
            <a:pPr marL="457200" lvl="1" indent="0">
              <a:spcBef>
                <a:spcPts val="1800"/>
              </a:spcBef>
              <a:buNone/>
            </a:pPr>
            <a:r>
              <a:rPr lang="en-US" dirty="0" smtClean="0"/>
              <a:t>Philip = performs school-required elements of instruction but no focus on student thinking; unproductive school science.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44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Conclusion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53792" y="1752600"/>
            <a:ext cx="8435662" cy="4373563"/>
          </a:xfrm>
        </p:spPr>
        <p:txBody>
          <a:bodyPr>
            <a:normAutofit/>
          </a:bodyPr>
          <a:lstStyle/>
          <a:p>
            <a:r>
              <a:rPr lang="en-US" dirty="0" smtClean="0"/>
              <a:t>School science (level 3)  instruction is a strong </a:t>
            </a:r>
            <a:r>
              <a:rPr lang="en-US" dirty="0" err="1" smtClean="0"/>
              <a:t>contextural</a:t>
            </a:r>
            <a:r>
              <a:rPr lang="en-US" dirty="0" smtClean="0"/>
              <a:t> characteristic; model-based reasoning </a:t>
            </a:r>
            <a:r>
              <a:rPr lang="en-US" dirty="0"/>
              <a:t>(level </a:t>
            </a:r>
            <a:r>
              <a:rPr lang="en-US" dirty="0" smtClean="0"/>
              <a:t>4)not-typical </a:t>
            </a:r>
          </a:p>
          <a:p>
            <a:r>
              <a:rPr lang="en-US" dirty="0" smtClean="0"/>
              <a:t>More vs less-productive school science (level 3)</a:t>
            </a:r>
          </a:p>
          <a:p>
            <a:r>
              <a:rPr lang="en-US" dirty="0" smtClean="0"/>
              <a:t>LP-based resources have the potential to support learning if used in ways that lead to productive uses of school science.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4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Questions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1417638"/>
            <a:ext cx="7924800" cy="43735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Paper available at: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www.umt.edu/watertools/default.aspx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Kristin Gunckel: </a:t>
            </a:r>
            <a:r>
              <a:rPr lang="en-US" dirty="0" smtClean="0">
                <a:hlinkClick r:id="rId3"/>
              </a:rPr>
              <a:t>kgunckel@email.arizona.edu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Beth Covitt: </a:t>
            </a:r>
            <a:r>
              <a:rPr lang="en-US" dirty="0" smtClean="0">
                <a:hlinkClick r:id="rId4"/>
              </a:rPr>
              <a:t>Beth.Covitt@mso.umt.edu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9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280" y="0"/>
            <a:ext cx="7970520" cy="1143000"/>
          </a:xfrm>
        </p:spPr>
        <p:txBody>
          <a:bodyPr/>
          <a:lstStyle/>
          <a:p>
            <a:r>
              <a:rPr lang="en-US" sz="4000" dirty="0" smtClean="0">
                <a:solidFill>
                  <a:schemeClr val="tx2"/>
                </a:solidFill>
              </a:rPr>
              <a:t>Research Support Disclaimer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280" y="1600200"/>
            <a:ext cx="797052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80808"/>
                </a:solidFill>
              </a:rPr>
              <a:t>This research is supported </a:t>
            </a:r>
            <a:r>
              <a:rPr lang="en-US" sz="2400" dirty="0" smtClean="0">
                <a:solidFill>
                  <a:srgbClr val="080808"/>
                </a:solidFill>
              </a:rPr>
              <a:t>by </a:t>
            </a:r>
            <a:r>
              <a:rPr lang="en-US" sz="2400" dirty="0">
                <a:solidFill>
                  <a:srgbClr val="080808"/>
                </a:solidFill>
              </a:rPr>
              <a:t>grants from the National Science Foundation</a:t>
            </a:r>
            <a:r>
              <a:rPr lang="en-US" sz="2400" dirty="0" smtClean="0">
                <a:solidFill>
                  <a:srgbClr val="080808"/>
                </a:solidFill>
              </a:rPr>
              <a:t>: </a:t>
            </a:r>
            <a:r>
              <a:rPr lang="en-US" sz="2400" dirty="0">
                <a:solidFill>
                  <a:srgbClr val="080808"/>
                </a:solidFill>
              </a:rPr>
              <a:t>Targeted Partnership: Culturally </a:t>
            </a:r>
            <a:r>
              <a:rPr lang="en-US" sz="2400" dirty="0" smtClean="0">
                <a:solidFill>
                  <a:srgbClr val="080808"/>
                </a:solidFill>
              </a:rPr>
              <a:t>Relevant Ecology</a:t>
            </a:r>
            <a:r>
              <a:rPr lang="en-US" sz="2400" dirty="0">
                <a:solidFill>
                  <a:srgbClr val="080808"/>
                </a:solidFill>
              </a:rPr>
              <a:t>, </a:t>
            </a:r>
            <a:r>
              <a:rPr lang="en-US" sz="2400" dirty="0" smtClean="0">
                <a:solidFill>
                  <a:srgbClr val="080808"/>
                </a:solidFill>
              </a:rPr>
              <a:t>Learning Progressions </a:t>
            </a:r>
            <a:r>
              <a:rPr lang="en-US" sz="2400" dirty="0">
                <a:solidFill>
                  <a:srgbClr val="080808"/>
                </a:solidFill>
              </a:rPr>
              <a:t>and environmental literacy (NSF-0832173), and Tools for Reasoning about Water in Socio-ecological Systems </a:t>
            </a:r>
            <a:r>
              <a:rPr lang="en-US" sz="2400" dirty="0"/>
              <a:t>(DRL-1020176). </a:t>
            </a:r>
            <a:r>
              <a:rPr lang="en-US" sz="2400" dirty="0">
                <a:solidFill>
                  <a:srgbClr val="080808"/>
                </a:solidFill>
              </a:rPr>
              <a:t>Any opinions, findings, and conclusions or recommendations expressed in this material are those of the author(s) and do not necessarily reflect the views of the National Science Foundation.</a:t>
            </a:r>
            <a:endParaRPr lang="en-US" sz="2400" dirty="0"/>
          </a:p>
          <a:p>
            <a:endParaRPr lang="en-US" dirty="0"/>
          </a:p>
        </p:txBody>
      </p:sp>
      <p:pic>
        <p:nvPicPr>
          <p:cNvPr id="4" name="Picture 4" descr="National Science Foundation 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300" y="585216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125696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Project Goal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dirty="0"/>
              <a:t>To develop instructional materials that connect learning progression research to classroom </a:t>
            </a:r>
            <a:r>
              <a:rPr lang="en-US" dirty="0" smtClean="0"/>
              <a:t>instruction (Tools)</a:t>
            </a:r>
            <a:endParaRPr lang="en-US" dirty="0"/>
          </a:p>
          <a:p>
            <a:pPr lvl="1"/>
            <a:r>
              <a:rPr lang="en-US" dirty="0" smtClean="0"/>
              <a:t>Formative </a:t>
            </a:r>
            <a:r>
              <a:rPr lang="en-US" dirty="0"/>
              <a:t>Assessments</a:t>
            </a:r>
          </a:p>
          <a:p>
            <a:pPr lvl="1"/>
            <a:r>
              <a:rPr lang="en-US" dirty="0"/>
              <a:t>Tools for </a:t>
            </a:r>
            <a:r>
              <a:rPr lang="en-US" dirty="0" smtClean="0"/>
              <a:t>Reasoning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4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00210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Water Systems Learning Progression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  <p:sp>
        <p:nvSpPr>
          <p:cNvPr id="6" name="Cube 5"/>
          <p:cNvSpPr/>
          <p:nvPr/>
        </p:nvSpPr>
        <p:spPr>
          <a:xfrm>
            <a:off x="960119" y="4420227"/>
            <a:ext cx="7726680" cy="2037694"/>
          </a:xfrm>
          <a:prstGeom prst="cube">
            <a:avLst>
              <a:gd name="adj" fmla="val 45548"/>
            </a:avLst>
          </a:prstGeom>
          <a:solidFill>
            <a:schemeClr val="bg2">
              <a:lumMod val="25000"/>
            </a:schemeClr>
          </a:solidFill>
          <a:ln>
            <a:noFill/>
          </a:ln>
          <a:scene3d>
            <a:camera prst="orthographicFront"/>
            <a:lightRig rig="threePt" dir="t">
              <a:rot lat="0" lon="0" rev="10800000"/>
            </a:lightRig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400" b="1" dirty="0"/>
              <a:t>Level 1 – Force Dynamic</a:t>
            </a:r>
          </a:p>
          <a:p>
            <a:pPr lvl="1" algn="ctr">
              <a:spcBef>
                <a:spcPts val="0"/>
              </a:spcBef>
            </a:pPr>
            <a:r>
              <a:rPr lang="en-US" sz="2000" dirty="0"/>
              <a:t>Water in isolated locations</a:t>
            </a:r>
          </a:p>
          <a:p>
            <a:pPr lvl="1" algn="ctr">
              <a:spcBef>
                <a:spcPts val="0"/>
              </a:spcBef>
            </a:pPr>
            <a:r>
              <a:rPr lang="en-US" sz="2000" dirty="0"/>
              <a:t>Human-centric</a:t>
            </a:r>
          </a:p>
        </p:txBody>
      </p:sp>
      <p:sp>
        <p:nvSpPr>
          <p:cNvPr id="7" name="Cube 6"/>
          <p:cNvSpPr/>
          <p:nvPr/>
        </p:nvSpPr>
        <p:spPr>
          <a:xfrm>
            <a:off x="1166657" y="3285462"/>
            <a:ext cx="7520143" cy="1834984"/>
          </a:xfrm>
          <a:prstGeom prst="cube">
            <a:avLst>
              <a:gd name="adj" fmla="val 38601"/>
            </a:avLst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>
              <a:rot lat="0" lon="0" rev="10800000"/>
            </a:lightRig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400" b="1" dirty="0"/>
              <a:t>Level 2 – Force Dynamic with Mechanisms</a:t>
            </a:r>
          </a:p>
          <a:p>
            <a:pPr lvl="1" algn="ctr">
              <a:spcBef>
                <a:spcPts val="0"/>
              </a:spcBef>
            </a:pPr>
            <a:r>
              <a:rPr lang="en-US" sz="2000" dirty="0"/>
              <a:t>Actors, enablers, antagonists</a:t>
            </a:r>
          </a:p>
          <a:p>
            <a:pPr lvl="1" algn="ctr">
              <a:spcBef>
                <a:spcPts val="0"/>
              </a:spcBef>
            </a:pPr>
            <a:r>
              <a:rPr lang="en-US" sz="2000" dirty="0"/>
              <a:t>Macroscopic only</a:t>
            </a:r>
          </a:p>
        </p:txBody>
      </p:sp>
      <p:sp>
        <p:nvSpPr>
          <p:cNvPr id="8" name="Cube 7"/>
          <p:cNvSpPr/>
          <p:nvPr/>
        </p:nvSpPr>
        <p:spPr>
          <a:xfrm>
            <a:off x="1367079" y="2156595"/>
            <a:ext cx="7319720" cy="1645368"/>
          </a:xfrm>
          <a:prstGeom prst="cube">
            <a:avLst>
              <a:gd name="adj" fmla="val 31349"/>
            </a:avLst>
          </a:prstGeom>
          <a:solidFill>
            <a:schemeClr val="tx2"/>
          </a:solidFill>
          <a:ln>
            <a:noFill/>
          </a:ln>
          <a:scene3d>
            <a:camera prst="orthographicFront"/>
            <a:lightRig rig="threePt" dir="t">
              <a:rot lat="0" lon="0" rev="6000000"/>
            </a:lightRig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400" b="1" dirty="0"/>
              <a:t>Level 3 – School Science Stories</a:t>
            </a:r>
          </a:p>
          <a:p>
            <a:pPr lvl="1" algn="ctr">
              <a:spcBef>
                <a:spcPts val="0"/>
              </a:spcBef>
            </a:pPr>
            <a:r>
              <a:rPr lang="en-US" sz="2000" dirty="0"/>
              <a:t>Events in order, Names processes</a:t>
            </a:r>
          </a:p>
          <a:p>
            <a:pPr lvl="1" algn="ctr">
              <a:spcBef>
                <a:spcPts val="0"/>
              </a:spcBef>
            </a:pPr>
            <a:r>
              <a:rPr lang="en-US" sz="2000" dirty="0"/>
              <a:t>Microscopic to landscape scales</a:t>
            </a:r>
          </a:p>
        </p:txBody>
      </p:sp>
      <p:sp>
        <p:nvSpPr>
          <p:cNvPr id="9" name="Cube 8"/>
          <p:cNvSpPr/>
          <p:nvPr/>
        </p:nvSpPr>
        <p:spPr>
          <a:xfrm>
            <a:off x="1605161" y="1116419"/>
            <a:ext cx="7081637" cy="1316623"/>
          </a:xfrm>
          <a:prstGeom prst="cube">
            <a:avLst>
              <a:gd name="adj" fmla="val 22711"/>
            </a:avLst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>
              <a:rot lat="0" lon="0" rev="6000000"/>
            </a:lightRig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400" b="1" dirty="0"/>
              <a:t>Level 4 – Qualitative Model-Based Reasoning</a:t>
            </a:r>
          </a:p>
          <a:p>
            <a:pPr lvl="1" algn="ctr">
              <a:spcBef>
                <a:spcPts val="0"/>
              </a:spcBef>
            </a:pPr>
            <a:r>
              <a:rPr lang="en-US" sz="2000" dirty="0"/>
              <a:t>Driving Forces &amp; Constraining Factors </a:t>
            </a:r>
          </a:p>
          <a:p>
            <a:pPr lvl="1" algn="ctr">
              <a:spcBef>
                <a:spcPts val="0"/>
              </a:spcBef>
            </a:pPr>
            <a:r>
              <a:rPr lang="en-US" sz="2000" dirty="0"/>
              <a:t>Atomic-Molecular to Landscape Scales</a:t>
            </a:r>
          </a:p>
        </p:txBody>
      </p:sp>
    </p:spTree>
    <p:extLst>
      <p:ext uri="{BB962C8B-B14F-4D97-AF65-F5344CB8AC3E}">
        <p14:creationId xmlns:p14="http://schemas.microsoft.com/office/powerpoint/2010/main" val="204115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Learning Progression-Supported Teaching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Establishing learning goals</a:t>
            </a:r>
          </a:p>
          <a:p>
            <a:r>
              <a:rPr lang="en-US" dirty="0" smtClean="0"/>
              <a:t>Using formative assessment</a:t>
            </a:r>
          </a:p>
          <a:p>
            <a:r>
              <a:rPr lang="en-US" dirty="0" smtClean="0"/>
              <a:t>Scaffolding reasoning</a:t>
            </a:r>
          </a:p>
          <a:p>
            <a:r>
              <a:rPr lang="en-US" dirty="0" smtClean="0"/>
              <a:t>Situating content and practices in students’ place, culture, and motivating real world issues.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0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28" y="0"/>
            <a:ext cx="8612372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/>
                </a:solidFill>
              </a:rPr>
              <a:t>LP-Based</a:t>
            </a:r>
            <a:r>
              <a:rPr lang="en-US" sz="3300" dirty="0" smtClean="0">
                <a:solidFill>
                  <a:schemeClr val="tx2"/>
                </a:solidFill>
              </a:rPr>
              <a:t> </a:t>
            </a:r>
            <a:r>
              <a:rPr lang="en-US" sz="4000" dirty="0" smtClean="0">
                <a:solidFill>
                  <a:schemeClr val="tx2"/>
                </a:solidFill>
              </a:rPr>
              <a:t>Formative Assessments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339" y="1057938"/>
            <a:ext cx="5103628" cy="4396563"/>
          </a:xfrm>
        </p:spPr>
        <p:txBody>
          <a:bodyPr>
            <a:normAutofit lnSpcReduction="10000"/>
          </a:bodyPr>
          <a:lstStyle/>
          <a:p>
            <a:r>
              <a:rPr lang="en-US" sz="3000" dirty="0"/>
              <a:t>Quick classroom assessments</a:t>
            </a:r>
          </a:p>
          <a:p>
            <a:r>
              <a:rPr lang="en-US" sz="3000" dirty="0" smtClean="0"/>
              <a:t>Include </a:t>
            </a:r>
            <a:r>
              <a:rPr lang="en-US" sz="3000" dirty="0"/>
              <a:t>supporting </a:t>
            </a:r>
            <a:r>
              <a:rPr lang="en-US" sz="3000" dirty="0" smtClean="0"/>
              <a:t>materials for teachers:</a:t>
            </a:r>
            <a:endParaRPr lang="en-US" sz="3000" dirty="0"/>
          </a:p>
          <a:p>
            <a:pPr lvl="1"/>
            <a:r>
              <a:rPr lang="en-US" sz="2400" dirty="0" smtClean="0"/>
              <a:t>Assessment item</a:t>
            </a:r>
          </a:p>
          <a:p>
            <a:pPr lvl="1"/>
            <a:r>
              <a:rPr lang="en-US" sz="2400" dirty="0" smtClean="0"/>
              <a:t>Description </a:t>
            </a:r>
            <a:r>
              <a:rPr lang="en-US" sz="2400" dirty="0"/>
              <a:t>of purpose and target response</a:t>
            </a:r>
          </a:p>
          <a:p>
            <a:pPr lvl="1"/>
            <a:r>
              <a:rPr lang="en-US" sz="2400" dirty="0"/>
              <a:t>Key for determining </a:t>
            </a:r>
            <a:r>
              <a:rPr lang="en-US" sz="2400" dirty="0" smtClean="0"/>
              <a:t>students’ levels of achievement</a:t>
            </a:r>
          </a:p>
          <a:p>
            <a:pPr lvl="1"/>
            <a:r>
              <a:rPr lang="en-US" sz="2400" dirty="0" smtClean="0"/>
              <a:t>Suggestions for instruction for students at each level</a:t>
            </a:r>
            <a:endParaRPr lang="en-US" sz="2400" dirty="0"/>
          </a:p>
        </p:txBody>
      </p:sp>
      <p:pic>
        <p:nvPicPr>
          <p:cNvPr id="4" name="Picture 1" descr="School Campus Ma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0315" y="3369313"/>
            <a:ext cx="2820946" cy="208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7897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791" y="0"/>
            <a:ext cx="8559209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/>
                </a:solidFill>
              </a:rPr>
              <a:t>Tools for Reasoning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301" y="976423"/>
            <a:ext cx="7859234" cy="3627475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Intended to scaffold development of scientific accounts (</a:t>
            </a:r>
            <a:r>
              <a:rPr lang="en-US" sz="3000" dirty="0" err="1" smtClean="0"/>
              <a:t>hows</a:t>
            </a:r>
            <a:r>
              <a:rPr lang="en-US" sz="3000" dirty="0" smtClean="0"/>
              <a:t> and whys)</a:t>
            </a:r>
          </a:p>
          <a:p>
            <a:r>
              <a:rPr lang="en-US" sz="3000" dirty="0" smtClean="0"/>
              <a:t>Address specific LP-related challenges students encounter</a:t>
            </a:r>
          </a:p>
          <a:p>
            <a:pPr lvl="1"/>
            <a:r>
              <a:rPr lang="en-US" dirty="0" smtClean="0"/>
              <a:t>Attending to driving forces and constraining factors</a:t>
            </a:r>
          </a:p>
          <a:p>
            <a:pPr lvl="1"/>
            <a:r>
              <a:rPr lang="en-US" dirty="0" smtClean="0"/>
              <a:t>Considering likelihood of multiple/diverse pathways</a:t>
            </a:r>
          </a:p>
          <a:p>
            <a:pPr lvl="1"/>
            <a:r>
              <a:rPr lang="en-US" dirty="0" smtClean="0"/>
              <a:t>Distinguishing scale and using scale in scientific accounts</a:t>
            </a:r>
          </a:p>
          <a:p>
            <a:pPr marL="393192" lvl="1" indent="0">
              <a:buNone/>
            </a:pPr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231" y="4319207"/>
            <a:ext cx="4378095" cy="1980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2468231" y="4284984"/>
            <a:ext cx="4657061" cy="2355805"/>
            <a:chOff x="182880" y="685800"/>
            <a:chExt cx="8746167" cy="5257800"/>
          </a:xfrm>
        </p:grpSpPr>
        <p:grpSp>
          <p:nvGrpSpPr>
            <p:cNvPr id="6" name="Group 5"/>
            <p:cNvGrpSpPr/>
            <p:nvPr/>
          </p:nvGrpSpPr>
          <p:grpSpPr>
            <a:xfrm>
              <a:off x="182880" y="685800"/>
              <a:ext cx="8746167" cy="5257800"/>
              <a:chOff x="182880" y="990600"/>
              <a:chExt cx="8746167" cy="5257800"/>
            </a:xfrm>
          </p:grpSpPr>
          <p:sp>
            <p:nvSpPr>
              <p:cNvPr id="8" name="Rounded Rectangle 7"/>
              <p:cNvSpPr/>
              <p:nvPr/>
            </p:nvSpPr>
            <p:spPr>
              <a:xfrm>
                <a:off x="3769056" y="2895600"/>
                <a:ext cx="1600200" cy="14478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5361296" y="2286000"/>
                <a:ext cx="1188720" cy="25908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US" sz="1200" b="1" dirty="0" smtClean="0">
                    <a:solidFill>
                      <a:schemeClr val="tx1"/>
                    </a:solidFill>
                  </a:rPr>
                  <a:t>After</a:t>
                </a:r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6548424" y="1676400"/>
                <a:ext cx="1188720" cy="3810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US" sz="1200" b="1" dirty="0" smtClean="0">
                    <a:solidFill>
                      <a:schemeClr val="tx1"/>
                    </a:solidFill>
                  </a:rPr>
                  <a:t>After</a:t>
                </a:r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7740328" y="990600"/>
                <a:ext cx="1188719" cy="52578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US" sz="1200" b="1" dirty="0" smtClean="0">
                    <a:solidFill>
                      <a:schemeClr val="tx1"/>
                    </a:solidFill>
                  </a:rPr>
                  <a:t>After</a:t>
                </a:r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2572376" y="2286000"/>
                <a:ext cx="1188720" cy="25908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US" sz="1100" b="1" dirty="0" smtClean="0">
                    <a:solidFill>
                      <a:schemeClr val="tx1"/>
                    </a:solidFill>
                  </a:rPr>
                  <a:t>Before</a:t>
                </a: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1374784" y="1676400"/>
                <a:ext cx="1188720" cy="3810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US" sz="1100" b="1" dirty="0" smtClean="0">
                    <a:solidFill>
                      <a:schemeClr val="tx1"/>
                    </a:solidFill>
                  </a:rPr>
                  <a:t>Before</a:t>
                </a: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182880" y="990600"/>
                <a:ext cx="1188720" cy="52578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US" sz="1100" b="1" dirty="0" smtClean="0">
                    <a:solidFill>
                      <a:schemeClr val="tx1"/>
                    </a:solidFill>
                  </a:rPr>
                  <a:t>Before</a:t>
                </a: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61686">
              <a:off x="3824287" y="2671762"/>
              <a:ext cx="1495425" cy="15144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5924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274638"/>
            <a:ext cx="819912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Research Questions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840" y="1584960"/>
            <a:ext cx="7680960" cy="4541203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2400"/>
              </a:spcBef>
              <a:buFont typeface="+mj-lt"/>
              <a:buAutoNum type="arabicPeriod"/>
            </a:pPr>
            <a:r>
              <a:rPr lang="en-US" dirty="0" smtClean="0"/>
              <a:t>Does incorporation of LP-based tools into instruction impact student learning?</a:t>
            </a:r>
          </a:p>
          <a:p>
            <a:pPr marL="514350" indent="-514350">
              <a:spcBef>
                <a:spcPts val="2400"/>
              </a:spcBef>
              <a:buFont typeface="+mj-lt"/>
              <a:buAutoNum type="arabicPeriod"/>
            </a:pPr>
            <a:r>
              <a:rPr lang="en-US" dirty="0" smtClean="0"/>
              <a:t>How do teachers’ uses of LP-based tools differ between teachers whose students made greater learning gains and teachers whose students made smaller learning gains?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2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Study Design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9544668"/>
              </p:ext>
            </p:extLst>
          </p:nvPr>
        </p:nvGraphicFramePr>
        <p:xfrm>
          <a:off x="762000" y="1417640"/>
          <a:ext cx="79248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3944"/>
                <a:gridCol w="2413591"/>
                <a:gridCol w="2307265"/>
              </a:tblGrid>
              <a:tr h="437832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Participant</a:t>
                      </a:r>
                      <a:r>
                        <a:rPr lang="en-US" sz="2400" baseline="0" dirty="0" smtClean="0"/>
                        <a:t> Teachers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Comparison Teachers</a:t>
                      </a:r>
                      <a:endParaRPr lang="en-US" sz="2400" dirty="0"/>
                    </a:p>
                  </a:txBody>
                  <a:tcPr/>
                </a:tc>
              </a:tr>
              <a:tr h="43783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No. of Teachers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</a:tr>
              <a:tr h="43783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No.</a:t>
                      </a:r>
                      <a:r>
                        <a:rPr lang="en-US" sz="2400" baseline="0" dirty="0" smtClean="0"/>
                        <a:t> of Students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249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213</a:t>
                      </a:r>
                      <a:endParaRPr lang="en-US" sz="2400" dirty="0"/>
                    </a:p>
                  </a:txBody>
                  <a:tcPr/>
                </a:tc>
              </a:tr>
              <a:tr h="43783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Intervention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4-day</a:t>
                      </a:r>
                      <a:r>
                        <a:rPr lang="en-US" sz="2400" baseline="0" dirty="0" smtClean="0"/>
                        <a:t> Workshop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None</a:t>
                      </a:r>
                      <a:endParaRPr lang="en-US" sz="2400" dirty="0"/>
                    </a:p>
                  </a:txBody>
                  <a:tcPr/>
                </a:tc>
              </a:tr>
              <a:tr h="437832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Student Pre-Post Assessment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</a:tr>
              <a:tr h="43783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Classroom Observations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Field</a:t>
                      </a:r>
                      <a:r>
                        <a:rPr lang="en-US" sz="2400" baseline="0" dirty="0" smtClean="0"/>
                        <a:t> Notes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None</a:t>
                      </a:r>
                      <a:endParaRPr lang="en-US" sz="2400" dirty="0"/>
                    </a:p>
                  </a:txBody>
                  <a:tcPr/>
                </a:tc>
              </a:tr>
              <a:tr h="43783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Teacher</a:t>
                      </a:r>
                      <a:r>
                        <a:rPr lang="en-US" sz="2400" baseline="0" dirty="0" smtClean="0"/>
                        <a:t> Interviews/ Focus Groups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None</a:t>
                      </a:r>
                      <a:endParaRPr lang="en-US" sz="2400" dirty="0"/>
                    </a:p>
                  </a:txBody>
                  <a:tcPr/>
                </a:tc>
              </a:tr>
              <a:tr h="43783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Student Interviews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None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Reasoning Tools for Understanding Water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60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1867</TotalTime>
  <Words>904</Words>
  <Application>Microsoft Office PowerPoint</Application>
  <PresentationFormat>On-screen Show (4:3)</PresentationFormat>
  <Paragraphs>196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1_Office Theme</vt:lpstr>
      <vt:lpstr>Teachers’ Uses of Learning Progression-Based Tools for Reasoning in Teaching about Water in Environmental Systems</vt:lpstr>
      <vt:lpstr>Research Support Disclaimer</vt:lpstr>
      <vt:lpstr>Project Goal</vt:lpstr>
      <vt:lpstr>Water Systems Learning Progression</vt:lpstr>
      <vt:lpstr>Learning Progression-Supported Teaching</vt:lpstr>
      <vt:lpstr>LP-Based Formative Assessments</vt:lpstr>
      <vt:lpstr>Tools for Reasoning</vt:lpstr>
      <vt:lpstr>Research Questions</vt:lpstr>
      <vt:lpstr>Study Design</vt:lpstr>
      <vt:lpstr>Data Analysis</vt:lpstr>
      <vt:lpstr>Current Analysis</vt:lpstr>
      <vt:lpstr>Participant Teachers and Comparison Teachers</vt:lpstr>
      <vt:lpstr>Wright Map PRE and POST Distributions of Participant and Comparison students according to ability in the Learning Progression</vt:lpstr>
      <vt:lpstr>Heat Map of Effect Size by Teacher </vt:lpstr>
      <vt:lpstr>PowerPoint Presentation</vt:lpstr>
      <vt:lpstr>PowerPoint Presentation</vt:lpstr>
      <vt:lpstr>Interpretations</vt:lpstr>
      <vt:lpstr>Conclusion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Teachers’ Use of Learning Progression-Based Tools for Reasoning in Teaching about Water</dc:title>
  <dc:creator>B C</dc:creator>
  <cp:lastModifiedBy>Gunckel, Kristin L - (kgunckel)</cp:lastModifiedBy>
  <cp:revision>54</cp:revision>
  <dcterms:created xsi:type="dcterms:W3CDTF">2014-02-25T21:46:34Z</dcterms:created>
  <dcterms:modified xsi:type="dcterms:W3CDTF">2014-03-27T15:49:37Z</dcterms:modified>
</cp:coreProperties>
</file>