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63" r:id="rId2"/>
    <p:sldId id="256" r:id="rId3"/>
    <p:sldId id="257" r:id="rId4"/>
    <p:sldId id="258" r:id="rId5"/>
    <p:sldId id="259" r:id="rId6"/>
    <p:sldId id="260" r:id="rId7"/>
    <p:sldId id="261" r:id="rId8"/>
    <p:sldId id="262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26" d="100"/>
          <a:sy n="126" d="100"/>
        </p:scale>
        <p:origin x="-119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CF6BEB-C7E0-4B1C-946B-711A900130A1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AA29F1A-93C6-4D37-B35C-53FA5C760B01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latin typeface="Calibri" pitchFamily="34" charset="0"/>
                <a:ea typeface="ＭＳ Ｐゴシック" pitchFamily="34" charset="-128"/>
              </a:rPr>
              <a:t>Hand out some leaf packs for students to observe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F3B1A9B-CC56-43DA-A30A-8AA0ABD7C901}" type="slidenum">
              <a:rPr lang="en-US" smtClean="0">
                <a:ea typeface="ＭＳ Ｐゴシック" pitchFamily="34" charset="-128"/>
              </a:rPr>
              <a:pPr/>
              <a:t>4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>
              <a:latin typeface="Calibri" pitchFamily="34" charset="0"/>
              <a:ea typeface="ＭＳ Ｐゴシック" pitchFamily="34" charset="-128"/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A5040CF-C58A-4341-8FA5-02C34847B667}" type="slidenum">
              <a:rPr lang="en-US" smtClean="0">
                <a:ea typeface="ＭＳ Ｐゴシック" pitchFamily="34" charset="-128"/>
              </a:rPr>
              <a:pPr/>
              <a:t>8</a:t>
            </a:fld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545E2A-1524-45E5-B874-A3E2318ADE84}" type="datetimeFigureOut">
              <a:rPr lang="en-US" smtClean="0"/>
              <a:pPr/>
              <a:t>12/18/2013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1B2C87D-9F8B-4E54-847F-62DDB68DCF7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6702" y="3802512"/>
            <a:ext cx="8763000" cy="2551806"/>
          </a:xfrm>
        </p:spPr>
        <p:txBody>
          <a:bodyPr>
            <a:normAutofit fontScale="47500" lnSpcReduction="20000"/>
          </a:bodyPr>
          <a:lstStyle/>
          <a:p>
            <a:r>
              <a:rPr lang="en-US" b="1" dirty="0" smtClean="0"/>
              <a:t>Discussion of Experimental Set-up</a:t>
            </a:r>
            <a:endParaRPr lang="en-US" dirty="0"/>
          </a:p>
          <a:p>
            <a:r>
              <a:rPr lang="en-US" b="1" dirty="0" smtClean="0"/>
              <a:t>Power point to accompany lesson 2 of the biodiversity teaching experiment</a:t>
            </a:r>
            <a:endParaRPr lang="en-US" dirty="0"/>
          </a:p>
          <a:p>
            <a:r>
              <a:rPr lang="en-US" b="1" dirty="0"/>
              <a:t>Written by: </a:t>
            </a:r>
            <a:r>
              <a:rPr lang="en-US" b="1" dirty="0" smtClean="0"/>
              <a:t>Jennifer Doherty, Cornelia Harris, and Laurel Hartley</a:t>
            </a:r>
            <a:endParaRPr lang="en-US" dirty="0"/>
          </a:p>
          <a:p>
            <a:r>
              <a:rPr lang="en-US" b="1" dirty="0"/>
              <a:t>Culturally relevant ecology, learning progressions and environmental literacy</a:t>
            </a:r>
            <a:endParaRPr lang="en-US" dirty="0"/>
          </a:p>
          <a:p>
            <a:r>
              <a:rPr lang="en-US" b="1" dirty="0"/>
              <a:t>Long Term Ecological Research Math Science Partnership</a:t>
            </a:r>
            <a:endParaRPr lang="en-US" dirty="0"/>
          </a:p>
          <a:p>
            <a:r>
              <a:rPr lang="en-US" b="1" smtClean="0"/>
              <a:t>2012</a:t>
            </a:r>
            <a:endParaRPr lang="en-US" dirty="0"/>
          </a:p>
          <a:p>
            <a:r>
              <a:rPr lang="en-US" dirty="0"/>
              <a:t>Disclaimer: This research is supported by a grant from the National Science Foundation: Targeted Partnership: Culturally relevant ecology, learning progressions and environmental literacy (NSF-0832173). Any opinions, findings, and conclusions or recommendations expressed in this material are those of the author(s) and do not necessarily reflect the views of the National Science Foundation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00200" y="152399"/>
            <a:ext cx="5410200" cy="3650113"/>
          </a:xfrm>
          <a:prstGeom prst="rect">
            <a:avLst/>
          </a:prstGeom>
        </p:spPr>
      </p:pic>
      <p:pic>
        <p:nvPicPr>
          <p:cNvPr id="1026" name="Picture 2" descr="Pictur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66800" y="6058563"/>
            <a:ext cx="6629400" cy="781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57701881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Lesson 2: Discussion of Experimental Set-up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comes from the riparian zone of the stream?</a:t>
            </a:r>
          </a:p>
        </p:txBody>
      </p:sp>
      <p:sp>
        <p:nvSpPr>
          <p:cNvPr id="9219" name="Content Placeholder 4"/>
          <p:cNvSpPr>
            <a:spLocks noGrp="1"/>
          </p:cNvSpPr>
          <p:nvPr>
            <p:ph idx="1"/>
          </p:nvPr>
        </p:nvSpPr>
        <p:spPr>
          <a:xfrm>
            <a:off x="2473325" y="2197100"/>
            <a:ext cx="8229600" cy="4525963"/>
          </a:xfrm>
        </p:spPr>
        <p:txBody>
          <a:bodyPr/>
          <a:lstStyle/>
          <a:p>
            <a:endParaRPr lang="en-US" smtClean="0">
              <a:ea typeface="ＭＳ Ｐゴシック" pitchFamily="34" charset="-128"/>
            </a:endParaRPr>
          </a:p>
        </p:txBody>
      </p:sp>
      <p:pic>
        <p:nvPicPr>
          <p:cNvPr id="7" name="Picture 6" descr="leaf_litter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150" y="1989138"/>
            <a:ext cx="5089525" cy="3816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539750" y="1196975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could affect whether, and which, organisms colonize a leaf pack?  </a:t>
            </a:r>
          </a:p>
        </p:txBody>
      </p:sp>
      <p:pic>
        <p:nvPicPr>
          <p:cNvPr id="10243" name="Picture 3" descr="leaf_pack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39975" y="3068638"/>
            <a:ext cx="4032250" cy="3024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4" name="TextBox 5"/>
          <p:cNvSpPr txBox="1">
            <a:spLocks noChangeArrowheads="1"/>
          </p:cNvSpPr>
          <p:nvPr/>
        </p:nvSpPr>
        <p:spPr bwMode="auto">
          <a:xfrm>
            <a:off x="2339975" y="6165850"/>
            <a:ext cx="4248150" cy="46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Natural leaf pack in a stream</a:t>
            </a:r>
          </a:p>
        </p:txBody>
      </p:sp>
    </p:spTree>
  </p:cSld>
  <p:clrMapOvr>
    <a:masterClrMapping/>
  </p:clrMapOvr>
  <p:transition spd="med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3200" smtClean="0">
                <a:ea typeface="ＭＳ Ｐゴシック" pitchFamily="34" charset="-128"/>
              </a:rPr>
              <a:t>Decide whether each of these organisms could colonize a leaf pack – why would some of these organisms be more or less successful?</a:t>
            </a:r>
          </a:p>
        </p:txBody>
      </p:sp>
      <p:pic>
        <p:nvPicPr>
          <p:cNvPr id="11267" name="Content Placeholder 3" descr="blue_cra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755650" y="1989138"/>
            <a:ext cx="2741613" cy="2265362"/>
          </a:xfrm>
        </p:spPr>
      </p:pic>
      <p:pic>
        <p:nvPicPr>
          <p:cNvPr id="11268" name="Picture 4" descr="dobsonf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2205038"/>
            <a:ext cx="2879725" cy="1965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69" name="Picture 6" descr="wildlife_tick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71550" y="4652963"/>
            <a:ext cx="2455863" cy="184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7" descr="polarbear.bmp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19700" y="4437063"/>
            <a:ext cx="2584450" cy="208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What determines whether an organism can live in an ecosystem?</a:t>
            </a:r>
          </a:p>
        </p:txBody>
      </p:sp>
      <p:sp>
        <p:nvSpPr>
          <p:cNvPr id="12291" name="Content Placeholder 2"/>
          <p:cNvSpPr>
            <a:spLocks noGrp="1"/>
          </p:cNvSpPr>
          <p:nvPr>
            <p:ph idx="1"/>
          </p:nvPr>
        </p:nvSpPr>
        <p:spPr>
          <a:xfrm>
            <a:off x="468313" y="1989138"/>
            <a:ext cx="8229600" cy="4525962"/>
          </a:xfrm>
        </p:spPr>
        <p:txBody>
          <a:bodyPr/>
          <a:lstStyle/>
          <a:p>
            <a:r>
              <a:rPr lang="en-US" smtClean="0">
                <a:ea typeface="ＭＳ Ｐゴシック" pitchFamily="34" charset="-128"/>
              </a:rPr>
              <a:t>Dispersal - </a:t>
            </a:r>
            <a:r>
              <a:rPr lang="en-US" i="1" smtClean="0">
                <a:ea typeface="ＭＳ Ｐゴシック" pitchFamily="34" charset="-128"/>
              </a:rPr>
              <a:t> can the organism get there?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Abiotic resources and conditions –</a:t>
            </a:r>
            <a:r>
              <a:rPr lang="en-US" i="1" smtClean="0">
                <a:ea typeface="ＭＳ Ｐゴシック" pitchFamily="34" charset="-128"/>
              </a:rPr>
              <a:t> can the organism survive the temperature, light etc?</a:t>
            </a:r>
            <a:endParaRPr lang="en-US" smtClean="0">
              <a:ea typeface="ＭＳ Ｐゴシック" pitchFamily="34" charset="-128"/>
            </a:endParaRPr>
          </a:p>
          <a:p>
            <a:endParaRPr lang="en-US" smtClean="0">
              <a:ea typeface="ＭＳ Ｐゴシック" pitchFamily="34" charset="-128"/>
            </a:endParaRPr>
          </a:p>
          <a:p>
            <a:r>
              <a:rPr lang="en-US" smtClean="0">
                <a:ea typeface="ＭＳ Ｐゴシック" pitchFamily="34" charset="-128"/>
              </a:rPr>
              <a:t>Biotic resources and interactions - </a:t>
            </a:r>
            <a:r>
              <a:rPr lang="en-US" i="1" smtClean="0">
                <a:ea typeface="ＭＳ Ｐゴシック" pitchFamily="34" charset="-128"/>
              </a:rPr>
              <a:t> does it have food, what eats it, are there diseases?</a:t>
            </a:r>
            <a:endParaRPr lang="en-US" smtClean="0">
              <a:ea typeface="ＭＳ Ｐゴシック" pitchFamily="34" charset="-128"/>
            </a:endParaRPr>
          </a:p>
        </p:txBody>
      </p:sp>
    </p:spTree>
  </p:cSld>
  <p:clrMapOvr>
    <a:masterClrMapping/>
  </p:clrMapOvr>
  <p:transition spd="med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>
                <a:ea typeface="ＭＳ Ｐゴシック" pitchFamily="34" charset="-128"/>
              </a:rPr>
              <a:t>Let’s look at one organism that might live in our stream: </a:t>
            </a:r>
          </a:p>
        </p:txBody>
      </p:sp>
      <p:pic>
        <p:nvPicPr>
          <p:cNvPr id="13315" name="Content Placeholder 3" descr="macro01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611188" y="2420938"/>
            <a:ext cx="4251325" cy="2879725"/>
          </a:xfrm>
        </p:spPr>
      </p:pic>
      <p:sp>
        <p:nvSpPr>
          <p:cNvPr id="13316" name="TextBox 4"/>
          <p:cNvSpPr txBox="1">
            <a:spLocks noChangeArrowheads="1"/>
          </p:cNvSpPr>
          <p:nvPr/>
        </p:nvSpPr>
        <p:spPr bwMode="auto">
          <a:xfrm>
            <a:off x="1619250" y="5876925"/>
            <a:ext cx="61214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/>
              <a:t>Mayfly larva (on left).  Adult mayfly (right).  </a:t>
            </a:r>
          </a:p>
        </p:txBody>
      </p:sp>
      <p:pic>
        <p:nvPicPr>
          <p:cNvPr id="13317" name="Picture 5" descr="adult_mayfly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5600" y="2205038"/>
            <a:ext cx="3457575" cy="3324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random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/>
          <p:cNvSpPr>
            <a:spLocks noGrp="1"/>
          </p:cNvSpPr>
          <p:nvPr>
            <p:ph type="title"/>
          </p:nvPr>
        </p:nvSpPr>
        <p:spPr>
          <a:xfrm>
            <a:off x="395288" y="0"/>
            <a:ext cx="8229600" cy="1143000"/>
          </a:xfrm>
        </p:spPr>
        <p:txBody>
          <a:bodyPr/>
          <a:lstStyle/>
          <a:p>
            <a:r>
              <a:rPr lang="en-US" sz="3200" smtClean="0">
                <a:ea typeface="ＭＳ Ｐゴシック" pitchFamily="34" charset="-128"/>
              </a:rPr>
              <a:t>What would affect the survival of the mayfly?  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68313" y="1052513"/>
          <a:ext cx="8229600" cy="5577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743200"/>
                <a:gridCol w="2743200"/>
                <a:gridCol w="2743200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000" b="1" dirty="0" smtClean="0"/>
                        <a:t>Things that might affect dispersal of the mayfly</a:t>
                      </a:r>
                      <a:endParaRPr lang="en-U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err="1" smtClean="0"/>
                        <a:t>Abiotic</a:t>
                      </a:r>
                      <a:r>
                        <a:rPr lang="en-US" sz="2000" baseline="0" dirty="0" smtClean="0"/>
                        <a:t> factors that might be important to the mayfly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2000" dirty="0" smtClean="0"/>
                        <a:t>Biotic interactions</a:t>
                      </a:r>
                      <a:r>
                        <a:rPr lang="en-US" sz="2000" baseline="0" dirty="0" smtClean="0"/>
                        <a:t> that might be important to the mayfly</a:t>
                      </a:r>
                      <a:endParaRPr lang="en-US" sz="2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 spd="med">
    <p:random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288</Words>
  <Application>Microsoft Office PowerPoint</Application>
  <PresentationFormat>On-screen Show (4:3)</PresentationFormat>
  <Paragraphs>32</Paragraphs>
  <Slides>8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Slide 1</vt:lpstr>
      <vt:lpstr>Lesson 2: Discussion of Experimental Set-up</vt:lpstr>
      <vt:lpstr>What comes from the riparian zone of the stream?</vt:lpstr>
      <vt:lpstr>What could affect whether, and which, organisms colonize a leaf pack?  </vt:lpstr>
      <vt:lpstr>Decide whether each of these organisms could colonize a leaf pack – why would some of these organisms be more or less successful?</vt:lpstr>
      <vt:lpstr>What determines whether an organism can live in an ecosystem?</vt:lpstr>
      <vt:lpstr>Let’s look at one organism that might live in our stream: </vt:lpstr>
      <vt:lpstr>What would affect the survival of the mayfly? 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2: Discussion of Experimental Set-up</dc:title>
  <dc:creator>harrisc</dc:creator>
  <cp:lastModifiedBy>LaptopAdmin</cp:lastModifiedBy>
  <cp:revision>2</cp:revision>
  <dcterms:created xsi:type="dcterms:W3CDTF">2012-06-21T16:23:32Z</dcterms:created>
  <dcterms:modified xsi:type="dcterms:W3CDTF">2013-12-18T15:46:37Z</dcterms:modified>
</cp:coreProperties>
</file>