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8"/>
  </p:notesMasterIdLst>
  <p:sldIdLst>
    <p:sldId id="258" r:id="rId2"/>
    <p:sldId id="259" r:id="rId3"/>
    <p:sldId id="260" r:id="rId4"/>
    <p:sldId id="267" r:id="rId5"/>
    <p:sldId id="262" r:id="rId6"/>
    <p:sldId id="293" r:id="rId7"/>
    <p:sldId id="275" r:id="rId8"/>
    <p:sldId id="280" r:id="rId9"/>
    <p:sldId id="294" r:id="rId10"/>
    <p:sldId id="266" r:id="rId11"/>
    <p:sldId id="265" r:id="rId12"/>
    <p:sldId id="269" r:id="rId13"/>
    <p:sldId id="271" r:id="rId14"/>
    <p:sldId id="272" r:id="rId15"/>
    <p:sldId id="295" r:id="rId16"/>
    <p:sldId id="292" r:id="rId17"/>
    <p:sldId id="287" r:id="rId18"/>
    <p:sldId id="286" r:id="rId19"/>
    <p:sldId id="288" r:id="rId20"/>
    <p:sldId id="281" r:id="rId21"/>
    <p:sldId id="289" r:id="rId22"/>
    <p:sldId id="283" r:id="rId23"/>
    <p:sldId id="290" r:id="rId24"/>
    <p:sldId id="291" r:id="rId25"/>
    <p:sldId id="268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6FCF"/>
    <a:srgbClr val="6666FF"/>
    <a:srgbClr val="CC66FF"/>
    <a:srgbClr val="66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169979140000806E-2"/>
          <c:y val="3.8164251207729503E-2"/>
          <c:w val="0.65200884777424895"/>
          <c:h val="0.827945718741678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Segments with Productive Discussions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(Biodiversity)</c:v>
                </c:pt>
                <c:pt idx="2">
                  <c:v>Ms.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</c:v>
                </c:pt>
                <c:pt idx="1">
                  <c:v>0.43</c:v>
                </c:pt>
                <c:pt idx="2">
                  <c:v>0.52</c:v>
                </c:pt>
                <c:pt idx="3">
                  <c:v>0.67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(Biodiversity)</c:v>
                </c:pt>
                <c:pt idx="2">
                  <c:v>Ms.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(Biodiversity)</c:v>
                </c:pt>
                <c:pt idx="2">
                  <c:v>Ms.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622464"/>
        <c:axId val="114624000"/>
      </c:barChart>
      <c:catAx>
        <c:axId val="114622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Cambria"/>
                <a:cs typeface="Cambria"/>
              </a:defRPr>
            </a:pPr>
            <a:endParaRPr lang="en-US"/>
          </a:p>
        </c:txPr>
        <c:crossAx val="114624000"/>
        <c:crosses val="autoZero"/>
        <c:auto val="1"/>
        <c:lblAlgn val="ctr"/>
        <c:lblOffset val="100"/>
        <c:noMultiLvlLbl val="0"/>
      </c:catAx>
      <c:valAx>
        <c:axId val="11462400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4622464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69763473171205004"/>
          <c:y val="0.17437616493590499"/>
          <c:w val="0.30236526828795002"/>
          <c:h val="0.35897713872722398"/>
        </c:manualLayout>
      </c:layout>
      <c:overlay val="0"/>
      <c:txPr>
        <a:bodyPr/>
        <a:lstStyle/>
        <a:p>
          <a:pPr>
            <a:defRPr sz="2000" b="1">
              <a:latin typeface="Cambria"/>
              <a:cs typeface="Cambria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117213576526198E-2"/>
          <c:y val="3.2782170462894403E-2"/>
          <c:w val="0.60435018411739605"/>
          <c:h val="0.88730094702464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LPTS 1 Big Idea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0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LPTS 2 Planning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LPTS 3 Formative Assessments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LPTS 4 Attending to Ideas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23</c:v>
                </c:pt>
                <c:pt idx="3">
                  <c:v>23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LPTS 5 Inquiry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8</c:v>
                </c:pt>
                <c:pt idx="3">
                  <c:v>6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LPTS 6 Reasoning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3</c:v>
                </c:pt>
                <c:pt idx="1">
                  <c:v>0</c:v>
                </c:pt>
                <c:pt idx="2">
                  <c:v>7</c:v>
                </c:pt>
                <c:pt idx="3">
                  <c:v>10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LPTS 7 Everyday Life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5</c:v>
                </c:pt>
                <c:pt idx="1">
                  <c:v>1</c:v>
                </c:pt>
                <c:pt idx="2">
                  <c:v>10</c:v>
                </c:pt>
                <c:pt idx="3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LPTS 8 Citizenship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INSTANCES OF LPTSs</c:v>
                </c:pt>
              </c:strCache>
            </c:strRef>
          </c:tx>
          <c:spPr>
            <a:noFill/>
          </c:spPr>
          <c:invertIfNegative val="0"/>
          <c:cat>
            <c:strRef>
              <c:f>Sheet1!$A$2:$A$5</c:f>
              <c:strCache>
                <c:ptCount val="4"/>
                <c:pt idx="0">
                  <c:v>Ms. P (Water)</c:v>
                </c:pt>
                <c:pt idx="1">
                  <c:v>Ms. R (Bio)</c:v>
                </c:pt>
                <c:pt idx="2">
                  <c:v>Mr. J (Water)</c:v>
                </c:pt>
                <c:pt idx="3">
                  <c:v>Ms. E (Carbon)</c:v>
                </c:pt>
              </c:strCache>
            </c:strRef>
          </c:cat>
          <c:val>
            <c:numRef>
              <c:f>Sheet1!$J$2:$J$5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605760"/>
        <c:axId val="105611648"/>
      </c:barChart>
      <c:catAx>
        <c:axId val="1056057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Cambria"/>
                <a:cs typeface="Cambria"/>
              </a:defRPr>
            </a:pPr>
            <a:endParaRPr lang="en-US"/>
          </a:p>
        </c:txPr>
        <c:crossAx val="105611648"/>
        <c:crosses val="autoZero"/>
        <c:auto val="1"/>
        <c:lblAlgn val="ctr"/>
        <c:lblOffset val="100"/>
        <c:noMultiLvlLbl val="0"/>
      </c:catAx>
      <c:valAx>
        <c:axId val="105611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Cambria"/>
                <a:cs typeface="Cambria"/>
              </a:defRPr>
            </a:pPr>
            <a:endParaRPr lang="en-US"/>
          </a:p>
        </c:txPr>
        <c:crossAx val="10560576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 b="1">
                <a:latin typeface="Cambria"/>
                <a:cs typeface="Cambria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 b="1">
                <a:solidFill>
                  <a:srgbClr val="31859C"/>
                </a:solidFill>
                <a:latin typeface="Cambria"/>
                <a:cs typeface="Cambria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600" b="1">
                <a:solidFill>
                  <a:srgbClr val="660066"/>
                </a:solidFill>
                <a:latin typeface="Cambria"/>
                <a:cs typeface="Cambria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600" b="1">
                <a:solidFill>
                  <a:srgbClr val="660066"/>
                </a:solidFill>
                <a:latin typeface="Cambria"/>
                <a:cs typeface="Cambria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600" b="1">
                <a:solidFill>
                  <a:srgbClr val="660066"/>
                </a:solidFill>
                <a:latin typeface="Cambria"/>
                <a:cs typeface="Cambria"/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 sz="1400" b="1">
                <a:solidFill>
                  <a:srgbClr val="31859C"/>
                </a:solidFill>
                <a:latin typeface="Cambria"/>
                <a:cs typeface="Cambria"/>
              </a:defRPr>
            </a:pPr>
            <a:endParaRPr lang="en-US"/>
          </a:p>
        </c:txPr>
      </c:legendEntry>
      <c:legendEntry>
        <c:idx val="7"/>
        <c:txPr>
          <a:bodyPr/>
          <a:lstStyle/>
          <a:p>
            <a:pPr>
              <a:defRPr sz="1400" b="1">
                <a:solidFill>
                  <a:srgbClr val="31859C"/>
                </a:solidFill>
                <a:latin typeface="Cambria"/>
                <a:cs typeface="Cambria"/>
              </a:defRPr>
            </a:pPr>
            <a:endParaRPr lang="en-US"/>
          </a:p>
        </c:txPr>
      </c:legendEntry>
      <c:legendEntry>
        <c:idx val="8"/>
        <c:txPr>
          <a:bodyPr/>
          <a:lstStyle/>
          <a:p>
            <a:pPr>
              <a:defRPr sz="1600" b="1">
                <a:solidFill>
                  <a:srgbClr val="660066"/>
                </a:solidFill>
                <a:latin typeface="Cambria"/>
                <a:cs typeface="Cambria"/>
              </a:defRPr>
            </a:pPr>
            <a:endParaRPr lang="en-US"/>
          </a:p>
        </c:txPr>
      </c:legendEntry>
      <c:layout>
        <c:manualLayout>
          <c:xMode val="edge"/>
          <c:yMode val="edge"/>
          <c:x val="0.66319489147690802"/>
          <c:y val="5.5134826641119301E-2"/>
          <c:w val="0.32452892192108401"/>
          <c:h val="0.851421123936422"/>
        </c:manualLayout>
      </c:layout>
      <c:overlay val="0"/>
      <c:txPr>
        <a:bodyPr/>
        <a:lstStyle/>
        <a:p>
          <a:pPr>
            <a:defRPr b="1">
              <a:latin typeface="Cambria"/>
              <a:cs typeface="Cambria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C5434-C094-9C44-B9A3-43AD2A952C54}" type="doc">
      <dgm:prSet loTypeId="urn:microsoft.com/office/officeart/2005/8/layout/cycle8" loCatId="" qsTypeId="urn:microsoft.com/office/officeart/2005/8/quickstyle/simple4" qsCatId="simple" csTypeId="urn:microsoft.com/office/officeart/2005/8/colors/colorful3" csCatId="colorful" phldr="1"/>
      <dgm:spPr/>
    </dgm:pt>
    <dgm:pt modelId="{6E972560-78E0-EE45-AFB7-4D010028553B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ambria"/>
              <a:cs typeface="Cambria"/>
            </a:rPr>
            <a:t>Attending to Students’ Ideas </a:t>
          </a:r>
        </a:p>
        <a:p>
          <a:r>
            <a:rPr lang="en-US" sz="1400" b="1" dirty="0" smtClean="0">
              <a:solidFill>
                <a:schemeClr val="tx1"/>
              </a:solidFill>
              <a:latin typeface="Cambria"/>
              <a:cs typeface="Cambria"/>
            </a:rPr>
            <a:t>(Furtak, 2012; Harlow, 2010)</a:t>
          </a:r>
          <a:endParaRPr lang="en-US" sz="1400" b="1" dirty="0">
            <a:solidFill>
              <a:schemeClr val="tx1"/>
            </a:solidFill>
            <a:latin typeface="Cambria"/>
            <a:cs typeface="Cambria"/>
          </a:endParaRPr>
        </a:p>
      </dgm:t>
    </dgm:pt>
    <dgm:pt modelId="{A082AEC9-A024-C143-859F-1EFB5AA79ABF}" type="parTrans" cxnId="{5F84E829-49BA-9340-96E1-DE7BFEF1E839}">
      <dgm:prSet/>
      <dgm:spPr/>
      <dgm:t>
        <a:bodyPr/>
        <a:lstStyle/>
        <a:p>
          <a:endParaRPr lang="en-US"/>
        </a:p>
      </dgm:t>
    </dgm:pt>
    <dgm:pt modelId="{B3E54163-5595-D843-A2A2-903BA222E922}" type="sibTrans" cxnId="{5F84E829-49BA-9340-96E1-DE7BFEF1E839}">
      <dgm:prSet/>
      <dgm:spPr/>
      <dgm:t>
        <a:bodyPr/>
        <a:lstStyle/>
        <a:p>
          <a:endParaRPr lang="en-US"/>
        </a:p>
      </dgm:t>
    </dgm:pt>
    <dgm:pt modelId="{AF80C9F5-B22D-694B-88A3-D1B4F19C5A07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ambria"/>
              <a:cs typeface="Cambria"/>
            </a:rPr>
            <a:t>The Centrality of Discourse in Teaching and Learning</a:t>
          </a:r>
        </a:p>
        <a:p>
          <a:r>
            <a:rPr lang="en-US" sz="1400" b="1" dirty="0" smtClean="0">
              <a:solidFill>
                <a:srgbClr val="000000"/>
              </a:solidFill>
              <a:latin typeface="Cambria"/>
              <a:cs typeface="Cambria"/>
            </a:rPr>
            <a:t>(Bunch, 2013; Lee, Quinn, &amp; Valdes, 2013; Lemke, </a:t>
          </a:r>
          <a:r>
            <a:rPr lang="en-US" sz="1400" b="1" dirty="0" smtClean="0">
              <a:solidFill>
                <a:schemeClr val="tx1"/>
              </a:solidFill>
              <a:latin typeface="Cambria"/>
              <a:cs typeface="Cambria"/>
            </a:rPr>
            <a:t>1990)</a:t>
          </a:r>
          <a:endParaRPr lang="en-US" sz="1400" b="1" dirty="0">
            <a:solidFill>
              <a:schemeClr val="tx1"/>
            </a:solidFill>
            <a:latin typeface="Cambria"/>
            <a:cs typeface="Cambria"/>
          </a:endParaRPr>
        </a:p>
      </dgm:t>
    </dgm:pt>
    <dgm:pt modelId="{39CD4B35-176E-064E-945D-3C0DC7698E7D}" type="parTrans" cxnId="{65D8B8FF-6704-1E42-8E00-BB874D7E1334}">
      <dgm:prSet/>
      <dgm:spPr/>
      <dgm:t>
        <a:bodyPr/>
        <a:lstStyle/>
        <a:p>
          <a:endParaRPr lang="en-US"/>
        </a:p>
      </dgm:t>
    </dgm:pt>
    <dgm:pt modelId="{7EA9555C-0EE5-314C-97E9-80EDCADC7848}" type="sibTrans" cxnId="{65D8B8FF-6704-1E42-8E00-BB874D7E1334}">
      <dgm:prSet/>
      <dgm:spPr/>
      <dgm:t>
        <a:bodyPr/>
        <a:lstStyle/>
        <a:p>
          <a:endParaRPr lang="en-US"/>
        </a:p>
      </dgm:t>
    </dgm:pt>
    <dgm:pt modelId="{3626085F-9C1B-A849-9D1F-82B4AD4B94AB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mbria"/>
              <a:cs typeface="Cambria"/>
            </a:rPr>
            <a:t>Learning Progressions and Aligned Strategies</a:t>
          </a:r>
        </a:p>
        <a:p>
          <a:r>
            <a:rPr lang="en-US" sz="1400" b="1" dirty="0" smtClean="0">
              <a:solidFill>
                <a:schemeClr val="tx1"/>
              </a:solidFill>
              <a:latin typeface="Cambria"/>
              <a:cs typeface="Cambria"/>
            </a:rPr>
            <a:t> (NRC 2007, 2012; Jin &amp; Anderson, 2012)</a:t>
          </a:r>
          <a:endParaRPr lang="en-US" sz="1400" b="1" dirty="0">
            <a:solidFill>
              <a:schemeClr val="tx1"/>
            </a:solidFill>
            <a:latin typeface="Cambria"/>
            <a:cs typeface="Cambria"/>
          </a:endParaRPr>
        </a:p>
      </dgm:t>
    </dgm:pt>
    <dgm:pt modelId="{EE114B8C-B72B-F14C-AEAF-83FBE35F5605}" type="parTrans" cxnId="{1A2B393C-35EE-AE4A-8913-1CC3FE645201}">
      <dgm:prSet/>
      <dgm:spPr/>
      <dgm:t>
        <a:bodyPr/>
        <a:lstStyle/>
        <a:p>
          <a:endParaRPr lang="en-US"/>
        </a:p>
      </dgm:t>
    </dgm:pt>
    <dgm:pt modelId="{669CB97B-325B-894F-8EB1-935A2B4629AC}" type="sibTrans" cxnId="{1A2B393C-35EE-AE4A-8913-1CC3FE645201}">
      <dgm:prSet/>
      <dgm:spPr/>
      <dgm:t>
        <a:bodyPr/>
        <a:lstStyle/>
        <a:p>
          <a:endParaRPr lang="en-US"/>
        </a:p>
      </dgm:t>
    </dgm:pt>
    <dgm:pt modelId="{9EB5B2E2-28A3-DA4A-96B9-E8BA750CCCE6}" type="pres">
      <dgm:prSet presAssocID="{27AC5434-C094-9C44-B9A3-43AD2A952C54}" presName="compositeShape" presStyleCnt="0">
        <dgm:presLayoutVars>
          <dgm:chMax val="7"/>
          <dgm:dir/>
          <dgm:resizeHandles val="exact"/>
        </dgm:presLayoutVars>
      </dgm:prSet>
      <dgm:spPr/>
    </dgm:pt>
    <dgm:pt modelId="{B301F300-804E-694B-A225-AE0D698ADBA4}" type="pres">
      <dgm:prSet presAssocID="{27AC5434-C094-9C44-B9A3-43AD2A952C54}" presName="wedge1" presStyleLbl="node1" presStyleIdx="0" presStyleCnt="3"/>
      <dgm:spPr/>
      <dgm:t>
        <a:bodyPr/>
        <a:lstStyle/>
        <a:p>
          <a:endParaRPr lang="en-US"/>
        </a:p>
      </dgm:t>
    </dgm:pt>
    <dgm:pt modelId="{E906774A-492C-CF45-8847-121CBB653B02}" type="pres">
      <dgm:prSet presAssocID="{27AC5434-C094-9C44-B9A3-43AD2A952C54}" presName="dummy1a" presStyleCnt="0"/>
      <dgm:spPr/>
    </dgm:pt>
    <dgm:pt modelId="{4FB66050-6418-D342-8A83-9DF87BAA0A3A}" type="pres">
      <dgm:prSet presAssocID="{27AC5434-C094-9C44-B9A3-43AD2A952C54}" presName="dummy1b" presStyleCnt="0"/>
      <dgm:spPr/>
    </dgm:pt>
    <dgm:pt modelId="{EC2E44FE-8D66-AB4A-A4D3-76DBB1AAF718}" type="pres">
      <dgm:prSet presAssocID="{27AC5434-C094-9C44-B9A3-43AD2A952C5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E49D2-5DEE-F047-A9A6-64070CB2CA2E}" type="pres">
      <dgm:prSet presAssocID="{27AC5434-C094-9C44-B9A3-43AD2A952C54}" presName="wedge2" presStyleLbl="node1" presStyleIdx="1" presStyleCnt="3" custScaleX="113654" custScaleY="105453"/>
      <dgm:spPr/>
      <dgm:t>
        <a:bodyPr/>
        <a:lstStyle/>
        <a:p>
          <a:endParaRPr lang="en-US"/>
        </a:p>
      </dgm:t>
    </dgm:pt>
    <dgm:pt modelId="{97F1D82F-F329-B141-96B9-210B82269339}" type="pres">
      <dgm:prSet presAssocID="{27AC5434-C094-9C44-B9A3-43AD2A952C54}" presName="dummy2a" presStyleCnt="0"/>
      <dgm:spPr/>
    </dgm:pt>
    <dgm:pt modelId="{A29C68CF-BE5A-4643-969C-6B8AD1CD0013}" type="pres">
      <dgm:prSet presAssocID="{27AC5434-C094-9C44-B9A3-43AD2A952C54}" presName="dummy2b" presStyleCnt="0"/>
      <dgm:spPr/>
    </dgm:pt>
    <dgm:pt modelId="{2701E487-BB34-A64E-B9B2-FEE7441036F0}" type="pres">
      <dgm:prSet presAssocID="{27AC5434-C094-9C44-B9A3-43AD2A952C5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53E774-1FEB-9447-B3F9-490E1D93424F}" type="pres">
      <dgm:prSet presAssocID="{27AC5434-C094-9C44-B9A3-43AD2A952C54}" presName="wedge3" presStyleLbl="node1" presStyleIdx="2" presStyleCnt="3"/>
      <dgm:spPr/>
      <dgm:t>
        <a:bodyPr/>
        <a:lstStyle/>
        <a:p>
          <a:endParaRPr lang="en-US"/>
        </a:p>
      </dgm:t>
    </dgm:pt>
    <dgm:pt modelId="{04DBF0E7-EF2E-F240-B464-6D0D739232BE}" type="pres">
      <dgm:prSet presAssocID="{27AC5434-C094-9C44-B9A3-43AD2A952C54}" presName="dummy3a" presStyleCnt="0"/>
      <dgm:spPr/>
    </dgm:pt>
    <dgm:pt modelId="{8C4212B6-DE1B-2043-BF6F-AD147419592B}" type="pres">
      <dgm:prSet presAssocID="{27AC5434-C094-9C44-B9A3-43AD2A952C54}" presName="dummy3b" presStyleCnt="0"/>
      <dgm:spPr/>
    </dgm:pt>
    <dgm:pt modelId="{5E97A3D8-A150-FD4C-8595-67681BD1B128}" type="pres">
      <dgm:prSet presAssocID="{27AC5434-C094-9C44-B9A3-43AD2A952C5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478A6-2B6A-A847-9149-4F82A8D3776E}" type="pres">
      <dgm:prSet presAssocID="{B3E54163-5595-D843-A2A2-903BA222E922}" presName="arrowWedge1" presStyleLbl="fgSibTrans2D1" presStyleIdx="0" presStyleCnt="3" custLinFactNeighborX="378" custLinFactNeighborY="-164"/>
      <dgm:spPr/>
    </dgm:pt>
    <dgm:pt modelId="{CA442BBA-E558-7C4F-9EAD-9E5415D4425D}" type="pres">
      <dgm:prSet presAssocID="{7EA9555C-0EE5-314C-97E9-80EDCADC7848}" presName="arrowWedge2" presStyleLbl="fgSibTrans2D1" presStyleIdx="1" presStyleCnt="3" custLinFactNeighborX="378" custLinFactNeighborY="4318"/>
      <dgm:spPr/>
    </dgm:pt>
    <dgm:pt modelId="{8E9DD49A-3F4E-264B-ABC0-50442DD53EF5}" type="pres">
      <dgm:prSet presAssocID="{669CB97B-325B-894F-8EB1-935A2B4629AC}" presName="arrowWedge3" presStyleLbl="fgSibTrans2D1" presStyleIdx="2" presStyleCnt="3" custLinFactNeighborX="-1323" custLinFactNeighborY="-164"/>
      <dgm:spPr/>
    </dgm:pt>
  </dgm:ptLst>
  <dgm:cxnLst>
    <dgm:cxn modelId="{EA8A396D-80DF-9E44-B1E3-096FD983B2FF}" type="presOf" srcId="{27AC5434-C094-9C44-B9A3-43AD2A952C54}" destId="{9EB5B2E2-28A3-DA4A-96B9-E8BA750CCCE6}" srcOrd="0" destOrd="0" presId="urn:microsoft.com/office/officeart/2005/8/layout/cycle8"/>
    <dgm:cxn modelId="{94C24805-94D7-864B-893B-4839BDDBE550}" type="presOf" srcId="{6E972560-78E0-EE45-AFB7-4D010028553B}" destId="{EC2E44FE-8D66-AB4A-A4D3-76DBB1AAF718}" srcOrd="1" destOrd="0" presId="urn:microsoft.com/office/officeart/2005/8/layout/cycle8"/>
    <dgm:cxn modelId="{09B2357E-913F-214D-B96D-6A2F00A8A3BF}" type="presOf" srcId="{6E972560-78E0-EE45-AFB7-4D010028553B}" destId="{B301F300-804E-694B-A225-AE0D698ADBA4}" srcOrd="0" destOrd="0" presId="urn:microsoft.com/office/officeart/2005/8/layout/cycle8"/>
    <dgm:cxn modelId="{95CDD121-87AE-E642-980D-A08B0D88C0BE}" type="presOf" srcId="{AF80C9F5-B22D-694B-88A3-D1B4F19C5A07}" destId="{577E49D2-5DEE-F047-A9A6-64070CB2CA2E}" srcOrd="0" destOrd="0" presId="urn:microsoft.com/office/officeart/2005/8/layout/cycle8"/>
    <dgm:cxn modelId="{E639A218-EC2C-5748-857A-F6157BD01006}" type="presOf" srcId="{AF80C9F5-B22D-694B-88A3-D1B4F19C5A07}" destId="{2701E487-BB34-A64E-B9B2-FEE7441036F0}" srcOrd="1" destOrd="0" presId="urn:microsoft.com/office/officeart/2005/8/layout/cycle8"/>
    <dgm:cxn modelId="{8A184106-39FB-4245-B3EF-D8E72813C1C4}" type="presOf" srcId="{3626085F-9C1B-A849-9D1F-82B4AD4B94AB}" destId="{5E97A3D8-A150-FD4C-8595-67681BD1B128}" srcOrd="1" destOrd="0" presId="urn:microsoft.com/office/officeart/2005/8/layout/cycle8"/>
    <dgm:cxn modelId="{65D8B8FF-6704-1E42-8E00-BB874D7E1334}" srcId="{27AC5434-C094-9C44-B9A3-43AD2A952C54}" destId="{AF80C9F5-B22D-694B-88A3-D1B4F19C5A07}" srcOrd="1" destOrd="0" parTransId="{39CD4B35-176E-064E-945D-3C0DC7698E7D}" sibTransId="{7EA9555C-0EE5-314C-97E9-80EDCADC7848}"/>
    <dgm:cxn modelId="{5F84E829-49BA-9340-96E1-DE7BFEF1E839}" srcId="{27AC5434-C094-9C44-B9A3-43AD2A952C54}" destId="{6E972560-78E0-EE45-AFB7-4D010028553B}" srcOrd="0" destOrd="0" parTransId="{A082AEC9-A024-C143-859F-1EFB5AA79ABF}" sibTransId="{B3E54163-5595-D843-A2A2-903BA222E922}"/>
    <dgm:cxn modelId="{0B3006CB-5AC6-454B-A05B-4F90FC5B1A07}" type="presOf" srcId="{3626085F-9C1B-A849-9D1F-82B4AD4B94AB}" destId="{7F53E774-1FEB-9447-B3F9-490E1D93424F}" srcOrd="0" destOrd="0" presId="urn:microsoft.com/office/officeart/2005/8/layout/cycle8"/>
    <dgm:cxn modelId="{1A2B393C-35EE-AE4A-8913-1CC3FE645201}" srcId="{27AC5434-C094-9C44-B9A3-43AD2A952C54}" destId="{3626085F-9C1B-A849-9D1F-82B4AD4B94AB}" srcOrd="2" destOrd="0" parTransId="{EE114B8C-B72B-F14C-AEAF-83FBE35F5605}" sibTransId="{669CB97B-325B-894F-8EB1-935A2B4629AC}"/>
    <dgm:cxn modelId="{ED1A0E21-411C-F747-A020-C95DA637FD30}" type="presParOf" srcId="{9EB5B2E2-28A3-DA4A-96B9-E8BA750CCCE6}" destId="{B301F300-804E-694B-A225-AE0D698ADBA4}" srcOrd="0" destOrd="0" presId="urn:microsoft.com/office/officeart/2005/8/layout/cycle8"/>
    <dgm:cxn modelId="{ED20D4FD-7815-CE48-90C5-88D12F7A4F17}" type="presParOf" srcId="{9EB5B2E2-28A3-DA4A-96B9-E8BA750CCCE6}" destId="{E906774A-492C-CF45-8847-121CBB653B02}" srcOrd="1" destOrd="0" presId="urn:microsoft.com/office/officeart/2005/8/layout/cycle8"/>
    <dgm:cxn modelId="{D30C97F3-F3D1-FB43-9118-0A4EB939E0F8}" type="presParOf" srcId="{9EB5B2E2-28A3-DA4A-96B9-E8BA750CCCE6}" destId="{4FB66050-6418-D342-8A83-9DF87BAA0A3A}" srcOrd="2" destOrd="0" presId="urn:microsoft.com/office/officeart/2005/8/layout/cycle8"/>
    <dgm:cxn modelId="{A2C273AA-DC14-004F-BF1C-786AD31C3A12}" type="presParOf" srcId="{9EB5B2E2-28A3-DA4A-96B9-E8BA750CCCE6}" destId="{EC2E44FE-8D66-AB4A-A4D3-76DBB1AAF718}" srcOrd="3" destOrd="0" presId="urn:microsoft.com/office/officeart/2005/8/layout/cycle8"/>
    <dgm:cxn modelId="{1FBED6FF-0944-4746-944F-4E94E4FE1A86}" type="presParOf" srcId="{9EB5B2E2-28A3-DA4A-96B9-E8BA750CCCE6}" destId="{577E49D2-5DEE-F047-A9A6-64070CB2CA2E}" srcOrd="4" destOrd="0" presId="urn:microsoft.com/office/officeart/2005/8/layout/cycle8"/>
    <dgm:cxn modelId="{B11188E4-8B92-8D4A-AA8D-900C2A78E4CA}" type="presParOf" srcId="{9EB5B2E2-28A3-DA4A-96B9-E8BA750CCCE6}" destId="{97F1D82F-F329-B141-96B9-210B82269339}" srcOrd="5" destOrd="0" presId="urn:microsoft.com/office/officeart/2005/8/layout/cycle8"/>
    <dgm:cxn modelId="{A6CBCE77-8594-3747-8069-C320DDC06FBA}" type="presParOf" srcId="{9EB5B2E2-28A3-DA4A-96B9-E8BA750CCCE6}" destId="{A29C68CF-BE5A-4643-969C-6B8AD1CD0013}" srcOrd="6" destOrd="0" presId="urn:microsoft.com/office/officeart/2005/8/layout/cycle8"/>
    <dgm:cxn modelId="{D5C10866-9441-4A4F-8280-42EA65F128D3}" type="presParOf" srcId="{9EB5B2E2-28A3-DA4A-96B9-E8BA750CCCE6}" destId="{2701E487-BB34-A64E-B9B2-FEE7441036F0}" srcOrd="7" destOrd="0" presId="urn:microsoft.com/office/officeart/2005/8/layout/cycle8"/>
    <dgm:cxn modelId="{5B09B39D-68E5-DF4D-9303-B9680BD2D85F}" type="presParOf" srcId="{9EB5B2E2-28A3-DA4A-96B9-E8BA750CCCE6}" destId="{7F53E774-1FEB-9447-B3F9-490E1D93424F}" srcOrd="8" destOrd="0" presId="urn:microsoft.com/office/officeart/2005/8/layout/cycle8"/>
    <dgm:cxn modelId="{874D76D8-F18A-FA45-AC26-A401E9784C43}" type="presParOf" srcId="{9EB5B2E2-28A3-DA4A-96B9-E8BA750CCCE6}" destId="{04DBF0E7-EF2E-F240-B464-6D0D739232BE}" srcOrd="9" destOrd="0" presId="urn:microsoft.com/office/officeart/2005/8/layout/cycle8"/>
    <dgm:cxn modelId="{E9306B7F-7C90-6947-92E0-EFE20CC3CB7C}" type="presParOf" srcId="{9EB5B2E2-28A3-DA4A-96B9-E8BA750CCCE6}" destId="{8C4212B6-DE1B-2043-BF6F-AD147419592B}" srcOrd="10" destOrd="0" presId="urn:microsoft.com/office/officeart/2005/8/layout/cycle8"/>
    <dgm:cxn modelId="{1018260F-B8C7-994B-9301-4162B318142E}" type="presParOf" srcId="{9EB5B2E2-28A3-DA4A-96B9-E8BA750CCCE6}" destId="{5E97A3D8-A150-FD4C-8595-67681BD1B128}" srcOrd="11" destOrd="0" presId="urn:microsoft.com/office/officeart/2005/8/layout/cycle8"/>
    <dgm:cxn modelId="{D27BE718-A78F-0445-A97C-B224FF050AF0}" type="presParOf" srcId="{9EB5B2E2-28A3-DA4A-96B9-E8BA750CCCE6}" destId="{42F478A6-2B6A-A847-9149-4F82A8D3776E}" srcOrd="12" destOrd="0" presId="urn:microsoft.com/office/officeart/2005/8/layout/cycle8"/>
    <dgm:cxn modelId="{AB0BC24D-182A-A047-8B54-BA3468BADF91}" type="presParOf" srcId="{9EB5B2E2-28A3-DA4A-96B9-E8BA750CCCE6}" destId="{CA442BBA-E558-7C4F-9EAD-9E5415D4425D}" srcOrd="13" destOrd="0" presId="urn:microsoft.com/office/officeart/2005/8/layout/cycle8"/>
    <dgm:cxn modelId="{6404E37F-3763-CE4E-8B59-B206EF901DD8}" type="presParOf" srcId="{9EB5B2E2-28A3-DA4A-96B9-E8BA750CCCE6}" destId="{8E9DD49A-3F4E-264B-ABC0-50442DD53EF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1F300-804E-694B-A225-AE0D698ADBA4}">
      <dsp:nvSpPr>
        <dsp:cNvPr id="0" name=""/>
        <dsp:cNvSpPr/>
      </dsp:nvSpPr>
      <dsp:spPr>
        <a:xfrm>
          <a:off x="1876392" y="272318"/>
          <a:ext cx="4271772" cy="4271772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  <a:latin typeface="Cambria"/>
              <a:cs typeface="Cambria"/>
            </a:rPr>
            <a:t>Attending to Students’ Ideas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Cambria"/>
              <a:cs typeface="Cambria"/>
            </a:rPr>
            <a:t>(Furtak, 2012; Harlow, 2010)</a:t>
          </a:r>
          <a:endParaRPr lang="en-US" sz="1400" b="1" kern="1200" dirty="0">
            <a:solidFill>
              <a:schemeClr val="tx1"/>
            </a:solidFill>
            <a:latin typeface="Cambria"/>
            <a:cs typeface="Cambria"/>
          </a:endParaRPr>
        </a:p>
      </dsp:txBody>
      <dsp:txXfrm>
        <a:off x="4127717" y="1177527"/>
        <a:ext cx="1525632" cy="1271360"/>
      </dsp:txXfrm>
    </dsp:sp>
    <dsp:sp modelId="{577E49D2-5DEE-F047-A9A6-64070CB2CA2E}">
      <dsp:nvSpPr>
        <dsp:cNvPr id="0" name=""/>
        <dsp:cNvSpPr/>
      </dsp:nvSpPr>
      <dsp:spPr>
        <a:xfrm>
          <a:off x="1496780" y="308412"/>
          <a:ext cx="4855039" cy="4504711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  <a:latin typeface="Cambria"/>
              <a:cs typeface="Cambria"/>
            </a:rPr>
            <a:t>The Centrality of Discourse in Teaching and Learning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  <a:latin typeface="Cambria"/>
              <a:cs typeface="Cambria"/>
            </a:rPr>
            <a:t>(Bunch, 2013; Lee, Quinn, &amp; Valdes, 2013; Lemke, </a:t>
          </a:r>
          <a:r>
            <a:rPr lang="en-US" sz="1400" b="1" kern="1200" dirty="0" smtClean="0">
              <a:solidFill>
                <a:schemeClr val="tx1"/>
              </a:solidFill>
              <a:latin typeface="Cambria"/>
              <a:cs typeface="Cambria"/>
            </a:rPr>
            <a:t>1990)</a:t>
          </a:r>
          <a:endParaRPr lang="en-US" sz="1400" b="1" kern="1200" dirty="0">
            <a:solidFill>
              <a:schemeClr val="tx1"/>
            </a:solidFill>
            <a:latin typeface="Cambria"/>
            <a:cs typeface="Cambria"/>
          </a:endParaRPr>
        </a:p>
      </dsp:txBody>
      <dsp:txXfrm>
        <a:off x="2652741" y="3231112"/>
        <a:ext cx="2600914" cy="1179805"/>
      </dsp:txXfrm>
    </dsp:sp>
    <dsp:sp modelId="{7F53E774-1FEB-9447-B3F9-490E1D93424F}">
      <dsp:nvSpPr>
        <dsp:cNvPr id="0" name=""/>
        <dsp:cNvSpPr/>
      </dsp:nvSpPr>
      <dsp:spPr>
        <a:xfrm>
          <a:off x="1700435" y="272318"/>
          <a:ext cx="4271772" cy="4271772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mbria"/>
              <a:cs typeface="Cambria"/>
            </a:rPr>
            <a:t>Learning Progressions and Aligned Strategies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  <a:latin typeface="Cambria"/>
              <a:cs typeface="Cambria"/>
            </a:rPr>
            <a:t> (NRC 2007, 2012; Jin &amp; Anderson, 2012)</a:t>
          </a:r>
          <a:endParaRPr lang="en-US" sz="1400" b="1" kern="1200" dirty="0">
            <a:solidFill>
              <a:schemeClr val="tx1"/>
            </a:solidFill>
            <a:latin typeface="Cambria"/>
            <a:cs typeface="Cambria"/>
          </a:endParaRPr>
        </a:p>
      </dsp:txBody>
      <dsp:txXfrm>
        <a:off x="2195249" y="1177527"/>
        <a:ext cx="1525632" cy="1271360"/>
      </dsp:txXfrm>
    </dsp:sp>
    <dsp:sp modelId="{42F478A6-2B6A-A847-9149-4F82A8D3776E}">
      <dsp:nvSpPr>
        <dsp:cNvPr id="0" name=""/>
        <dsp:cNvSpPr/>
      </dsp:nvSpPr>
      <dsp:spPr>
        <a:xfrm>
          <a:off x="1630448" y="2"/>
          <a:ext cx="4800658" cy="480065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42BBA-E558-7C4F-9EAD-9E5415D4425D}">
      <dsp:nvSpPr>
        <dsp:cNvPr id="0" name=""/>
        <dsp:cNvSpPr/>
      </dsp:nvSpPr>
      <dsp:spPr>
        <a:xfrm>
          <a:off x="1539324" y="366426"/>
          <a:ext cx="4800658" cy="480065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9DD49A-3F4E-264B-ABC0-50442DD53EF5}">
      <dsp:nvSpPr>
        <dsp:cNvPr id="0" name=""/>
        <dsp:cNvSpPr/>
      </dsp:nvSpPr>
      <dsp:spPr>
        <a:xfrm>
          <a:off x="1372127" y="2"/>
          <a:ext cx="4800658" cy="480065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1F838-F772-6244-B638-937E640AE9E5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EFED8-92AB-FB42-A246-4923CFEF9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1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FED8-92AB-FB42-A246-4923CFEF9D9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FED8-92AB-FB42-A246-4923CFEF9D9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17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18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19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20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21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FED8-92AB-FB42-A246-4923CFEF9D9F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Levels 1 and 2, force</a:t>
            </a:r>
            <a:r>
              <a:rPr lang="en-US" baseline="0" dirty="0" smtClean="0">
                <a:latin typeface="Calibri" charset="0"/>
              </a:rPr>
              <a:t> dynamic accounts, tend to be stories of events that focus on actors that have purposes with the help of enablers.  For example, a tree’s purpose is to grow and it is aided by sunlight and water.  </a:t>
            </a:r>
            <a:r>
              <a:rPr lang="en-US" dirty="0" smtClean="0">
                <a:latin typeface="Calibri" charset="0"/>
              </a:rPr>
              <a:t>Level 3 are descriptive accounts that tend to name processes</a:t>
            </a:r>
            <a:r>
              <a:rPr lang="en-US" baseline="0" dirty="0" smtClean="0">
                <a:latin typeface="Calibri" charset="0"/>
              </a:rPr>
              <a:t> and events and put things in order.  Level 4 are model-based accounts tend to be explanatory accounts that discuss how and why and draw on principles like conservation of energy to explain how and why processes occur.</a:t>
            </a:r>
            <a:endParaRPr lang="en-US" dirty="0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5E2134-05ED-364B-9BA4-FB34DB85B1FB}" type="slidenum">
              <a:rPr lang="en-US" sz="1200"/>
              <a:pPr/>
              <a:t>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FED8-92AB-FB42-A246-4923CFEF9D9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311CC2-8F06-B945-B7A4-3FB4D8330637}" type="slidenum">
              <a:rPr lang="en-US" sz="1200"/>
              <a:pPr/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EFED8-92AB-FB42-A246-4923CFEF9D9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11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12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Graphic is covering title</a:t>
            </a:r>
            <a:r>
              <a:rPr lang="en-US" baseline="0" dirty="0" smtClean="0">
                <a:latin typeface="Calibri" charset="0"/>
              </a:rPr>
              <a:t> in my version.</a:t>
            </a: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13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676260-13A9-044E-A302-33EDE368F76E}" type="slidenum">
              <a:rPr lang="en-US" sz="1200"/>
              <a:pPr/>
              <a:t>14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4176-8A84-A04D-95DD-B37861E78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2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1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6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1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2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5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5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34176-8A84-A04D-95DD-B37861E78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9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3/31/2014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9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package" Target="../embeddings/Microsoft_Word_Document3.docx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248441" y="662674"/>
            <a:ext cx="8585008" cy="299492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halkboard" charset="0"/>
                <a:cs typeface="Chalkboard" charset="0"/>
              </a:rPr>
              <a:t/>
            </a:r>
            <a:br>
              <a:rPr lang="en-US" sz="3600" b="1" dirty="0">
                <a:latin typeface="Chalkboard" charset="0"/>
                <a:cs typeface="Chalkboard" charset="0"/>
              </a:rPr>
            </a:br>
            <a:r>
              <a:rPr lang="en-US" sz="4000" b="1" dirty="0">
                <a:latin typeface="Chalkboard" charset="0"/>
                <a:cs typeface="Chalkboard" charset="0"/>
              </a:rPr>
              <a:t>Learning Progression-Based Teaching Strategies in Environmental Science:  </a:t>
            </a:r>
            <a:br>
              <a:rPr lang="en-US" sz="4000" b="1" dirty="0">
                <a:latin typeface="Chalkboard" charset="0"/>
                <a:cs typeface="Chalkboard" charset="0"/>
              </a:rPr>
            </a:br>
            <a:r>
              <a:rPr lang="en-US" sz="4000" b="1" dirty="0">
                <a:latin typeface="Chalkboard" charset="0"/>
                <a:cs typeface="Chalkboard" charset="0"/>
              </a:rPr>
              <a:t>Teachers’ Successes and Struggles in Implementation</a:t>
            </a:r>
            <a:br>
              <a:rPr lang="en-US" sz="4000" b="1" dirty="0">
                <a:latin typeface="Chalkboard" charset="0"/>
                <a:cs typeface="Chalkboard" charset="0"/>
              </a:rPr>
            </a:br>
            <a:endParaRPr lang="en-US" sz="4000" b="1" dirty="0">
              <a:latin typeface="Chalkboard" charset="0"/>
              <a:cs typeface="Chalkboard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762000" y="3657599"/>
            <a:ext cx="7620000" cy="29601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Julie A. Bianchini,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Nissa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Yestness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, </a:t>
            </a:r>
            <a:endParaRPr lang="en-US" sz="24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Katherine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J. Nilsen, Jiwon Kim,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LaTisha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M. Hammond,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Stacey Carpenter, Tobias Irish, Sylvia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D. Parker,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and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Alan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R.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Berkowitz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endParaRPr lang="en-US" sz="24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NARST Annual Meeting 2014</a:t>
            </a:r>
            <a:endParaRPr lang="en-US" sz="20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tretch>
            <a:fillRect/>
          </a:stretch>
        </p:blipFill>
        <p:spPr>
          <a:xfrm>
            <a:off x="0" y="22859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Case </a:t>
            </a:r>
            <a:r>
              <a:rPr lang="en-US" b="1" dirty="0">
                <a:latin typeface="Chalkboard" charset="0"/>
                <a:cs typeface="Chalkboard" charset="0"/>
              </a:rPr>
              <a:t>Study </a:t>
            </a:r>
            <a:r>
              <a:rPr lang="en-US" b="1" dirty="0" smtClean="0">
                <a:latin typeface="Chalkboard" charset="0"/>
                <a:cs typeface="Chalkboard" charset="0"/>
              </a:rPr>
              <a:t/>
            </a:r>
            <a:br>
              <a:rPr lang="en-US" b="1" dirty="0" smtClean="0">
                <a:latin typeface="Chalkboard" charset="0"/>
                <a:cs typeface="Chalkboard" charset="0"/>
              </a:rPr>
            </a:br>
            <a:r>
              <a:rPr lang="en-US" b="1" dirty="0" smtClean="0">
                <a:latin typeface="Chalkboard" charset="0"/>
                <a:cs typeface="Chalkboard" charset="0"/>
              </a:rPr>
              <a:t>TARGET Teacher Participants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23750"/>
              </p:ext>
            </p:extLst>
          </p:nvPr>
        </p:nvGraphicFramePr>
        <p:xfrm>
          <a:off x="1234783" y="1327072"/>
          <a:ext cx="6887891" cy="4631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0997"/>
                <a:gridCol w="1689563"/>
                <a:gridCol w="1837208"/>
                <a:gridCol w="1730123"/>
              </a:tblGrid>
              <a:tr h="906463"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  <a:p>
                      <a:endParaRPr lang="en-US" sz="2000" dirty="0" smtClean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Teacher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Region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 anchor="b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Grade Band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 anchor="b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TE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 anchor="b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Ms.</a:t>
                      </a:r>
                      <a:r>
                        <a:rPr 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 P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East Coast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HS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Water Cycle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Ms.</a:t>
                      </a:r>
                      <a:r>
                        <a:rPr lang="en-US" sz="20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 R</a:t>
                      </a:r>
                      <a:endParaRPr lang="en-U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Great Lakes</a:t>
                      </a:r>
                      <a:endParaRPr lang="en-U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HS</a:t>
                      </a:r>
                      <a:endParaRPr lang="en-U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Biodiversity</a:t>
                      </a:r>
                      <a:endParaRPr lang="en-US" sz="2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Mr. J</a:t>
                      </a:r>
                      <a:endParaRPr lang="en-US" sz="2000" b="1" dirty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Mountain</a:t>
                      </a:r>
                      <a:endParaRPr lang="en-US" sz="2000" b="1" dirty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MS</a:t>
                      </a:r>
                      <a:endParaRPr lang="en-US" sz="2000" b="1" dirty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Water </a:t>
                      </a:r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Cycle</a:t>
                      </a:r>
                      <a:endParaRPr lang="en-US" sz="2000" b="1" dirty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Ms.</a:t>
                      </a:r>
                      <a:r>
                        <a:rPr lang="en-US" sz="20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E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West Coast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MS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Carbon Cycle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6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043762"/>
              </p:ext>
            </p:extLst>
          </p:nvPr>
        </p:nvGraphicFramePr>
        <p:xfrm>
          <a:off x="221775" y="-17517"/>
          <a:ext cx="8702100" cy="158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" name="Document" r:id="rId5" imgW="5689391" imgH="3251080" progId="Word.Document.12">
                  <p:embed/>
                </p:oleObj>
              </mc:Choice>
              <mc:Fallback>
                <p:oleObj name="Document" r:id="rId5" imgW="5689391" imgH="3251080" progId="Word.Document.12">
                  <p:embed/>
                  <p:pic>
                    <p:nvPicPr>
                      <p:cNvPr id="0" name="Picture 2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775" y="-17517"/>
                        <a:ext cx="8702100" cy="15853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7737"/>
          </a:xfrm>
        </p:spPr>
        <p:txBody>
          <a:bodyPr/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Data Collection</a:t>
            </a:r>
            <a:endParaRPr lang="en-US" dirty="0">
              <a:latin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775" y="1404246"/>
            <a:ext cx="8685687" cy="5250554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Data were collected during the 2012-2013 academic year.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8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(1)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F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rom case study teachers:</a:t>
            </a:r>
          </a:p>
          <a:p>
            <a:pPr lvl="1">
              <a:defRPr/>
            </a:pP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Teacher Interviews (4 per teacher)</a:t>
            </a:r>
          </a:p>
          <a:p>
            <a:pPr lvl="1">
              <a:defRPr/>
            </a:pP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Teacher Written Reflections (2 per teacher)</a:t>
            </a:r>
          </a:p>
          <a:p>
            <a:pPr lvl="1">
              <a:defRPr/>
            </a:pP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Teacher Feedback Form on TE (1 per teacher)</a:t>
            </a:r>
          </a:p>
          <a:p>
            <a:pPr lvl="1">
              <a:defRPr/>
            </a:pP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Teacher End-of-Year Survey (1 per teacher)</a:t>
            </a:r>
          </a:p>
          <a:p>
            <a:pPr lvl="1">
              <a:defRPr/>
            </a:pP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Teacher Content Test (pre and post for TE per teacher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)</a:t>
            </a:r>
          </a:p>
          <a:p>
            <a:pPr lvl="1">
              <a:defRPr/>
            </a:pP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Video records of 5 lessons (1 class)</a:t>
            </a:r>
            <a:endParaRPr lang="en-US" sz="22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8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(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2)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F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rom students in video recorded class:</a:t>
            </a:r>
          </a:p>
          <a:p>
            <a:pPr lvl="1">
              <a:defRPr/>
            </a:pP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S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tudent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W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ritten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W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ork (many per student)</a:t>
            </a:r>
          </a:p>
          <a:p>
            <a:pPr lvl="1">
              <a:defRPr/>
            </a:pP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Student Survey (1 per student)</a:t>
            </a:r>
          </a:p>
          <a:p>
            <a:pPr lvl="1">
              <a:defRPr/>
            </a:pP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Student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F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ocus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G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roup (1 per class)</a:t>
            </a:r>
          </a:p>
          <a:p>
            <a:pPr marL="460375" indent="-460375" fontAlgn="auto">
              <a:spcAft>
                <a:spcPts val="0"/>
              </a:spcAft>
              <a:buFontTx/>
              <a:buAutoNum type="arabicParenBoth" startAt="3"/>
              <a:defRPr/>
            </a:pPr>
            <a:endParaRPr lang="en-US" sz="1400" b="1" dirty="0" smtClean="0">
              <a:solidFill>
                <a:srgbClr val="FF6600"/>
              </a:solidFill>
              <a:latin typeface="Chalkboard"/>
              <a:ea typeface="+mn-ea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8240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919135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Data Analysis</a:t>
            </a:r>
            <a:endParaRPr lang="en-US" dirty="0">
              <a:latin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508" y="919135"/>
            <a:ext cx="7762027" cy="5735666"/>
          </a:xfrm>
        </p:spPr>
        <p:txBody>
          <a:bodyPr rtlCol="0">
            <a:noAutofit/>
          </a:bodyPr>
          <a:lstStyle/>
          <a:p>
            <a:pPr marL="581025" indent="-581025" fontAlgn="auto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To answer questions 1 (understanding of LPs), </a:t>
            </a:r>
          </a:p>
          <a:p>
            <a:pPr marL="581025" indent="-581025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	2 (understanding of LPTSs), and 4 (views of PD support):</a:t>
            </a:r>
          </a:p>
          <a:p>
            <a:pPr marL="979488" indent="-398463">
              <a:spcBef>
                <a:spcPts val="0"/>
              </a:spcBef>
              <a:defRPr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We examined teachers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’ individual interviews, written reflections, TE feedback forms, and end-of-year surveys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.</a:t>
            </a:r>
            <a:endParaRPr lang="en-US" sz="20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979488" indent="-398463">
              <a:spcBef>
                <a:spcPts val="0"/>
              </a:spcBef>
              <a:defRPr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We constructed a set of a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priori descriptive codes (Saldana, 2013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).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11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581025" indent="-581025" fontAlgn="auto"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(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2)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To answer question 3 (classroom implementation of LPTSs):</a:t>
            </a:r>
          </a:p>
          <a:p>
            <a:pPr marL="904875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We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examined video records of 5 days of classroom instruction.</a:t>
            </a:r>
          </a:p>
          <a:p>
            <a:pPr marL="904875">
              <a:spcBef>
                <a:spcPts val="0"/>
              </a:spcBef>
              <a:defRPr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We divided each lesson into segments, identified teacher-student discussions, and determined which discussions were productive (Michaels &amp; O’Conner, 2012).</a:t>
            </a:r>
          </a:p>
          <a:p>
            <a:pPr marL="904875">
              <a:spcBef>
                <a:spcPts val="0"/>
              </a:spcBef>
              <a:defRPr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For those segments with productive discussions, we coded for LPTSs strategies used.  </a:t>
            </a:r>
            <a:endParaRPr lang="en-US" sz="2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24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24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defRPr/>
            </a:pPr>
            <a:endParaRPr lang="en-US" sz="22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lvl="1" indent="0">
              <a:buNone/>
              <a:defRPr/>
            </a:pPr>
            <a:endParaRPr lang="en-US" sz="22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Aft>
                <a:spcPts val="0"/>
              </a:spcAft>
              <a:buFontTx/>
              <a:buAutoNum type="arabicParenBoth" startAt="3"/>
              <a:defRPr/>
            </a:pPr>
            <a:endParaRPr lang="en-US" sz="1400" b="1" dirty="0" smtClean="0">
              <a:solidFill>
                <a:srgbClr val="FF6600"/>
              </a:solidFill>
              <a:latin typeface="Chalkboard"/>
              <a:ea typeface="+mn-ea"/>
              <a:cs typeface="Chalkboard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/>
          <a:stretch>
            <a:fillRect/>
          </a:stretch>
        </p:blipFill>
        <p:spPr bwMode="auto">
          <a:xfrm>
            <a:off x="-1" y="0"/>
            <a:ext cx="1253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2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723163"/>
              </p:ext>
            </p:extLst>
          </p:nvPr>
        </p:nvGraphicFramePr>
        <p:xfrm>
          <a:off x="-560551" y="52444"/>
          <a:ext cx="9602814" cy="1445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" name="Document" r:id="rId5" imgW="5714790" imgH="4825822" progId="Word.Document.12">
                  <p:embed/>
                </p:oleObj>
              </mc:Choice>
              <mc:Fallback>
                <p:oleObj name="Document" r:id="rId5" imgW="5714790" imgH="4825822" progId="Word.Document.12">
                  <p:embed/>
                  <p:pic>
                    <p:nvPicPr>
                      <p:cNvPr id="0" name="Picture 2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17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60551" y="52444"/>
                        <a:ext cx="9602814" cy="14452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94521" y="274638"/>
            <a:ext cx="8612941" cy="947737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Data Analysis </a:t>
            </a:r>
            <a:r>
              <a:rPr lang="en-US" b="1" dirty="0">
                <a:latin typeface="Chalkboard" charset="0"/>
                <a:cs typeface="Chalkboard" charset="0"/>
              </a:rPr>
              <a:t/>
            </a:r>
            <a:br>
              <a:rPr lang="en-US" b="1" dirty="0">
                <a:latin typeface="Chalkboard" charset="0"/>
                <a:cs typeface="Chalkboard" charset="0"/>
              </a:rPr>
            </a:br>
            <a:r>
              <a:rPr lang="en-US" b="1" dirty="0" smtClean="0">
                <a:latin typeface="Chalkboard" charset="0"/>
                <a:cs typeface="Chalkboard" charset="0"/>
              </a:rPr>
              <a:t>Video Coding Cycle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521" y="1564388"/>
            <a:ext cx="8612942" cy="5090412"/>
          </a:xfrm>
        </p:spPr>
        <p:txBody>
          <a:bodyPr rtlCol="0">
            <a:noAutofit/>
          </a:bodyPr>
          <a:lstStyle/>
          <a:p>
            <a:pPr marL="1941513" lvl="0" indent="-1941513">
              <a:spcBef>
                <a:spcPts val="0"/>
              </a:spcBef>
              <a:buNone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Segments:  	Parts of a lesson delineated by topic </a:t>
            </a:r>
            <a:r>
              <a:rPr lang="en-US" sz="2400" b="1" dirty="0">
                <a:solidFill>
                  <a:srgbClr val="660066"/>
                </a:solidFill>
                <a:latin typeface="Cambria"/>
                <a:cs typeface="Cambria"/>
              </a:rPr>
              <a:t>and purpose.</a:t>
            </a:r>
            <a:r>
              <a:rPr lang="en-US" sz="2400" dirty="0">
                <a:solidFill>
                  <a:srgbClr val="660066"/>
                </a:solidFill>
                <a:latin typeface="Cambria"/>
                <a:cs typeface="Cambria"/>
              </a:rPr>
              <a:t>  </a:t>
            </a:r>
            <a:endParaRPr lang="en-US" sz="2400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1941513" lvl="0" indent="-1941513">
              <a:spcBef>
                <a:spcPts val="0"/>
              </a:spcBef>
              <a:buNone/>
              <a:defRPr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	For example, a teacher might introduce a process tool; the students might fill it out individually, then discuss their answers in a small group, and then share out to the rest of the class; and then the teacher connects the process tool to TE’s big idea.</a:t>
            </a:r>
          </a:p>
          <a:p>
            <a:pPr marL="1941513" lvl="0" indent="-1941513">
              <a:spcBef>
                <a:spcPts val="0"/>
              </a:spcBef>
              <a:buNone/>
              <a:defRPr/>
            </a:pPr>
            <a:endParaRPr lang="en-US" sz="2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1941513" lvl="0" indent="-1941513">
              <a:spcBef>
                <a:spcPts val="0"/>
              </a:spcBef>
              <a:buNone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Discussions: 	Parts of segments where a teacher interacts with one or more student.  </a:t>
            </a:r>
            <a:endParaRPr lang="en-US" sz="24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2228850" indent="-287338">
              <a:spcBef>
                <a:spcPts val="0"/>
              </a:spcBef>
              <a:defRPr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Interaction is about content (not about attendance, discipline, etc.).</a:t>
            </a:r>
          </a:p>
          <a:p>
            <a:pPr marL="2228850" lvl="1" indent="-287338"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Interaction includes at least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three turns of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speech.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  <a:p>
            <a:pPr marL="2228850" lvl="1" indent="-287338">
              <a:spcBef>
                <a:spcPts val="0"/>
              </a:spcBef>
              <a:buFont typeface="Arial"/>
              <a:buChar char="•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Ends based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on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teacher’s signal.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spcBef>
                <a:spcPts val="0"/>
              </a:spcBef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Bef>
                <a:spcPts val="0"/>
              </a:spcBef>
              <a:spcAft>
                <a:spcPts val="0"/>
              </a:spcAft>
              <a:buFontTx/>
              <a:buAutoNum type="arabicParenBoth" startAt="3"/>
              <a:defRPr/>
            </a:pPr>
            <a:endParaRPr lang="en-US" sz="2000" b="1" dirty="0" smtClean="0">
              <a:solidFill>
                <a:srgbClr val="FF66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54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39299" y="274638"/>
            <a:ext cx="8609127" cy="947737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Data Analysis</a:t>
            </a:r>
            <a:br>
              <a:rPr lang="en-US" b="1" dirty="0" smtClean="0">
                <a:latin typeface="Chalkboard" charset="0"/>
                <a:cs typeface="Chalkboard" charset="0"/>
              </a:rPr>
            </a:br>
            <a:r>
              <a:rPr lang="en-US" b="1" dirty="0" smtClean="0">
                <a:latin typeface="Chalkboard" charset="0"/>
                <a:cs typeface="Chalkboard" charset="0"/>
              </a:rPr>
              <a:t>Video Coding Cycle 1 (cont.)</a:t>
            </a:r>
            <a:endParaRPr lang="en-US" dirty="0">
              <a:latin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99" y="1601197"/>
            <a:ext cx="8668164" cy="5053602"/>
          </a:xfrm>
        </p:spPr>
        <p:txBody>
          <a:bodyPr rtlCol="0">
            <a:noAutofit/>
          </a:bodyPr>
          <a:lstStyle/>
          <a:p>
            <a:pPr marL="1766888" lvl="1" indent="-1766888">
              <a:buNone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Productive:	Describes a subset of discussions.  </a:t>
            </a:r>
          </a:p>
          <a:p>
            <a:pPr marL="2173288" lvl="1" indent="-342900" defTabSz="579438">
              <a:buClr>
                <a:schemeClr val="accent5">
                  <a:lumMod val="75000"/>
                </a:schemeClr>
              </a:buClr>
              <a:buFont typeface="Arial"/>
              <a:buChar char="•"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Ties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to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TE in content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and/or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LPTSs.</a:t>
            </a:r>
            <a:endParaRPr lang="en-US" sz="20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pPr marL="2173288" lvl="1" indent="-342900" defTabSz="579438">
              <a:buFont typeface="Arial"/>
              <a:buChar char="•"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Includes more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than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asking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a question and eliciting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students’ ideas.  A teacher asks: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Why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? How do you know?  What does anyone else think?</a:t>
            </a:r>
          </a:p>
          <a:p>
            <a:pPr marL="2173288" lvl="1" indent="-342900" defTabSz="579438">
              <a:buFont typeface="Arial"/>
              <a:buChar char="•"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Connects/links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between at least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two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concepts OR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two dimensions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of a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concept. </a:t>
            </a:r>
            <a:endParaRPr lang="en-US" sz="20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pPr marL="1481138" lvl="0" indent="-1481138">
              <a:spcBef>
                <a:spcPts val="0"/>
              </a:spcBef>
              <a:buNone/>
              <a:defRPr/>
            </a:pPr>
            <a:endParaRPr lang="en-US" sz="20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spcBef>
                <a:spcPts val="0"/>
              </a:spcBef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Bef>
                <a:spcPts val="0"/>
              </a:spcBef>
              <a:spcAft>
                <a:spcPts val="0"/>
              </a:spcAft>
              <a:buFontTx/>
              <a:buAutoNum type="arabicParenBoth" startAt="3"/>
              <a:defRPr/>
            </a:pPr>
            <a:endParaRPr lang="en-US" sz="2000" b="1" dirty="0" smtClean="0">
              <a:solidFill>
                <a:srgbClr val="FF6600"/>
              </a:solidFill>
              <a:latin typeface="Cambria"/>
              <a:cs typeface="Cambri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3260"/>
            <a:ext cx="9144000" cy="24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8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82435"/>
            <a:ext cx="8953500" cy="1016093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halkboard" charset="0"/>
                <a:cs typeface="Chalkboard" charset="0"/>
              </a:rPr>
              <a:t>Pathways Data Analysis</a:t>
            </a:r>
            <a:br>
              <a:rPr lang="en-US" sz="4000" b="1" dirty="0">
                <a:latin typeface="Chalkboard" charset="0"/>
                <a:cs typeface="Chalkboard" charset="0"/>
              </a:rPr>
            </a:br>
            <a:r>
              <a:rPr lang="en-US" sz="4000" b="1" dirty="0">
                <a:latin typeface="Chalkboard" charset="0"/>
                <a:cs typeface="Chalkboard" charset="0"/>
              </a:rPr>
              <a:t>Video Coding Cycle 2</a:t>
            </a:r>
            <a:endParaRPr lang="en-US" sz="4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947234"/>
              </p:ext>
            </p:extLst>
          </p:nvPr>
        </p:nvGraphicFramePr>
        <p:xfrm>
          <a:off x="323345" y="1492792"/>
          <a:ext cx="8552281" cy="5119638"/>
        </p:xfrm>
        <a:graphic>
          <a:graphicData uri="http://schemas.openxmlformats.org/drawingml/2006/table">
            <a:tbl>
              <a:tblPr/>
              <a:tblGrid>
                <a:gridCol w="1086932"/>
                <a:gridCol w="2743376"/>
                <a:gridCol w="4721973"/>
              </a:tblGrid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1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Big Ideas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Focus on big ideas in the field of study, supported by LP.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2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Planning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Plan instruction based on student understanding of topic in LP context.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626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3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Formative Assessment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Develop</a:t>
                      </a:r>
                      <a:r>
                        <a:rPr lang="en-US" sz="1800" b="1" baseline="0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and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use LP-based formative assessments to guide instruction.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255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4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Attending to Ideas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Carefully attend and respond to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students’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thinking guided by LP.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5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Inquiry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Guide students in inquiry with authentic events and experiences.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634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6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Reasoning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Engage students in increasingly complex principle-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and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evidence-based accounts.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195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7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Local Context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Link to real problems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anchored in students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’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culture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and place.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8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Citizen Practices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Support engagement in science-based citizenship decision-making practices.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1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alphaModFix amt="22000"/>
          </a:blip>
          <a:stretch>
            <a:fillRect/>
          </a:stretch>
        </p:blipFill>
        <p:spPr>
          <a:xfrm>
            <a:off x="70164" y="56892"/>
            <a:ext cx="8980870" cy="1528895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468"/>
          </a:xfrm>
        </p:spPr>
        <p:txBody>
          <a:bodyPr/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Findings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60" y="1681517"/>
            <a:ext cx="7984740" cy="4719283"/>
          </a:xfrm>
        </p:spPr>
        <p:txBody>
          <a:bodyPr rtlCol="0"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mbria"/>
                <a:cs typeface="Cambria"/>
              </a:rPr>
              <a:t>How did the teachers make sense of learning progressions (LPs) focused on secondary students’ reasoning about biodiversity, the carbon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mbria"/>
                <a:cs typeface="Cambria"/>
              </a:rPr>
              <a:t>cycle,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mbria"/>
                <a:cs typeface="Cambria"/>
              </a:rPr>
              <a:t>or the water cycle?</a:t>
            </a:r>
          </a:p>
          <a:p>
            <a:pPr marL="457200" indent="-457200">
              <a:buFont typeface="+mj-lt"/>
              <a:buAutoNum type="arabicPeriod"/>
            </a:pPr>
            <a:endParaRPr lang="en-US" b="1" dirty="0">
              <a:solidFill>
                <a:srgbClr val="7030A0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How did the teachers make sense of LP-based teaching strategies (LPTSs) intended to elicit and build on their students’ ideas?</a:t>
            </a:r>
          </a:p>
          <a:p>
            <a:pPr marL="457200" indent="-457200">
              <a:buFont typeface="+mj-lt"/>
              <a:buAutoNum type="arabicPeriod"/>
            </a:pPr>
            <a:endParaRPr lang="en-US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How did they actually implement LPTSs in their classrooms?</a:t>
            </a:r>
          </a:p>
          <a:p>
            <a:pPr marL="457200" indent="-457200">
              <a:buFont typeface="+mj-lt"/>
              <a:buAutoNum type="arabicPeriod"/>
            </a:pPr>
            <a:endParaRPr lang="en-US" b="1" dirty="0">
              <a:solidFill>
                <a:srgbClr val="7030A0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B7DEE8"/>
                </a:solidFill>
                <a:latin typeface="Cambria"/>
                <a:cs typeface="Cambria"/>
              </a:rPr>
              <a:t>How did </a:t>
            </a:r>
            <a:r>
              <a:rPr lang="en-US" b="1" dirty="0" smtClean="0">
                <a:solidFill>
                  <a:srgbClr val="B7DEE8"/>
                </a:solidFill>
                <a:latin typeface="Cambria"/>
                <a:cs typeface="Cambria"/>
              </a:rPr>
              <a:t>the professional </a:t>
            </a:r>
            <a:r>
              <a:rPr lang="en-US" b="1" dirty="0">
                <a:solidFill>
                  <a:srgbClr val="B7DEE8"/>
                </a:solidFill>
                <a:latin typeface="Cambria"/>
                <a:cs typeface="Cambria"/>
              </a:rPr>
              <a:t>development (PD) help or hinder the teachers in their understanding and implementation of LPTSs?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 amt="14000"/>
          </a:blip>
          <a:stretch>
            <a:fillRect/>
          </a:stretch>
        </p:blipFill>
        <p:spPr>
          <a:xfrm flipH="1" flipV="1">
            <a:off x="8686800" y="274639"/>
            <a:ext cx="189729" cy="1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14450"/>
            <a:ext cx="8450262" cy="534035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24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defRPr/>
            </a:pPr>
            <a:endParaRPr lang="en-US" sz="22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lvl="1" indent="0">
              <a:buNone/>
              <a:defRPr/>
            </a:pPr>
            <a:endParaRPr lang="en-US" sz="22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Aft>
                <a:spcPts val="0"/>
              </a:spcAft>
              <a:buFontTx/>
              <a:buAutoNum type="arabicParenBoth" startAt="3"/>
              <a:defRPr/>
            </a:pPr>
            <a:endParaRPr lang="en-US" sz="1400" b="1" dirty="0" smtClean="0">
              <a:solidFill>
                <a:srgbClr val="FF6600"/>
              </a:solidFill>
              <a:latin typeface="Chalkboard"/>
              <a:ea typeface="+mn-ea"/>
              <a:cs typeface="Chalkboar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424" y="350950"/>
            <a:ext cx="8859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cs typeface="Chalkboard" charset="0"/>
              </a:rPr>
              <a:t>Research </a:t>
            </a:r>
            <a:r>
              <a:rPr lang="en-US" sz="4400" b="1" dirty="0">
                <a:latin typeface="Chalkboard" charset="0"/>
                <a:cs typeface="Chalkboard" charset="0"/>
              </a:rPr>
              <a:t>Findings </a:t>
            </a:r>
            <a:r>
              <a:rPr lang="en-US" sz="4400" b="1" dirty="0" smtClean="0">
                <a:latin typeface="Chalkboard" charset="0"/>
                <a:cs typeface="Chalkboard" charset="0"/>
              </a:rPr>
              <a:t>Set 2:</a:t>
            </a:r>
          </a:p>
          <a:p>
            <a:pPr algn="ctr"/>
            <a:r>
              <a:rPr lang="en-US" sz="3600" b="1" dirty="0" smtClean="0">
                <a:latin typeface="Chalkboard" charset="0"/>
                <a:cs typeface="Chalkboard" charset="0"/>
              </a:rPr>
              <a:t>LPTSs Teachers Reported Implementing</a:t>
            </a:r>
            <a:endParaRPr lang="en-US" sz="3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569092"/>
              </p:ext>
            </p:extLst>
          </p:nvPr>
        </p:nvGraphicFramePr>
        <p:xfrm>
          <a:off x="154489" y="2173550"/>
          <a:ext cx="8778042" cy="4051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5715"/>
                <a:gridCol w="913240"/>
                <a:gridCol w="970319"/>
                <a:gridCol w="1191493"/>
                <a:gridCol w="934860"/>
                <a:gridCol w="926401"/>
                <a:gridCol w="1045486"/>
                <a:gridCol w="905190"/>
                <a:gridCol w="975338"/>
              </a:tblGrid>
              <a:tr h="751052"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b="1" baseline="0" dirty="0" smtClean="0">
                          <a:latin typeface="Cambria"/>
                          <a:cs typeface="Cambria"/>
                        </a:rPr>
                        <a:t> 1</a:t>
                      </a:r>
                    </a:p>
                    <a:p>
                      <a:pPr algn="ctr"/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Big Ideas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b="1" baseline="0" dirty="0" smtClean="0">
                          <a:latin typeface="Cambria"/>
                          <a:cs typeface="Cambria"/>
                        </a:rPr>
                        <a:t> 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latin typeface="Cambria"/>
                          <a:cs typeface="Cambria"/>
                        </a:rPr>
                        <a:t>Planning</a:t>
                      </a:r>
                      <a:endParaRPr lang="en-US" sz="1300" b="1" dirty="0" smtClean="0">
                        <a:latin typeface="Cambria"/>
                        <a:cs typeface="Cambria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b="1" baseline="0" dirty="0" smtClean="0">
                          <a:latin typeface="Cambria"/>
                          <a:cs typeface="Cambria"/>
                        </a:rPr>
                        <a:t> 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latin typeface="Cambria"/>
                          <a:cs typeface="Cambria"/>
                        </a:rPr>
                        <a:t>Formative Assessments</a:t>
                      </a:r>
                      <a:endParaRPr lang="en-US" sz="1300" b="1" dirty="0" smtClean="0">
                        <a:latin typeface="Cambria"/>
                        <a:cs typeface="Cambria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latin typeface="Cambria"/>
                          <a:cs typeface="Cambria"/>
                        </a:rPr>
                        <a:t> 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Cambria"/>
                          <a:cs typeface="Cambria"/>
                        </a:rPr>
                        <a:t>Attending</a:t>
                      </a:r>
                      <a:r>
                        <a:rPr lang="en-US" sz="1300" b="1" baseline="0" dirty="0" smtClean="0">
                          <a:latin typeface="Cambria"/>
                          <a:cs typeface="Cambria"/>
                        </a:rPr>
                        <a:t> to Ideas</a:t>
                      </a:r>
                      <a:endParaRPr lang="en-US" sz="1300" b="1" dirty="0" smtClean="0">
                        <a:latin typeface="Cambria"/>
                        <a:cs typeface="Cambria"/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latin typeface="Cambria"/>
                          <a:cs typeface="Cambria"/>
                        </a:rPr>
                        <a:t> 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latin typeface="Cambria"/>
                          <a:cs typeface="Cambria"/>
                        </a:rPr>
                        <a:t>Inquiry</a:t>
                      </a:r>
                      <a:endParaRPr lang="en-US" sz="1300" b="1" dirty="0" smtClean="0">
                        <a:latin typeface="Cambria"/>
                        <a:cs typeface="Cambria"/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b="1" baseline="0" dirty="0" smtClean="0">
                          <a:latin typeface="Cambria"/>
                          <a:cs typeface="Cambria"/>
                        </a:rPr>
                        <a:t> 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latin typeface="Cambria"/>
                          <a:cs typeface="Cambria"/>
                        </a:rPr>
                        <a:t>Reasoning</a:t>
                      </a:r>
                      <a:endParaRPr lang="en-US" sz="1300" b="1" dirty="0" smtClean="0">
                        <a:latin typeface="Cambria"/>
                        <a:cs typeface="Cambria"/>
                      </a:endParaRP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b="1" baseline="0" dirty="0" smtClean="0">
                          <a:latin typeface="Cambria"/>
                          <a:cs typeface="Cambria"/>
                        </a:rPr>
                        <a:t> 7</a:t>
                      </a:r>
                      <a:endParaRPr lang="en-US" b="1" dirty="0" smtClean="0"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Local Context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b="1" baseline="0" dirty="0" smtClean="0">
                          <a:latin typeface="Cambria"/>
                          <a:cs typeface="Cambria"/>
                        </a:rPr>
                        <a:t> 8</a:t>
                      </a:r>
                      <a:endParaRPr lang="en-US" b="1" dirty="0" smtClean="0"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Citizen</a:t>
                      </a: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Cambria"/>
                          <a:cs typeface="Cambria"/>
                        </a:rPr>
                        <a:t> Practices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75105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Ms.</a:t>
                      </a:r>
                      <a:r>
                        <a:rPr lang="en-US" sz="1800" b="1" baseline="0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 P</a:t>
                      </a:r>
                    </a:p>
                    <a:p>
                      <a:r>
                        <a:rPr lang="en-US" sz="1300" b="1" baseline="0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Water</a:t>
                      </a:r>
                      <a:endParaRPr lang="en-US" sz="1300" b="1" dirty="0">
                        <a:solidFill>
                          <a:srgbClr val="4F81BD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75105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Ms. R</a:t>
                      </a:r>
                    </a:p>
                    <a:p>
                      <a:r>
                        <a:rPr lang="en-US" sz="13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Bio-diversity</a:t>
                      </a:r>
                      <a:endParaRPr lang="en-US" sz="13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510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Mr.</a:t>
                      </a:r>
                      <a:r>
                        <a:rPr lang="en-US" sz="1800" b="1" baseline="0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 J </a:t>
                      </a:r>
                      <a:r>
                        <a:rPr lang="en-US" sz="1300" b="1" baseline="0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Water</a:t>
                      </a:r>
                      <a:endParaRPr lang="en-US" sz="1300" b="1" dirty="0" smtClean="0">
                        <a:solidFill>
                          <a:srgbClr val="4F81BD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510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Ms. E</a:t>
                      </a:r>
                    </a:p>
                    <a:p>
                      <a:r>
                        <a:rPr lang="en-US" sz="13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Carbon</a:t>
                      </a:r>
                      <a:endParaRPr lang="en-US" sz="13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9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14450"/>
            <a:ext cx="8450262" cy="5340350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24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defRPr/>
            </a:pPr>
            <a:endParaRPr lang="en-US" sz="22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lvl="1" indent="0">
              <a:buNone/>
              <a:defRPr/>
            </a:pPr>
            <a:endParaRPr lang="en-US" sz="22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Aft>
                <a:spcPts val="0"/>
              </a:spcAft>
              <a:buFontTx/>
              <a:buAutoNum type="arabicParenBoth" startAt="3"/>
              <a:defRPr/>
            </a:pPr>
            <a:endParaRPr lang="en-US" sz="1400" b="1" dirty="0" smtClean="0">
              <a:solidFill>
                <a:srgbClr val="FF6600"/>
              </a:solidFill>
              <a:latin typeface="Chalkboard"/>
              <a:ea typeface="+mn-ea"/>
              <a:cs typeface="Chalkboar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335" y="245104"/>
            <a:ext cx="885954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cs typeface="Chalkboard" charset="0"/>
              </a:rPr>
              <a:t>Research </a:t>
            </a:r>
            <a:r>
              <a:rPr lang="en-US" sz="4400" b="1" dirty="0">
                <a:latin typeface="Chalkboard" charset="0"/>
                <a:cs typeface="Chalkboard" charset="0"/>
              </a:rPr>
              <a:t>Findings </a:t>
            </a:r>
            <a:r>
              <a:rPr lang="en-US" sz="4400" b="1" dirty="0" smtClean="0">
                <a:latin typeface="Chalkboard" charset="0"/>
                <a:cs typeface="Chalkboard" charset="0"/>
              </a:rPr>
              <a:t>Set 2:</a:t>
            </a:r>
          </a:p>
          <a:p>
            <a:pPr algn="ctr"/>
            <a:r>
              <a:rPr lang="en-US" sz="3600" b="1" dirty="0" smtClean="0">
                <a:latin typeface="Chalkboard" charset="0"/>
                <a:cs typeface="Chalkboard" charset="0"/>
              </a:rPr>
              <a:t>LPTSs Teachers Thought Needed for Movement Along a Progression</a:t>
            </a:r>
            <a:endParaRPr lang="en-US" sz="3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933794"/>
              </p:ext>
            </p:extLst>
          </p:nvPr>
        </p:nvGraphicFramePr>
        <p:xfrm>
          <a:off x="152181" y="2521758"/>
          <a:ext cx="8846645" cy="4020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427"/>
                <a:gridCol w="941779"/>
                <a:gridCol w="898972"/>
                <a:gridCol w="1198628"/>
                <a:gridCol w="954607"/>
                <a:gridCol w="964350"/>
                <a:gridCol w="1095021"/>
                <a:gridCol w="923730"/>
                <a:gridCol w="930131"/>
              </a:tblGrid>
              <a:tr h="870685"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1</a:t>
                      </a:r>
                    </a:p>
                    <a:p>
                      <a:pPr algn="ctr"/>
                      <a:r>
                        <a:rPr lang="en-US" sz="13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Big Ideas</a:t>
                      </a:r>
                      <a:endParaRPr lang="en-US" sz="13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 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Planning</a:t>
                      </a:r>
                      <a:endParaRPr lang="en-US" sz="13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 3</a:t>
                      </a:r>
                      <a:endParaRPr lang="en-US" sz="18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Formative Assessments</a:t>
                      </a:r>
                      <a:endParaRPr lang="en-US" sz="13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Attending to Ideas</a:t>
                      </a:r>
                      <a:endParaRPr lang="en-US" sz="13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5</a:t>
                      </a:r>
                      <a:endParaRPr lang="en-US" sz="18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Inquiry</a:t>
                      </a:r>
                      <a:endParaRPr lang="en-US" sz="13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6</a:t>
                      </a:r>
                      <a:endParaRPr lang="en-US" sz="18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Reasoning</a:t>
                      </a:r>
                      <a:endParaRPr lang="en-US" sz="13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 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Local Context</a:t>
                      </a:r>
                      <a:endParaRPr lang="en-US" sz="1300" b="1" dirty="0" smtClean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LPTS</a:t>
                      </a:r>
                      <a:r>
                        <a:rPr lang="en-US" sz="1800" b="1" baseline="0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 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Citizen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 smtClean="0">
                          <a:solidFill>
                            <a:srgbClr val="31859C"/>
                          </a:solidFill>
                          <a:latin typeface="Cambria"/>
                          <a:cs typeface="Cambria"/>
                        </a:rPr>
                        <a:t>Practices</a:t>
                      </a:r>
                      <a:endParaRPr lang="en-US" sz="1300" b="1" dirty="0" smtClean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75105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Ms.</a:t>
                      </a:r>
                      <a:r>
                        <a:rPr lang="en-US" sz="1800" b="1" baseline="0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 P</a:t>
                      </a:r>
                    </a:p>
                    <a:p>
                      <a:r>
                        <a:rPr lang="en-US" sz="1300" b="1" baseline="0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Water</a:t>
                      </a:r>
                      <a:endParaRPr lang="en-US" sz="1300" b="1" dirty="0">
                        <a:solidFill>
                          <a:srgbClr val="4F81BD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75105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Ms. R</a:t>
                      </a:r>
                    </a:p>
                    <a:p>
                      <a:r>
                        <a:rPr lang="en-US" sz="13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"/>
                          <a:cs typeface="Cambria"/>
                        </a:rPr>
                        <a:t>Bio-diversity</a:t>
                      </a:r>
                      <a:endParaRPr lang="en-US" sz="13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</a:tr>
              <a:tr h="75105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Mr. J</a:t>
                      </a:r>
                    </a:p>
                    <a:p>
                      <a:r>
                        <a:rPr lang="en-US" sz="1300" b="1" dirty="0" smtClean="0">
                          <a:solidFill>
                            <a:srgbClr val="4F81BD"/>
                          </a:solidFill>
                          <a:latin typeface="Cambria"/>
                          <a:cs typeface="Cambria"/>
                        </a:rPr>
                        <a:t>Water</a:t>
                      </a:r>
                      <a:endParaRPr lang="en-US" sz="1300" b="1" dirty="0">
                        <a:solidFill>
                          <a:srgbClr val="4F81BD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/>
                </a:tc>
              </a:tr>
              <a:tr h="75105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Ms. E</a:t>
                      </a:r>
                    </a:p>
                    <a:p>
                      <a:r>
                        <a:rPr lang="en-US" sz="13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Carbon</a:t>
                      </a:r>
                      <a:endParaRPr lang="en-US" sz="13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/>
                        <a:cs typeface="Cambria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0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alphaModFix amt="21000"/>
          </a:blip>
          <a:stretch>
            <a:fillRect/>
          </a:stretch>
        </p:blipFill>
        <p:spPr>
          <a:xfrm>
            <a:off x="121721" y="116523"/>
            <a:ext cx="10440641" cy="14082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97500"/>
            <a:ext cx="8450262" cy="4857300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Mr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. J argued that engagement in inquiry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was more 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crucial for students in the lower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levels of a progression (LPTS 5).  He also argued that engagement 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in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reasoning was 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important in moving students up higher levels of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a progression (LPTS 6).</a:t>
            </a:r>
          </a:p>
          <a:p>
            <a:pPr marL="0" indent="0">
              <a:buNone/>
            </a:pPr>
            <a:endParaRPr lang="en-US" sz="14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460375" indent="0">
              <a:buNone/>
            </a:pPr>
            <a:r>
              <a:rPr lang="en-US" sz="1800" b="1" dirty="0" smtClean="0">
                <a:solidFill>
                  <a:srgbClr val="31859C"/>
                </a:solidFill>
                <a:latin typeface="Cambria"/>
                <a:cs typeface="Cambria"/>
              </a:rPr>
              <a:t>I </a:t>
            </a:r>
            <a:r>
              <a:rPr lang="en-US" sz="1800" b="1" dirty="0">
                <a:solidFill>
                  <a:srgbClr val="31859C"/>
                </a:solidFill>
                <a:latin typeface="Cambria"/>
                <a:cs typeface="Cambria"/>
              </a:rPr>
              <a:t>think on the lower levels of learning progressions, students need to be engaged in the learning.  They need to be doing something where they’re seeing it, experiencing it. . . . I think when you get up to the upper levels, it’s more of setting the stage for asking the question, “Why?  Why?  Why?  Why?”  And then have those students making a claim and really critiquing – challenging them to provide evidence to support that claim.  I think in school we play school and you say, “Why?”  “Because that’s the way th[at] nature works, because there’s heat added.”  Well, then keep asking, “Why?  Well, why does – what role does heat have into that?  What drives that?” (Interview 1)</a:t>
            </a:r>
          </a:p>
          <a:p>
            <a:pPr marL="457200" lvl="1" indent="0">
              <a:buNone/>
              <a:defRPr/>
            </a:pPr>
            <a:endParaRPr lang="en-US" sz="1600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Aft>
                <a:spcPts val="0"/>
              </a:spcAft>
              <a:buFontTx/>
              <a:buAutoNum type="arabicParenBoth" startAt="3"/>
              <a:defRPr/>
            </a:pPr>
            <a:endParaRPr lang="en-US" sz="1600" dirty="0" smtClean="0">
              <a:solidFill>
                <a:srgbClr val="FF6600"/>
              </a:solidFill>
              <a:latin typeface="Cambria"/>
              <a:cs typeface="Cambr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246" y="245780"/>
            <a:ext cx="8859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halkboard" charset="0"/>
                <a:cs typeface="Chalkboard" charset="0"/>
              </a:rPr>
              <a:t>Research </a:t>
            </a:r>
            <a:r>
              <a:rPr lang="en-US" sz="4400" b="1" dirty="0">
                <a:latin typeface="Chalkboard" charset="0"/>
                <a:cs typeface="Chalkboard" charset="0"/>
              </a:rPr>
              <a:t>Findings </a:t>
            </a:r>
            <a:r>
              <a:rPr lang="en-US" sz="4400" b="1" dirty="0" smtClean="0">
                <a:latin typeface="Chalkboard" charset="0"/>
                <a:cs typeface="Chalkboard" charset="0"/>
              </a:rPr>
              <a:t>Set 2:</a:t>
            </a:r>
          </a:p>
          <a:p>
            <a:pPr algn="ctr"/>
            <a:r>
              <a:rPr lang="en-US" sz="3600" b="1" dirty="0" smtClean="0">
                <a:latin typeface="Chalkboard" charset="0"/>
                <a:cs typeface="Chalkboard" charset="0"/>
              </a:rPr>
              <a:t>LPTSs Necessary for Movement (cont.)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3770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300885"/>
              </p:ext>
            </p:extLst>
          </p:nvPr>
        </p:nvGraphicFramePr>
        <p:xfrm>
          <a:off x="-745048" y="0"/>
          <a:ext cx="10613572" cy="1585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Document" r:id="rId5" imgW="6857748" imgH="1231855" progId="Word.Document.12">
                  <p:embed/>
                </p:oleObj>
              </mc:Choice>
              <mc:Fallback>
                <p:oleObj name="Document" r:id="rId5" imgW="6857748" imgH="1231855" progId="Word.Document.12">
                  <p:embed/>
                  <p:pic>
                    <p:nvPicPr>
                      <p:cNvPr id="0" name="Picture 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alphaModFix amt="21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45048" y="0"/>
                        <a:ext cx="10613572" cy="15859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Introduction to Pathways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359285" y="1336925"/>
            <a:ext cx="8455719" cy="5380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Pathways was a five-year environmental science research and professional development (PD) effort. </a:t>
            </a:r>
          </a:p>
          <a:p>
            <a:pPr marL="0" indent="0">
              <a:buNone/>
            </a:pPr>
            <a:endParaRPr lang="en-US" sz="10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Distributed across four regions (East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C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oast,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G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reat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L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akes, Mountain, and West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C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oast).</a:t>
            </a:r>
          </a:p>
          <a:p>
            <a:endParaRPr lang="en-US" sz="10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Targeted middle school and high school science teachers.</a:t>
            </a:r>
          </a:p>
          <a:p>
            <a:endParaRPr lang="en-US" sz="10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Focused on promoting environmental science literacy through (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a) 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developing learning progressions, (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b) 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developing curriculum materials and assessments, and (c) supporting teachers.</a:t>
            </a:r>
          </a:p>
          <a:p>
            <a:endParaRPr lang="en-US" sz="10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Supported teachers in implementing up to 3 curricular units (Teaching Experiments, or TEs) on the Water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C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ycle, Carbon </a:t>
            </a:r>
            <a:r>
              <a:rPr lang="en-US" sz="2200" b="1" dirty="0">
                <a:solidFill>
                  <a:srgbClr val="31859C"/>
                </a:solidFill>
                <a:latin typeface="Cambria"/>
                <a:cs typeface="Cambria"/>
              </a:rPr>
              <a:t>C</a:t>
            </a:r>
            <a:r>
              <a:rPr lang="en-US" sz="2200" b="1" dirty="0" smtClean="0">
                <a:solidFill>
                  <a:srgbClr val="31859C"/>
                </a:solidFill>
                <a:latin typeface="Cambria"/>
                <a:cs typeface="Cambria"/>
              </a:rPr>
              <a:t>ycle, and Biodiversity.</a:t>
            </a:r>
            <a:endParaRPr lang="en-US" sz="2200" b="1" dirty="0">
              <a:solidFill>
                <a:srgbClr val="31859C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342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91686" y="0"/>
            <a:ext cx="8780694" cy="155242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Research Findings Set 3:</a:t>
            </a:r>
            <a:br>
              <a:rPr lang="en-US" b="1" dirty="0" smtClean="0">
                <a:latin typeface="Chalkboard" charset="0"/>
                <a:cs typeface="Chalkboard" charset="0"/>
              </a:rPr>
            </a:br>
            <a:r>
              <a:rPr lang="en-US" sz="4000" b="1" dirty="0" smtClean="0">
                <a:latin typeface="Chalkboard" charset="0"/>
                <a:cs typeface="Chalkboard" charset="0"/>
              </a:rPr>
              <a:t>Segments with Productive Discussions</a:t>
            </a:r>
            <a:endParaRPr lang="en-US" sz="4000" dirty="0">
              <a:latin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781" y="1314450"/>
            <a:ext cx="8164681" cy="534035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spcBef>
                <a:spcPts val="0"/>
              </a:spcBef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Bef>
                <a:spcPts val="0"/>
              </a:spcBef>
              <a:spcAft>
                <a:spcPts val="0"/>
              </a:spcAft>
              <a:buFontTx/>
              <a:buAutoNum type="arabicParenBoth" startAt="3"/>
              <a:defRPr/>
            </a:pPr>
            <a:endParaRPr lang="en-US" sz="2000" b="1" dirty="0" smtClean="0">
              <a:solidFill>
                <a:srgbClr val="FF6600"/>
              </a:solidFill>
              <a:latin typeface="Cambria"/>
              <a:cs typeface="Cambria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843421985"/>
              </p:ext>
            </p:extLst>
          </p:nvPr>
        </p:nvGraphicFramePr>
        <p:xfrm>
          <a:off x="191686" y="1397000"/>
          <a:ext cx="8780693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36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4773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Research Findings Set 3:</a:t>
            </a:r>
            <a:br>
              <a:rPr lang="en-US" b="1" dirty="0" smtClean="0">
                <a:latin typeface="Chalkboard" charset="0"/>
                <a:cs typeface="Chalkboard" charset="0"/>
              </a:rPr>
            </a:br>
            <a:r>
              <a:rPr lang="en-US" sz="4000" b="1" dirty="0" smtClean="0">
                <a:latin typeface="Chalkboard" charset="0"/>
                <a:cs typeface="Chalkboard" charset="0"/>
              </a:rPr>
              <a:t>LPTSs Observed in Productive Segments</a:t>
            </a:r>
            <a:endParaRPr lang="en-US" sz="4000" dirty="0">
              <a:latin typeface="Chalkboard" charset="0"/>
              <a:cs typeface="Chalkboar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99151"/>
            <a:ext cx="8450262" cy="534035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spcBef>
                <a:spcPts val="0"/>
              </a:spcBef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pPr marL="460375" indent="-460375" fontAlgn="auto">
              <a:spcBef>
                <a:spcPts val="0"/>
              </a:spcBef>
              <a:spcAft>
                <a:spcPts val="0"/>
              </a:spcAft>
              <a:buFontTx/>
              <a:buAutoNum type="arabicParenBoth" startAt="3"/>
              <a:defRPr/>
            </a:pPr>
            <a:endParaRPr lang="en-US" sz="2000" b="1" dirty="0" smtClean="0">
              <a:solidFill>
                <a:srgbClr val="FF6600"/>
              </a:solidFill>
              <a:latin typeface="Cambria"/>
              <a:cs typeface="Cambria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96364662"/>
              </p:ext>
            </p:extLst>
          </p:nvPr>
        </p:nvGraphicFramePr>
        <p:xfrm>
          <a:off x="246956" y="1448295"/>
          <a:ext cx="8660507" cy="5191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3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 amt="22000"/>
          </a:blip>
          <a:stretch>
            <a:fillRect/>
          </a:stretch>
        </p:blipFill>
        <p:spPr>
          <a:xfrm>
            <a:off x="-79550" y="49117"/>
            <a:ext cx="9300222" cy="1494569"/>
          </a:xfrm>
          <a:prstGeom prst="rect">
            <a:avLst/>
          </a:prstGeom>
        </p:spPr>
      </p:pic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609600" y="294703"/>
            <a:ext cx="7848600" cy="877095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Discussion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253735" y="1445451"/>
            <a:ext cx="8600344" cy="5212977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Overall, we found reasonable alignment across teachers’ views of learning progressions, their views and implementation of LPTSs, and their sense of how the professional development supported their teaching.</a:t>
            </a:r>
          </a:p>
          <a:p>
            <a:endParaRPr lang="en-US" sz="18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We discuss </a:t>
            </a:r>
            <a:r>
              <a:rPr lang="en-US" sz="2400" b="1" dirty="0" smtClean="0">
                <a:solidFill>
                  <a:srgbClr val="31859C"/>
                </a:solidFill>
                <a:latin typeface="Cambria"/>
                <a:cs typeface="Cambria"/>
              </a:rPr>
              <a:t>three mismatches </a:t>
            </a: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across views and practices here.</a:t>
            </a:r>
          </a:p>
          <a:p>
            <a:endParaRPr lang="en-US" sz="12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buFont typeface="Wingdings" charset="2"/>
              <a:buChar char="ü"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LPTS 1 on Big Ideas</a:t>
            </a:r>
          </a:p>
          <a:p>
            <a:pPr lvl="2">
              <a:buFont typeface="Wingdings" charset="2"/>
              <a:buChar char="§"/>
            </a:pPr>
            <a:r>
              <a:rPr lang="en-US" sz="1800" b="1" dirty="0" smtClean="0">
                <a:solidFill>
                  <a:srgbClr val="31859C"/>
                </a:solidFill>
                <a:latin typeface="Cambria"/>
                <a:cs typeface="Cambria"/>
              </a:rPr>
              <a:t>Three teachers identified LPTS 1 as a key strategy to help students move along a progression and implemented them in their practice.  </a:t>
            </a:r>
          </a:p>
          <a:p>
            <a:pPr lvl="2">
              <a:buFont typeface="Wingdings" charset="2"/>
              <a:buChar char="§"/>
            </a:pPr>
            <a:r>
              <a:rPr lang="en-US" sz="1800" b="1" dirty="0" smtClean="0">
                <a:solidFill>
                  <a:srgbClr val="31859C"/>
                </a:solidFill>
                <a:latin typeface="Cambria"/>
                <a:cs typeface="Cambria"/>
              </a:rPr>
              <a:t>However, none thought their participation in Pathways supported them in their implementation of this strategy.  </a:t>
            </a:r>
          </a:p>
          <a:p>
            <a:pPr lvl="1">
              <a:buFont typeface="Wingdings" charset="2"/>
              <a:buChar char="ü"/>
            </a:pPr>
            <a:endParaRPr lang="en-US" sz="14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algn="ctr">
              <a:buFontTx/>
              <a:buNone/>
            </a:pPr>
            <a:endParaRPr lang="en-US" sz="1200" b="1" dirty="0">
              <a:solidFill>
                <a:srgbClr val="660066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025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 amt="22000"/>
          </a:blip>
          <a:stretch>
            <a:fillRect/>
          </a:stretch>
        </p:blipFill>
        <p:spPr>
          <a:xfrm>
            <a:off x="-79550" y="49117"/>
            <a:ext cx="9300222" cy="1494569"/>
          </a:xfrm>
          <a:prstGeom prst="rect">
            <a:avLst/>
          </a:prstGeom>
        </p:spPr>
      </p:pic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609600" y="350838"/>
            <a:ext cx="7848600" cy="877094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Discussion (cont.)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253735" y="1494569"/>
            <a:ext cx="8600344" cy="51638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We continue discussion of mismatches across views and practices.</a:t>
            </a:r>
          </a:p>
          <a:p>
            <a:pPr lvl="1">
              <a:buFont typeface="Wingdings" charset="2"/>
              <a:buChar char="ü"/>
            </a:pPr>
            <a:endParaRPr lang="en-US" sz="1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buFont typeface="Wingdings" charset="2"/>
              <a:buChar char="ü"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LPTS 2 on Planning Instruction</a:t>
            </a:r>
          </a:p>
          <a:p>
            <a:pPr lvl="2">
              <a:buFont typeface="Wingdings" charset="2"/>
              <a:buChar char="§"/>
            </a:pPr>
            <a:r>
              <a:rPr lang="en-US" sz="1800" b="1" dirty="0" smtClean="0">
                <a:solidFill>
                  <a:srgbClr val="31859C"/>
                </a:solidFill>
                <a:latin typeface="Cambria"/>
                <a:cs typeface="Cambria"/>
              </a:rPr>
              <a:t>Pathways researchers understand LPTS 2 as tightly tied to LPTS 3 on formative assessments and LPTS 4 on attending and responding to students’ ideas.  </a:t>
            </a:r>
          </a:p>
          <a:p>
            <a:pPr lvl="2">
              <a:buFont typeface="Wingdings" charset="2"/>
              <a:buChar char="§"/>
            </a:pPr>
            <a:r>
              <a:rPr lang="en-US" sz="1800" b="1" dirty="0" smtClean="0">
                <a:solidFill>
                  <a:srgbClr val="31859C"/>
                </a:solidFill>
                <a:latin typeface="Cambria"/>
                <a:cs typeface="Cambria"/>
              </a:rPr>
              <a:t>However, teachers viewed only LPTS 4 as important for movement and implemented only LPTS 3 and LPTS 4 in the lessons recorded.</a:t>
            </a:r>
          </a:p>
          <a:p>
            <a:pPr lvl="2">
              <a:buFont typeface="Wingdings" charset="2"/>
              <a:buChar char="ü"/>
            </a:pPr>
            <a:endParaRPr lang="en-US" sz="10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buFont typeface="Wingdings" charset="2"/>
              <a:buChar char="ü"/>
            </a:pPr>
            <a:endParaRPr lang="en-US" sz="1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buFont typeface="Wingdings" charset="2"/>
              <a:buChar char="ü"/>
            </a:pP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LPTS 6 on Principle- and Evidence-Based Reasoning</a:t>
            </a:r>
          </a:p>
          <a:p>
            <a:pPr lvl="2">
              <a:buFont typeface="Wingdings" charset="2"/>
              <a:buChar char="§"/>
            </a:pPr>
            <a:r>
              <a:rPr lang="en-US" sz="1800" b="1" dirty="0" smtClean="0">
                <a:solidFill>
                  <a:srgbClr val="31859C"/>
                </a:solidFill>
                <a:latin typeface="Cambria"/>
                <a:cs typeface="Cambria"/>
              </a:rPr>
              <a:t>Three target teachers – Ms. R, Mr. J, Ms. E – thought they implemented  LPTS 6 and thought it important for movement up levels.</a:t>
            </a:r>
          </a:p>
          <a:p>
            <a:pPr lvl="2">
              <a:buFont typeface="Wingdings" charset="2"/>
              <a:buChar char="§"/>
            </a:pPr>
            <a:r>
              <a:rPr lang="en-US" sz="1800" b="1" dirty="0" smtClean="0">
                <a:solidFill>
                  <a:srgbClr val="31859C"/>
                </a:solidFill>
                <a:latin typeface="Cambria"/>
                <a:cs typeface="Cambria"/>
              </a:rPr>
              <a:t>However, Ms. R was not recorded as implementing LPTS 6 while Ms. P was.</a:t>
            </a:r>
            <a:endParaRPr lang="en-US" sz="18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pPr marL="0" indent="0" algn="ctr">
              <a:buFontTx/>
              <a:buNone/>
            </a:pPr>
            <a:endParaRPr lang="en-US" sz="1200" b="1" dirty="0">
              <a:solidFill>
                <a:srgbClr val="660066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871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16"/>
            <a:ext cx="9083640" cy="12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609600" y="304104"/>
            <a:ext cx="7848600" cy="804982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Future Directions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253735" y="1448968"/>
            <a:ext cx="8600344" cy="52094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660066"/>
                </a:solidFill>
                <a:latin typeface="Cambria"/>
                <a:cs typeface="Cambria"/>
              </a:rPr>
              <a:t>We have identified areas for further investigation.</a:t>
            </a:r>
          </a:p>
          <a:p>
            <a:pPr marL="0" indent="0">
              <a:buNone/>
            </a:pPr>
            <a:endParaRPr lang="en-US" sz="10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T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ease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apart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LPTS 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4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on attending and responding to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students’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ideas to determine (a) if and how teachers responded to and built on students’ ideas once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elicited,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and (b) if they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tended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to provide feedback more often during class rather than on written work. </a:t>
            </a: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endParaRPr lang="en-US" sz="10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Examine more closely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LPTS 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6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to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determine if teachers engaged their students in both principle- and evidence-based reasoning or favored one type of reasoning over the other. </a:t>
            </a: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endParaRPr lang="en-US" sz="1000" b="1" dirty="0">
              <a:solidFill>
                <a:srgbClr val="31859C"/>
              </a:solidFill>
              <a:latin typeface="Cambria"/>
              <a:cs typeface="Cambria"/>
            </a:endParaRPr>
          </a:p>
          <a:p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C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ompare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our four target teachers to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our other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case 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study </a:t>
            </a:r>
            <a:r>
              <a:rPr lang="en-US" sz="2000" b="1" dirty="0" smtClean="0">
                <a:solidFill>
                  <a:srgbClr val="660066"/>
                </a:solidFill>
                <a:latin typeface="Cambria"/>
                <a:cs typeface="Cambria"/>
              </a:rPr>
              <a:t>participants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– to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identify similarities and differences in the kinds and frequencies of LPTSs implemented. </a:t>
            </a:r>
            <a:endParaRPr lang="en-US" sz="2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endParaRPr lang="en-US" sz="1000" b="1" dirty="0" smtClean="0">
              <a:solidFill>
                <a:srgbClr val="31859C"/>
              </a:solidFill>
              <a:latin typeface="Cambria"/>
              <a:cs typeface="Cambria"/>
            </a:endParaRPr>
          </a:p>
          <a:p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E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xamine </a:t>
            </a:r>
            <a:r>
              <a:rPr lang="en-US" sz="2000" b="1" dirty="0">
                <a:solidFill>
                  <a:srgbClr val="31859C"/>
                </a:solidFill>
                <a:latin typeface="Cambria"/>
                <a:cs typeface="Cambria"/>
              </a:rPr>
              <a:t>mis/matches between teachers’ implementation of LPTSs and what their </a:t>
            </a:r>
            <a:r>
              <a:rPr lang="en-US" sz="2000" b="1" dirty="0">
                <a:solidFill>
                  <a:srgbClr val="660066"/>
                </a:solidFill>
                <a:latin typeface="Cambria"/>
                <a:cs typeface="Cambria"/>
              </a:rPr>
              <a:t>students learned </a:t>
            </a:r>
            <a:r>
              <a:rPr lang="en-US" sz="2000" b="1" dirty="0" smtClean="0">
                <a:solidFill>
                  <a:srgbClr val="31859C"/>
                </a:solidFill>
                <a:latin typeface="Cambria"/>
                <a:cs typeface="Cambria"/>
              </a:rPr>
              <a:t>as a result. </a:t>
            </a:r>
          </a:p>
          <a:p>
            <a:endParaRPr lang="en-US" sz="10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endParaRPr lang="en-US" sz="1000" b="1" dirty="0" smtClean="0">
              <a:solidFill>
                <a:srgbClr val="660066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153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7848600" cy="645886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References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253735" y="952623"/>
            <a:ext cx="8600344" cy="5705805"/>
          </a:xfrm>
        </p:spPr>
        <p:txBody>
          <a:bodyPr>
            <a:noAutofit/>
          </a:bodyPr>
          <a:lstStyle/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Bunch, G. C.  (2013).  Pedagogical language knowledge:  Preparing mainstream teachers for English learners in the new standards era.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Review of Research in Education, 37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(1), 298-341.  doi:10.3102/0091732X12461772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Furtak, E. M.  (2012).  Linking a learning progression for natural selection to teachers' enactment of formative assessment.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Journal of Research in Science Teaching, 49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(9), 1181-1210. doi:10.1002/tea.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21054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Harlow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, D. B.  (2010).  Structures and improvisation for inquiry-based science instruction: A teacher's adaptation of a model of magnetism activity.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Science Education, 94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(1)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, 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142–163.  doi:10.1002/sce.20348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Jin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, H., &amp; Anderson, C. W.  (2012).  A learning progression for energy in socio-ecological systems.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Journal of Research in Science Teaching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,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49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(9), 1149-1180.  doi:10.1002/tea.21051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Lemke, J. L.  (1990).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Talking science:  Language, learning, and values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.  Norwood, NJ:  Ablex.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Michaels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, S, &amp; O’Connor, C.  (2012).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Talk science primer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.  Cambridge, MA:  TERC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.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 smtClean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National Research Council.  (2007).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Taking science to school:  Learning and teaching science in grades K-8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.  Washington, DC:  The National Academies 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Press.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National 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Research Council.  (2012).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A framework for K-12 science education:  Practices, crosscutting concepts, and core ideas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.  Washington, DC:  The National Academies Press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.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Quinn, H., Lee, O., &amp; Valdés, G.  (2012, January). 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Language demands and opportunities in relation to Next Generation Science Standards for English language learners:  What teachers need to know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.  Paper presented at the 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Understanding Language Conference, Stanford 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University, Stanford, 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CA.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Saldana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, J. 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 (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2013)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.  </a:t>
            </a:r>
            <a:r>
              <a:rPr lang="en-US" sz="1200" b="1" i="1" dirty="0" smtClean="0">
                <a:solidFill>
                  <a:srgbClr val="660066"/>
                </a:solidFill>
                <a:latin typeface="Cambria"/>
                <a:cs typeface="Cambria"/>
              </a:rPr>
              <a:t>The </a:t>
            </a:r>
            <a:r>
              <a:rPr lang="en-US" sz="1200" b="1" i="1" dirty="0">
                <a:solidFill>
                  <a:srgbClr val="660066"/>
                </a:solidFill>
                <a:latin typeface="Cambria"/>
                <a:cs typeface="Cambria"/>
              </a:rPr>
              <a:t>coding manual for qualitative researchers.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 </a:t>
            </a:r>
            <a:r>
              <a:rPr lang="en-US" sz="1200" b="1" dirty="0" smtClean="0">
                <a:solidFill>
                  <a:srgbClr val="660066"/>
                </a:solidFill>
                <a:latin typeface="Cambria"/>
                <a:cs typeface="Cambria"/>
              </a:rPr>
              <a:t> Los Angeles, CA:  Sage</a:t>
            </a: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. </a:t>
            </a:r>
          </a:p>
          <a:p>
            <a:pPr marL="454025" indent="-454025">
              <a:buNone/>
            </a:pPr>
            <a:r>
              <a:rPr lang="en-US" sz="1200" b="1" dirty="0">
                <a:solidFill>
                  <a:srgbClr val="660066"/>
                </a:solidFill>
                <a:latin typeface="Cambria"/>
                <a:cs typeface="Cambria"/>
              </a:rPr>
              <a:t> </a:t>
            </a:r>
          </a:p>
          <a:p>
            <a:endParaRPr lang="en-US" sz="12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endParaRPr lang="en-US" sz="12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0" indent="0" algn="ctr">
              <a:buFontTx/>
              <a:buNone/>
            </a:pPr>
            <a:endParaRPr lang="en-US" sz="1200" b="1" dirty="0">
              <a:solidFill>
                <a:srgbClr val="660066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565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451823" y="152400"/>
            <a:ext cx="8236597" cy="35052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halkboard" charset="0"/>
                <a:cs typeface="Chalkboard" charset="0"/>
              </a:rPr>
              <a:t/>
            </a:r>
            <a:br>
              <a:rPr lang="en-US" sz="3600" b="1" dirty="0">
                <a:latin typeface="Chalkboard" charset="0"/>
                <a:cs typeface="Chalkboard" charset="0"/>
              </a:rPr>
            </a:br>
            <a:r>
              <a:rPr lang="en-US" sz="3600" b="1" dirty="0" smtClean="0">
                <a:latin typeface="Chalkboard" charset="0"/>
                <a:cs typeface="Chalkboard" charset="0"/>
              </a:rPr>
              <a:t>Please visit the following website for the compete paper:</a:t>
            </a:r>
            <a:br>
              <a:rPr lang="en-US" sz="3600" b="1" dirty="0" smtClean="0">
                <a:latin typeface="Chalkboard" charset="0"/>
                <a:cs typeface="Chalkboard" charset="0"/>
              </a:rPr>
            </a:br>
            <a:r>
              <a:rPr lang="en-US" sz="3100" b="1" dirty="0" smtClean="0">
                <a:latin typeface="Chalkboard"/>
                <a:cs typeface="Chalkboard"/>
              </a:rPr>
              <a:t/>
            </a:r>
            <a:br>
              <a:rPr lang="en-US" sz="3100" b="1" dirty="0" smtClean="0">
                <a:latin typeface="Chalkboard"/>
                <a:cs typeface="Chalkboard"/>
              </a:rPr>
            </a:br>
            <a:r>
              <a:rPr lang="en-US" sz="3100" b="1" dirty="0">
                <a:latin typeface="Chalkboard"/>
                <a:cs typeface="Chalkboard"/>
              </a:rPr>
              <a:t>http://</a:t>
            </a:r>
            <a:r>
              <a:rPr lang="en-US" sz="3100" b="1" dirty="0" err="1">
                <a:latin typeface="Chalkboard"/>
                <a:cs typeface="Chalkboard"/>
              </a:rPr>
              <a:t>www.pathwaysproject.kbs.msu.edu</a:t>
            </a:r>
            <a:r>
              <a:rPr lang="en-US" sz="3100" b="1" dirty="0">
                <a:latin typeface="Chalkboard"/>
                <a:cs typeface="Chalkboard"/>
              </a:rPr>
              <a:t>/?</a:t>
            </a:r>
            <a:r>
              <a:rPr lang="en-US" sz="3100" b="1" dirty="0" err="1">
                <a:latin typeface="Chalkboard"/>
                <a:cs typeface="Chalkboard"/>
              </a:rPr>
              <a:t>page_id</a:t>
            </a:r>
            <a:r>
              <a:rPr lang="en-US" sz="3100" b="1" dirty="0">
                <a:latin typeface="Chalkboard"/>
                <a:cs typeface="Chalkboard"/>
              </a:rPr>
              <a:t>=47</a:t>
            </a: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762000" y="3907185"/>
            <a:ext cx="7620000" cy="21336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300" b="1" dirty="0" smtClean="0">
                <a:solidFill>
                  <a:srgbClr val="660066"/>
                </a:solidFill>
                <a:latin typeface="Cambria"/>
                <a:cs typeface="Cambria"/>
              </a:rPr>
              <a:t>This work was funded by the National Science Foundation (NSF) under grant number DUE</a:t>
            </a:r>
            <a:r>
              <a:rPr lang="en-US" sz="3300" b="1" dirty="0">
                <a:solidFill>
                  <a:srgbClr val="660066"/>
                </a:solidFill>
                <a:latin typeface="Cambria"/>
                <a:cs typeface="Cambria"/>
              </a:rPr>
              <a:t>-</a:t>
            </a:r>
            <a:r>
              <a:rPr lang="en-US" sz="3300" b="1" dirty="0" smtClean="0">
                <a:solidFill>
                  <a:srgbClr val="660066"/>
                </a:solidFill>
                <a:latin typeface="Cambria"/>
                <a:cs typeface="Cambria"/>
              </a:rPr>
              <a:t>0832173.  The views expressed here are those of the authors and do not necessarily reflect those of NSF.   </a:t>
            </a:r>
            <a:endParaRPr lang="en-US" sz="3300" dirty="0">
              <a:latin typeface="Cambria"/>
              <a:cs typeface="Cambria"/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FontTx/>
              <a:buNone/>
            </a:pPr>
            <a:endParaRPr lang="en-US" b="1" dirty="0">
              <a:solidFill>
                <a:srgbClr val="660066"/>
              </a:solidFill>
              <a:latin typeface="Chalkboard"/>
              <a:cs typeface="Chalkboar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2176" y="5511230"/>
            <a:ext cx="1331696" cy="13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alphaModFix amt="33000"/>
          </a:blip>
          <a:stretch>
            <a:fillRect/>
          </a:stretch>
        </p:blipFill>
        <p:spPr>
          <a:xfrm>
            <a:off x="70164" y="56892"/>
            <a:ext cx="8980870" cy="1528895"/>
          </a:xfrm>
          <a:prstGeom prst="rect">
            <a:avLst/>
          </a:prstGeom>
        </p:spPr>
      </p:pic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846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Research </a:t>
            </a:r>
            <a:r>
              <a:rPr lang="en-US" b="1" dirty="0">
                <a:latin typeface="Chalkboard" charset="0"/>
                <a:cs typeface="Chalkboard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23" y="1747172"/>
            <a:ext cx="8084377" cy="4883661"/>
          </a:xfrm>
        </p:spPr>
        <p:txBody>
          <a:bodyPr rtlCol="0"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How did </a:t>
            </a:r>
            <a:r>
              <a:rPr lang="en-US" b="1" dirty="0" smtClean="0">
                <a:solidFill>
                  <a:srgbClr val="660066"/>
                </a:solidFill>
                <a:latin typeface="Cambria"/>
                <a:cs typeface="Cambria"/>
              </a:rPr>
              <a:t>teacher participants </a:t>
            </a: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make sense of learning progressions (LPs) focused on secondary students’ reasoning about biodiversity, the carbon </a:t>
            </a:r>
            <a:r>
              <a:rPr lang="en-US" b="1" dirty="0" smtClean="0">
                <a:solidFill>
                  <a:srgbClr val="660066"/>
                </a:solidFill>
                <a:latin typeface="Cambria"/>
                <a:cs typeface="Cambria"/>
              </a:rPr>
              <a:t>cycle, </a:t>
            </a: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or the water cycle?</a:t>
            </a:r>
          </a:p>
          <a:p>
            <a:pPr marL="457200" indent="-457200">
              <a:buFont typeface="+mj-lt"/>
              <a:buAutoNum type="arabicPeriod"/>
            </a:pPr>
            <a:endParaRPr lang="en-US" sz="23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How did the teachers make sense of LP-based teaching strategies (LPTSs) intended to elicit and build on their students’ ideas?</a:t>
            </a:r>
          </a:p>
          <a:p>
            <a:pPr marL="457200" indent="-457200">
              <a:buFont typeface="+mj-lt"/>
              <a:buAutoNum type="arabicPeriod"/>
            </a:pPr>
            <a:endParaRPr lang="en-US" sz="23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How did they actually implement LPTSs in their classrooms?</a:t>
            </a:r>
          </a:p>
          <a:p>
            <a:pPr marL="457200" indent="-457200">
              <a:buFont typeface="+mj-lt"/>
              <a:buAutoNum type="arabicPeriod"/>
            </a:pPr>
            <a:endParaRPr lang="en-US" sz="23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How did </a:t>
            </a:r>
            <a:r>
              <a:rPr lang="en-US" b="1" dirty="0" smtClean="0">
                <a:solidFill>
                  <a:srgbClr val="660066"/>
                </a:solidFill>
                <a:latin typeface="Cambria"/>
                <a:cs typeface="Cambria"/>
              </a:rPr>
              <a:t>the professional </a:t>
            </a: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development (PD) help or hinder the teachers in their understanding and implementation of LPTSs</a:t>
            </a:r>
            <a:r>
              <a:rPr lang="en-US" b="1" dirty="0" smtClean="0">
                <a:solidFill>
                  <a:srgbClr val="660066"/>
                </a:solidFill>
                <a:latin typeface="Cambria"/>
                <a:cs typeface="Cambria"/>
              </a:rPr>
              <a:t>?</a:t>
            </a:r>
            <a:endParaRPr lang="en-US" b="1" dirty="0">
              <a:solidFill>
                <a:srgbClr val="660066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76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75199" y="151151"/>
            <a:ext cx="893198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Conceptual Framework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741566"/>
              </p:ext>
            </p:extLst>
          </p:nvPr>
        </p:nvGraphicFramePr>
        <p:xfrm>
          <a:off x="762000" y="1315357"/>
          <a:ext cx="7848600" cy="5085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90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eft Arrow 22"/>
          <p:cNvSpPr/>
          <p:nvPr/>
        </p:nvSpPr>
        <p:spPr>
          <a:xfrm rot="16200000" flipH="1">
            <a:off x="-1535406" y="3456134"/>
            <a:ext cx="4737100" cy="670048"/>
          </a:xfrm>
          <a:prstGeom prst="leftArrow">
            <a:avLst/>
          </a:prstGeom>
          <a:solidFill>
            <a:srgbClr val="4BACC6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/>
                <a:cs typeface="Cambria"/>
              </a:rPr>
              <a:t>Progression of  Student </a:t>
            </a:r>
            <a:r>
              <a:rPr lang="en-US" sz="2000" dirty="0">
                <a:solidFill>
                  <a:schemeClr val="tx1"/>
                </a:solidFill>
                <a:latin typeface="Cambria"/>
                <a:cs typeface="Cambria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latin typeface="Cambria"/>
                <a:cs typeface="Cambria"/>
              </a:rPr>
              <a:t>earning</a:t>
            </a:r>
            <a:endParaRPr lang="en-US" sz="2000" dirty="0">
              <a:solidFill>
                <a:schemeClr val="tx1"/>
              </a:solidFill>
              <a:latin typeface="Cambria"/>
              <a:cs typeface="Cambria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066672"/>
              </p:ext>
            </p:extLst>
          </p:nvPr>
        </p:nvGraphicFramePr>
        <p:xfrm>
          <a:off x="1503365" y="1306041"/>
          <a:ext cx="6972938" cy="50818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938"/>
              </a:tblGrid>
              <a:tr h="5097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Learning</a:t>
                      </a:r>
                      <a:r>
                        <a:rPr lang="en-US" sz="20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Progression Levels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T="45724" marB="45724"/>
                </a:tc>
              </a:tr>
              <a:tr h="1005918">
                <a:tc>
                  <a:txBody>
                    <a:bodyPr/>
                    <a:lstStyle/>
                    <a:p>
                      <a:pPr marL="0" marR="0" indent="0" algn="l" defTabSz="41269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ea typeface="Arial" pitchFamily="-107" charset="0"/>
                          <a:cs typeface="Cambria"/>
                        </a:rPr>
                        <a:t>IV – Scientific</a:t>
                      </a:r>
                      <a:r>
                        <a:rPr lang="en-US" sz="1800" b="1" baseline="0" dirty="0" smtClean="0">
                          <a:solidFill>
                            <a:srgbClr val="660066"/>
                          </a:solidFill>
                          <a:latin typeface="Cambria"/>
                          <a:ea typeface="Arial" pitchFamily="-107" charset="0"/>
                          <a:cs typeface="Cambria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ea typeface="Arial" pitchFamily="-107" charset="0"/>
                          <a:cs typeface="Cambria"/>
                        </a:rPr>
                        <a:t>Model-Based Accounts</a:t>
                      </a:r>
                    </a:p>
                    <a:p>
                      <a:r>
                        <a:rPr lang="en-US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Students apply fundamental principles, such as conservation of</a:t>
                      </a:r>
                      <a:r>
                        <a:rPr lang="en-US" sz="16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energy or genetic continuity, to phenomena at multiple scales in space and time (generally consistent with current national standards). </a:t>
                      </a:r>
                      <a:endParaRPr lang="en-US" sz="16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mbria"/>
                        <a:ea typeface="+mn-ea"/>
                        <a:cs typeface="Cambria"/>
                      </a:endParaRPr>
                    </a:p>
                  </a:txBody>
                  <a:tcPr marT="45724" marB="45724"/>
                </a:tc>
              </a:tr>
              <a:tr h="109722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ea typeface="Arial" pitchFamily="-107" charset="0"/>
                          <a:cs typeface="Cambria"/>
                        </a:rPr>
                        <a:t>III – School Science Accounts</a:t>
                      </a:r>
                      <a:endParaRPr lang="en-US" sz="1800" dirty="0" smtClean="0">
                        <a:solidFill>
                          <a:srgbClr val="660066"/>
                        </a:solidFill>
                        <a:latin typeface="Cambria"/>
                        <a:ea typeface="Arial" pitchFamily="-107" charset="0"/>
                        <a:cs typeface="Cambria"/>
                      </a:endParaRPr>
                    </a:p>
                    <a:p>
                      <a:r>
                        <a:rPr lang="en-US" sz="1600" b="1" kern="1200" dirty="0" smtClean="0">
                          <a:solidFill>
                            <a:srgbClr val="31859C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Students show awareness of important scientific principles and of models at smaller and larger scales, but they have difficulty connecting accounts at different scales and applying principles consistently.</a:t>
                      </a:r>
                      <a:endParaRPr lang="en-US" sz="1600" b="1" kern="1200" dirty="0">
                        <a:solidFill>
                          <a:srgbClr val="31859C"/>
                        </a:solidFill>
                        <a:effectLst/>
                        <a:latin typeface="Cambria"/>
                        <a:ea typeface="+mn-ea"/>
                        <a:cs typeface="Cambria"/>
                      </a:endParaRPr>
                    </a:p>
                  </a:txBody>
                  <a:tcPr marT="45724" marB="45724"/>
                </a:tc>
              </a:tr>
              <a:tr h="128026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ea typeface="Arial" pitchFamily="-107" charset="0"/>
                          <a:cs typeface="Cambria"/>
                        </a:rPr>
                        <a:t>II – Force-Dynamic</a:t>
                      </a:r>
                      <a:r>
                        <a:rPr lang="en-US" sz="1800" b="1" baseline="0" dirty="0" smtClean="0">
                          <a:solidFill>
                            <a:srgbClr val="660066"/>
                          </a:solidFill>
                          <a:latin typeface="Cambria"/>
                          <a:ea typeface="Arial" pitchFamily="-107" charset="0"/>
                          <a:cs typeface="Cambria"/>
                        </a:rPr>
                        <a:t> Accounts with Hidden Mechanisms</a:t>
                      </a:r>
                      <a:endParaRPr lang="en-US" sz="1800" baseline="0" dirty="0" smtClean="0">
                        <a:solidFill>
                          <a:srgbClr val="660066"/>
                        </a:solidFill>
                        <a:latin typeface="Cambria"/>
                        <a:ea typeface="Arial" pitchFamily="-107" charset="0"/>
                        <a:cs typeface="Cambria"/>
                      </a:endParaRPr>
                    </a:p>
                    <a:p>
                      <a:r>
                        <a:rPr lang="en-US" sz="1600" b="1" kern="1200" dirty="0" smtClean="0">
                          <a:solidFill>
                            <a:srgbClr val="31859C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Students continue to focus on actors, enablers, and natural tendencies of inanimate materials.  However, they add detail and complexity, especially at larger and smaller scales. </a:t>
                      </a:r>
                      <a:endParaRPr lang="en-US" sz="1600" b="1" dirty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 marT="45724" marB="45724"/>
                </a:tc>
              </a:tr>
              <a:tr h="100591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660066"/>
                          </a:solidFill>
                          <a:latin typeface="Cambria"/>
                          <a:ea typeface="Arial" pitchFamily="-107" charset="0"/>
                          <a:cs typeface="Cambria"/>
                        </a:rPr>
                        <a:t>I – Simple Force-Dynamic Accounts</a:t>
                      </a:r>
                    </a:p>
                    <a:p>
                      <a:r>
                        <a:rPr lang="en-US" sz="1600" b="1" kern="1200" dirty="0" smtClean="0">
                          <a:solidFill>
                            <a:srgbClr val="31859C"/>
                          </a:solidFill>
                          <a:effectLst/>
                          <a:latin typeface="Cambria"/>
                          <a:ea typeface="+mn-ea"/>
                          <a:cs typeface="Cambria"/>
                        </a:rPr>
                        <a:t>Students focus on actors, enablers, and natural tendencies of inanimate materials, using relatively short time frames and macroscopic scale phenomena. </a:t>
                      </a:r>
                      <a:endParaRPr lang="en-US" sz="1600" b="1" dirty="0">
                        <a:solidFill>
                          <a:srgbClr val="31859C"/>
                        </a:solidFill>
                        <a:latin typeface="Cambria"/>
                        <a:cs typeface="Cambria"/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7515" y="371934"/>
            <a:ext cx="8555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halkboard"/>
                <a:cs typeface="Chalkboard"/>
              </a:rPr>
              <a:t>Pathways LP Level</a:t>
            </a:r>
            <a:r>
              <a:rPr lang="en-US" sz="3600" b="1" dirty="0" smtClean="0">
                <a:latin typeface="Chalkboard"/>
                <a:cs typeface="Chalkboard"/>
              </a:rPr>
              <a:t>s</a:t>
            </a:r>
            <a:endParaRPr lang="en-US" sz="3600" b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11629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82436"/>
            <a:ext cx="8953500" cy="90516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Chalkboard" charset="0"/>
                <a:cs typeface="Chalkboard" charset="0"/>
              </a:rPr>
              <a:t>Pathways Teaching Strategies Aligned to Learning Progressions (LPTSs)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947931"/>
              </p:ext>
            </p:extLst>
          </p:nvPr>
        </p:nvGraphicFramePr>
        <p:xfrm>
          <a:off x="323345" y="1430184"/>
          <a:ext cx="8552281" cy="5119638"/>
        </p:xfrm>
        <a:graphic>
          <a:graphicData uri="http://schemas.openxmlformats.org/drawingml/2006/table">
            <a:tbl>
              <a:tblPr/>
              <a:tblGrid>
                <a:gridCol w="1086932"/>
                <a:gridCol w="2743376"/>
                <a:gridCol w="4721973"/>
              </a:tblGrid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1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Big Ideas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Focus on big ideas in the field of study, supported by LP.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2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Planning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Plan instruction based on student understanding of topic in LP context.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626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3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Formative Assessment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Develop</a:t>
                      </a:r>
                      <a:r>
                        <a:rPr lang="en-US" sz="1800" b="1" baseline="0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and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use LP-based formative assessments to guide instruction.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255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4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Attending to Ideas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Carefully attend and respond to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students’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thinking guided by LP.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5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Inquiry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Guide students in inquiry with authentic events and experiences.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634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6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Reasoning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Engage students in increasingly complex principle-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and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evidence-based accounts.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195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7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Local Context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Link to real problems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anchored in students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’ </a:t>
                      </a:r>
                      <a:r>
                        <a:rPr lang="en-US" sz="1800" b="1" dirty="0" smtClean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culture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and place.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32">
                <a:tc>
                  <a:txBody>
                    <a:bodyPr/>
                    <a:lstStyle/>
                    <a:p>
                      <a:pPr marL="5715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latin typeface="Cambria"/>
                          <a:ea typeface="Calibri"/>
                          <a:cs typeface="Cambria"/>
                        </a:rPr>
                        <a:t>LPTS 8</a:t>
                      </a:r>
                      <a:endParaRPr lang="en-US" sz="22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ea typeface="Calibri"/>
                          <a:cs typeface="Cambria"/>
                        </a:rPr>
                        <a:t>Citizen Practices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Cambria"/>
                          <a:ea typeface="Calibri"/>
                          <a:cs typeface="Cambria"/>
                        </a:rPr>
                        <a:t>Support engagement in science-based citizenship decision-making practices.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0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scription: tree_Feb15_150dpi.jpg"/>
          <p:cNvPicPr>
            <a:picLocks noChangeAspect="1" noChangeArrowheads="1"/>
          </p:cNvPicPr>
          <p:nvPr/>
        </p:nvPicPr>
        <p:blipFill>
          <a:blip r:embed="rId2" cstate="print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9164" r="6668" b="6668"/>
          <a:stretch>
            <a:fillRect/>
          </a:stretch>
        </p:blipFill>
        <p:spPr bwMode="auto">
          <a:xfrm>
            <a:off x="-1" y="73935"/>
            <a:ext cx="9144001" cy="126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105245" y="281266"/>
            <a:ext cx="8931756" cy="639241"/>
          </a:xfrm>
        </p:spPr>
        <p:txBody>
          <a:bodyPr>
            <a:noAutofit/>
          </a:bodyPr>
          <a:lstStyle/>
          <a:p>
            <a:r>
              <a:rPr lang="en-US" sz="3900" b="1" dirty="0" smtClean="0">
                <a:latin typeface="Chalkboard" charset="0"/>
                <a:cs typeface="Chalkboard" charset="0"/>
              </a:rPr>
              <a:t>Pathways PD at Four Sites Across US</a:t>
            </a:r>
            <a:endParaRPr lang="en-US" sz="3900" b="1" dirty="0">
              <a:latin typeface="Chalkboard" charset="0"/>
              <a:cs typeface="Chalkboard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519957" y="1340200"/>
            <a:ext cx="8186861" cy="531822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PD team </a:t>
            </a:r>
            <a:r>
              <a:rPr lang="en-US" sz="2600" b="1" dirty="0" smtClean="0">
                <a:solidFill>
                  <a:srgbClr val="660066"/>
                </a:solidFill>
                <a:latin typeface="Cambria"/>
                <a:cs typeface="Cambria"/>
              </a:rPr>
              <a:t>included scientists</a:t>
            </a: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, experienced teachers, science educators, postdoctoral fellows, and graduate students.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6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A</a:t>
            </a:r>
            <a:r>
              <a:rPr lang="en-US" sz="2600" b="1" dirty="0" smtClean="0">
                <a:solidFill>
                  <a:srgbClr val="660066"/>
                </a:solidFill>
                <a:latin typeface="Cambria"/>
                <a:cs typeface="Cambria"/>
              </a:rPr>
              <a:t>nnual </a:t>
            </a: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summer institutes and periodic </a:t>
            </a:r>
            <a:r>
              <a:rPr lang="en-US" sz="2600" b="1" dirty="0" smtClean="0">
                <a:solidFill>
                  <a:srgbClr val="660066"/>
                </a:solidFill>
                <a:latin typeface="Cambria"/>
                <a:cs typeface="Cambria"/>
              </a:rPr>
              <a:t>follow-up </a:t>
            </a: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meetings </a:t>
            </a:r>
            <a:r>
              <a:rPr lang="en-US" sz="2600" b="1" dirty="0" smtClean="0">
                <a:solidFill>
                  <a:srgbClr val="660066"/>
                </a:solidFill>
                <a:latin typeface="Cambria"/>
                <a:cs typeface="Cambria"/>
              </a:rPr>
              <a:t>during </a:t>
            </a: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the academic </a:t>
            </a:r>
            <a:r>
              <a:rPr lang="en-US" sz="2600" b="1" dirty="0" smtClean="0">
                <a:solidFill>
                  <a:srgbClr val="660066"/>
                </a:solidFill>
                <a:latin typeface="Cambria"/>
                <a:cs typeface="Cambria"/>
              </a:rPr>
              <a:t>year were run. </a:t>
            </a:r>
            <a:endParaRPr lang="en-US" sz="26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6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PD </a:t>
            </a:r>
            <a:r>
              <a:rPr lang="en-US" sz="2600" b="1" dirty="0" smtClean="0">
                <a:solidFill>
                  <a:srgbClr val="660066"/>
                </a:solidFill>
                <a:latin typeface="Cambria"/>
                <a:cs typeface="Cambria"/>
              </a:rPr>
              <a:t>activities were:</a:t>
            </a:r>
            <a:endParaRPr lang="en-US" sz="26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Discussed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learning </a:t>
            </a: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progressions.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Engaged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teachers in sample activities and authentic </a:t>
            </a: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learning experiences.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Explored </a:t>
            </a: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students’ responses to assessments. </a:t>
            </a:r>
            <a:endParaRPr lang="en-US" sz="2600" b="1" dirty="0">
              <a:solidFill>
                <a:schemeClr val="accent5">
                  <a:lumMod val="75000"/>
                </a:schemeClr>
              </a:solidFill>
              <a:latin typeface="Cambria"/>
              <a:cs typeface="Cambria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Provided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support during </a:t>
            </a: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  <a:latin typeface="Cambria"/>
                <a:cs typeface="Cambria"/>
              </a:rPr>
              <a:t>implementation.</a:t>
            </a:r>
            <a:endParaRPr lang="en-US" sz="26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600" b="1" dirty="0">
              <a:solidFill>
                <a:srgbClr val="660066"/>
              </a:solidFill>
              <a:latin typeface="Cambria"/>
              <a:cs typeface="Cambria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660066"/>
                </a:solidFill>
                <a:latin typeface="Cambria"/>
                <a:cs typeface="Cambria"/>
              </a:rPr>
              <a:t>PD teams tracked teachers’ participation in the PD and used their feedback to improve the PD and TEs.</a:t>
            </a:r>
          </a:p>
          <a:p>
            <a:pPr marL="454025" indent="-454025">
              <a:lnSpc>
                <a:spcPct val="120000"/>
              </a:lnSpc>
              <a:spcBef>
                <a:spcPts val="0"/>
              </a:spcBef>
              <a:buNone/>
            </a:pPr>
            <a:endParaRPr lang="en-US" sz="3500" b="1" dirty="0">
              <a:solidFill>
                <a:srgbClr val="660066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312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332731"/>
              </p:ext>
            </p:extLst>
          </p:nvPr>
        </p:nvGraphicFramePr>
        <p:xfrm>
          <a:off x="304800" y="1334786"/>
          <a:ext cx="8534399" cy="4857566"/>
        </p:xfrm>
        <a:graphic>
          <a:graphicData uri="http://schemas.openxmlformats.org/drawingml/2006/table">
            <a:tbl>
              <a:tblPr/>
              <a:tblGrid>
                <a:gridCol w="2438399"/>
                <a:gridCol w="2032000"/>
                <a:gridCol w="2032000"/>
                <a:gridCol w="2032000"/>
              </a:tblGrid>
              <a:tr h="52407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660066"/>
                          </a:solidFill>
                          <a:latin typeface="Cambria"/>
                          <a:ea typeface="Times New Roman"/>
                          <a:cs typeface="Cambria"/>
                        </a:rPr>
                        <a:t>Project</a:t>
                      </a:r>
                      <a:r>
                        <a:rPr lang="en-US" sz="2400" b="1" baseline="0" dirty="0" smtClean="0">
                          <a:solidFill>
                            <a:srgbClr val="660066"/>
                          </a:solidFill>
                          <a:latin typeface="Cambria"/>
                          <a:ea typeface="Times New Roman"/>
                          <a:cs typeface="Cambria"/>
                        </a:rPr>
                        <a:t> Themes</a:t>
                      </a:r>
                      <a:endParaRPr lang="en-US" sz="2400" b="1" dirty="0">
                        <a:solidFill>
                          <a:srgbClr val="660066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660066"/>
                          </a:solidFill>
                          <a:latin typeface="Cambria"/>
                          <a:ea typeface="Times New Roman"/>
                          <a:cs typeface="Cambria"/>
                        </a:rPr>
                        <a:t>Teaching Experiments (TEs)</a:t>
                      </a:r>
                      <a:endParaRPr lang="en-US" sz="2400" b="1" dirty="0">
                        <a:solidFill>
                          <a:srgbClr val="660066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7030A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7030A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847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+mn-lt"/>
                        <a:ea typeface="Times New Roman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ea typeface="Times New Roman"/>
                          <a:cs typeface="Cambria"/>
                        </a:rPr>
                        <a:t>Biodiversity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ea typeface="Times New Roman"/>
                          <a:cs typeface="Cambria"/>
                        </a:rPr>
                        <a:t>Carbon Cycle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ea typeface="Times New Roman"/>
                          <a:cs typeface="Cambria"/>
                        </a:rPr>
                        <a:t>Water Cycle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ea typeface="Times New Roman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60722">
                <a:tc rowSpan="2"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2000" b="1" dirty="0" smtClean="0">
                          <a:latin typeface="Cambria"/>
                          <a:ea typeface="Calibri"/>
                          <a:cs typeface="Cambria"/>
                        </a:rPr>
                        <a:t>Learning</a:t>
                      </a:r>
                      <a:r>
                        <a:rPr lang="en-US" sz="2000" b="1" baseline="0" dirty="0" smtClean="0">
                          <a:latin typeface="Cambria"/>
                          <a:ea typeface="Calibri"/>
                          <a:cs typeface="Cambria"/>
                        </a:rPr>
                        <a:t> Progressions</a:t>
                      </a:r>
                      <a:endParaRPr lang="en-US" sz="2000" b="1" dirty="0" smtClean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Focus on Student Thinking</a:t>
                      </a:r>
                    </a:p>
                  </a:txBody>
                  <a:tcPr marL="52501" marR="525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Focus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 on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Student Thinking</a:t>
                      </a:r>
                    </a:p>
                  </a:txBody>
                  <a:tcPr marL="52501" marR="525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Focus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 on </a:t>
                      </a: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Student Thinking</a:t>
                      </a:r>
                    </a:p>
                  </a:txBody>
                  <a:tcPr marL="52501" marR="525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936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Biodiversity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Assessments</a:t>
                      </a:r>
                      <a:endParaRPr lang="en-US" sz="2000" dirty="0" smtClean="0">
                        <a:solidFill>
                          <a:srgbClr val="002060"/>
                        </a:solidFill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Carbon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 Assessments</a:t>
                      </a:r>
                      <a:endParaRPr lang="en-US" sz="2000" dirty="0" smtClean="0">
                        <a:solidFill>
                          <a:srgbClr val="002060"/>
                        </a:solidFill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Water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Assessments</a:t>
                      </a: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028796">
                <a:tc>
                  <a:txBody>
                    <a:bodyPr/>
                    <a:lstStyle/>
                    <a:p>
                      <a:pPr marL="342900" marR="0" lvl="0" indent="-3429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b="1" dirty="0" smtClean="0">
                          <a:latin typeface="Cambria"/>
                          <a:ea typeface="Calibri"/>
                          <a:cs typeface="Cambria"/>
                        </a:rPr>
                        <a:t>Main Investigation</a:t>
                      </a:r>
                      <a:endParaRPr lang="en-US" sz="2000" b="1" baseline="0" dirty="0" smtClean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31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Leaf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 Pack Organisms</a:t>
                      </a: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Plant Growth</a:t>
                      </a: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School Campus Water Pathways</a:t>
                      </a: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14398">
                <a:tc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b="1" dirty="0" smtClean="0">
                          <a:latin typeface="Cambria"/>
                          <a:ea typeface="Calibri"/>
                          <a:cs typeface="Cambria"/>
                        </a:rPr>
                        <a:t>Citizenship</a:t>
                      </a:r>
                      <a:endParaRPr lang="en-US" sz="20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Evaluating socio-scientific arguments 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2000" dirty="0">
                        <a:latin typeface="+mn-lt"/>
                        <a:ea typeface="Calibri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2000" dirty="0">
                        <a:latin typeface="+mn-lt"/>
                        <a:ea typeface="Calibri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98">
                <a:tc>
                  <a:txBody>
                    <a:bodyPr/>
                    <a:lstStyle/>
                    <a:p>
                      <a:pPr marL="174625" marR="0" lvl="0" indent="-17462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ambria"/>
                          <a:ea typeface="Calibri"/>
                          <a:cs typeface="Cambria"/>
                        </a:rPr>
                        <a:t>Culture</a:t>
                      </a:r>
                      <a:r>
                        <a:rPr lang="en-US" sz="2000" b="1" baseline="0" dirty="0" smtClean="0">
                          <a:latin typeface="Cambria"/>
                          <a:ea typeface="Calibri"/>
                          <a:cs typeface="Cambria"/>
                        </a:rPr>
                        <a:t> and Place</a:t>
                      </a:r>
                      <a:endParaRPr lang="en-US" sz="2000" b="1" dirty="0" smtClean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Cambria"/>
                        </a:rPr>
                        <a:t>Site- and Context-Specific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2000" dirty="0">
                        <a:latin typeface="+mn-lt"/>
                        <a:ea typeface="Calibri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4625" marR="0" lvl="0" indent="-1746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2000" dirty="0">
                        <a:latin typeface="+mn-lt"/>
                        <a:ea typeface="Calibri"/>
                      </a:endParaRPr>
                    </a:p>
                  </a:txBody>
                  <a:tcPr marL="52501" marR="52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32" name="Title 2"/>
          <p:cNvSpPr>
            <a:spLocks noGrp="1"/>
          </p:cNvSpPr>
          <p:nvPr>
            <p:ph type="title"/>
          </p:nvPr>
        </p:nvSpPr>
        <p:spPr>
          <a:xfrm>
            <a:off x="230145" y="152399"/>
            <a:ext cx="8609054" cy="93347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Teaching Experiments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54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10207" y="274638"/>
            <a:ext cx="8749862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halkboard" charset="0"/>
                <a:cs typeface="Chalkboard" charset="0"/>
              </a:rPr>
              <a:t>Pathways Case </a:t>
            </a:r>
            <a:r>
              <a:rPr lang="en-US" b="1" dirty="0">
                <a:latin typeface="Chalkboard" charset="0"/>
                <a:cs typeface="Chalkboard" charset="0"/>
              </a:rPr>
              <a:t>Study </a:t>
            </a:r>
            <a:r>
              <a:rPr lang="en-US" b="1" dirty="0" smtClean="0">
                <a:latin typeface="Chalkboard" charset="0"/>
                <a:cs typeface="Chalkboard" charset="0"/>
              </a:rPr>
              <a:t/>
            </a:r>
            <a:br>
              <a:rPr lang="en-US" b="1" dirty="0" smtClean="0">
                <a:latin typeface="Chalkboard" charset="0"/>
                <a:cs typeface="Chalkboard" charset="0"/>
              </a:rPr>
            </a:br>
            <a:r>
              <a:rPr lang="en-US" b="1" dirty="0" smtClean="0">
                <a:latin typeface="Chalkboard" charset="0"/>
                <a:cs typeface="Chalkboard" charset="0"/>
              </a:rPr>
              <a:t>Teacher Participants and Topics</a:t>
            </a:r>
            <a:endParaRPr lang="en-US" b="1" dirty="0">
              <a:latin typeface="Chalkboard" charset="0"/>
              <a:cs typeface="Chalkboard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594420"/>
              </p:ext>
            </p:extLst>
          </p:nvPr>
        </p:nvGraphicFramePr>
        <p:xfrm>
          <a:off x="457200" y="1205589"/>
          <a:ext cx="8229600" cy="4631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1145"/>
                <a:gridCol w="2156462"/>
                <a:gridCol w="2252305"/>
                <a:gridCol w="2049688"/>
              </a:tblGrid>
              <a:tr h="906463">
                <a:tc>
                  <a:txBody>
                    <a:bodyPr/>
                    <a:lstStyle/>
                    <a:p>
                      <a:endParaRPr lang="en-US" sz="2000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endParaRPr lang="en-US" sz="2000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Region</a:t>
                      </a:r>
                    </a:p>
                  </a:txBody>
                  <a:tcPr marL="91437" marR="91437" marT="45711" marB="45711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Biodiversity TE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 anchor="b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Carbon Cycle  TE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 anchor="b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Water Cycle</a:t>
                      </a:r>
                      <a:r>
                        <a:rPr lang="en-US" sz="20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TE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 anchor="b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East Coast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2 (HS)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(HS)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(HS)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Great Lakes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2 (HS)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(HS)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(MS)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Mountain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(MS)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(MS)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2 (MS</a:t>
                      </a:r>
                      <a:r>
                        <a:rPr 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, HS)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West</a:t>
                      </a:r>
                      <a:r>
                        <a:rPr lang="en-US" sz="2000" b="1" baseline="0" dirty="0" smtClean="0">
                          <a:solidFill>
                            <a:srgbClr val="660066"/>
                          </a:solidFill>
                          <a:latin typeface="Cambria"/>
                          <a:cs typeface="Cambria"/>
                        </a:rPr>
                        <a:t> Coast</a:t>
                      </a:r>
                      <a:endParaRPr lang="en-US" sz="2000" b="1" dirty="0">
                        <a:solidFill>
                          <a:srgbClr val="660066"/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(MS)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1 (MS)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2 (MS</a:t>
                      </a:r>
                      <a:r>
                        <a:rPr 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"/>
                          <a:cs typeface="Cambria"/>
                        </a:rPr>
                        <a:t>)</a:t>
                      </a:r>
                      <a:endParaRPr 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"/>
                        <a:cs typeface="Cambria"/>
                      </a:endParaRPr>
                    </a:p>
                  </a:txBody>
                  <a:tcPr marL="91437" marR="91437" marT="45711" marB="4571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5805" y="5959929"/>
            <a:ext cx="686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ambria"/>
                <a:cs typeface="Cambria"/>
              </a:rPr>
              <a:t>HS = high school and MS = middle school</a:t>
            </a:r>
          </a:p>
          <a:p>
            <a:r>
              <a:rPr lang="en-US" b="1" dirty="0" smtClean="0">
                <a:solidFill>
                  <a:srgbClr val="660066"/>
                </a:solidFill>
                <a:latin typeface="Cambria"/>
                <a:cs typeface="Cambria"/>
              </a:rPr>
              <a:t>TE = Teaching Experiments (</a:t>
            </a:r>
            <a:r>
              <a:rPr lang="en-US" b="1" dirty="0">
                <a:solidFill>
                  <a:srgbClr val="660066"/>
                </a:solidFill>
                <a:latin typeface="Cambria"/>
                <a:cs typeface="Cambria"/>
              </a:rPr>
              <a:t>6</a:t>
            </a:r>
            <a:r>
              <a:rPr lang="en-US" b="1" dirty="0" smtClean="0">
                <a:solidFill>
                  <a:srgbClr val="660066"/>
                </a:solidFill>
                <a:latin typeface="Cambria"/>
                <a:cs typeface="Cambria"/>
              </a:rPr>
              <a:t> to 14 lesson instructional units)</a:t>
            </a:r>
            <a:endParaRPr lang="en-US" b="1" dirty="0">
              <a:solidFill>
                <a:srgbClr val="660066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90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</TotalTime>
  <Words>2339</Words>
  <Application>Microsoft Office PowerPoint</Application>
  <PresentationFormat>On-screen Show (4:3)</PresentationFormat>
  <Paragraphs>399</Paragraphs>
  <Slides>26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Document</vt:lpstr>
      <vt:lpstr> Learning Progression-Based Teaching Strategies in Environmental Science:   Teachers’ Successes and Struggles in Implementation </vt:lpstr>
      <vt:lpstr>Introduction to Pathways</vt:lpstr>
      <vt:lpstr>Pathways Research Questions</vt:lpstr>
      <vt:lpstr>Pathways Conceptual Framework</vt:lpstr>
      <vt:lpstr>PowerPoint Presentation</vt:lpstr>
      <vt:lpstr>Pathways Teaching Strategies Aligned to Learning Progressions (LPTSs)</vt:lpstr>
      <vt:lpstr>Pathways PD at Four Sites Across US</vt:lpstr>
      <vt:lpstr>Pathways Teaching Experiments</vt:lpstr>
      <vt:lpstr>Pathways Case Study  Teacher Participants and Topics</vt:lpstr>
      <vt:lpstr>Pathways Case Study  TARGET Teacher Participants</vt:lpstr>
      <vt:lpstr>Pathways Data Collection</vt:lpstr>
      <vt:lpstr>Pathways Data Analysis</vt:lpstr>
      <vt:lpstr>Pathways Data Analysis  Video Coding Cycle 1</vt:lpstr>
      <vt:lpstr>Pathways Data Analysis Video Coding Cycle 1 (cont.)</vt:lpstr>
      <vt:lpstr>Pathways Data Analysis Video Coding Cycle 2</vt:lpstr>
      <vt:lpstr>Pathways Findings</vt:lpstr>
      <vt:lpstr>PowerPoint Presentation</vt:lpstr>
      <vt:lpstr>PowerPoint Presentation</vt:lpstr>
      <vt:lpstr>PowerPoint Presentation</vt:lpstr>
      <vt:lpstr>Research Findings Set 3: Segments with Productive Discussions</vt:lpstr>
      <vt:lpstr>Research Findings Set 3: LPTSs Observed in Productive Segments</vt:lpstr>
      <vt:lpstr>Pathways Discussion</vt:lpstr>
      <vt:lpstr>Pathways Discussion (cont.)</vt:lpstr>
      <vt:lpstr>Pathways Future Directions</vt:lpstr>
      <vt:lpstr>References</vt:lpstr>
      <vt:lpstr> Please visit the following website for the compete paper:  http://www.pathwaysproject.kbs.msu.edu/?page_id=47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 221B:  Interviewing Children</dc:title>
  <dc:creator>GGSE UCSB</dc:creator>
  <cp:lastModifiedBy>Ed Director</cp:lastModifiedBy>
  <cp:revision>259</cp:revision>
  <dcterms:created xsi:type="dcterms:W3CDTF">2013-03-05T18:58:45Z</dcterms:created>
  <dcterms:modified xsi:type="dcterms:W3CDTF">2014-03-31T12:46:18Z</dcterms:modified>
</cp:coreProperties>
</file>