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jpg" ContentType="image/jpeg"/>
  <Default Extension="xlsx" ContentType="application/vnd.openxmlformats-officedocument.spreadsheetml.sheet"/>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0"/>
  </p:notesMasterIdLst>
  <p:sldIdLst>
    <p:sldId id="256" r:id="rId2"/>
    <p:sldId id="397" r:id="rId3"/>
    <p:sldId id="257" r:id="rId4"/>
    <p:sldId id="396" r:id="rId5"/>
    <p:sldId id="395" r:id="rId6"/>
    <p:sldId id="258"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4" r:id="rId21"/>
    <p:sldId id="276" r:id="rId22"/>
    <p:sldId id="275" r:id="rId23"/>
    <p:sldId id="277" r:id="rId24"/>
    <p:sldId id="278" r:id="rId25"/>
    <p:sldId id="279" r:id="rId26"/>
    <p:sldId id="280" r:id="rId27"/>
    <p:sldId id="281" r:id="rId28"/>
    <p:sldId id="282" r:id="rId29"/>
    <p:sldId id="283" r:id="rId30"/>
    <p:sldId id="284" r:id="rId31"/>
    <p:sldId id="285" r:id="rId32"/>
    <p:sldId id="286" r:id="rId33"/>
    <p:sldId id="287" r:id="rId34"/>
    <p:sldId id="398" r:id="rId35"/>
    <p:sldId id="289" r:id="rId36"/>
    <p:sldId id="290" r:id="rId37"/>
    <p:sldId id="291" r:id="rId38"/>
    <p:sldId id="292" r:id="rId39"/>
    <p:sldId id="293" r:id="rId40"/>
    <p:sldId id="294" r:id="rId41"/>
    <p:sldId id="295"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nny Daue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736" autoAdjust="0"/>
  </p:normalViewPr>
  <p:slideViewPr>
    <p:cSldViewPr snapToGrid="0" snapToObjects="1">
      <p:cViewPr varScale="1">
        <p:scale>
          <a:sx n="75" d="100"/>
          <a:sy n="75" d="100"/>
        </p:scale>
        <p:origin x="-1160"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40" Type="http://schemas.openxmlformats.org/officeDocument/2006/relationships/notesMaster" Target="notesMasters/notesMaster1.xml"/><Relationship Id="rId141" Type="http://schemas.openxmlformats.org/officeDocument/2006/relationships/printerSettings" Target="printerSettings/printerSettings1.bin"/><Relationship Id="rId142" Type="http://schemas.openxmlformats.org/officeDocument/2006/relationships/commentAuthors" Target="commentAuthors.xml"/><Relationship Id="rId143" Type="http://schemas.openxmlformats.org/officeDocument/2006/relationships/presProps" Target="presProps.xml"/><Relationship Id="rId144" Type="http://schemas.openxmlformats.org/officeDocument/2006/relationships/viewProps" Target="viewProps.xml"/><Relationship Id="rId145" Type="http://schemas.openxmlformats.org/officeDocument/2006/relationships/theme" Target="theme/theme1.xml"/><Relationship Id="rId14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invertIfNegative val="0"/>
          <c:dPt>
            <c:idx val="0"/>
            <c:invertIfNegative val="0"/>
            <c:bubble3D val="0"/>
            <c:spPr>
              <a:solidFill>
                <a:srgbClr val="FF0000"/>
              </a:solidFill>
            </c:spPr>
          </c:dPt>
          <c:dPt>
            <c:idx val="1"/>
            <c:invertIfNegative val="0"/>
            <c:bubble3D val="0"/>
            <c:spPr>
              <a:solidFill>
                <a:srgbClr val="0000FF"/>
              </a:solidFill>
            </c:spPr>
          </c:dPt>
          <c:dPt>
            <c:idx val="2"/>
            <c:invertIfNegative val="0"/>
            <c:bubble3D val="0"/>
            <c:spPr>
              <a:solidFill>
                <a:srgbClr val="00FF00"/>
              </a:solidFill>
            </c:spPr>
          </c:dPt>
          <c:cat>
            <c:strRef>
              <c:f>Sheet1!$A$2:$A$4</c:f>
              <c:strCache>
                <c:ptCount val="3"/>
                <c:pt idx="0">
                  <c:v>Carnivores</c:v>
                </c:pt>
                <c:pt idx="1">
                  <c:v>Herbivores</c:v>
                </c:pt>
                <c:pt idx="2">
                  <c:v>Producers</c:v>
                </c:pt>
              </c:strCache>
            </c:strRef>
          </c:cat>
          <c:val>
            <c:numRef>
              <c:f>Sheet1!$B$2:$B$4</c:f>
              <c:numCache>
                <c:formatCode>General</c:formatCode>
                <c:ptCount val="3"/>
                <c:pt idx="0">
                  <c:v>100.0</c:v>
                </c:pt>
                <c:pt idx="1">
                  <c:v>8000.0</c:v>
                </c:pt>
                <c:pt idx="2">
                  <c:v>100000.0</c:v>
                </c:pt>
              </c:numCache>
            </c:numRef>
          </c:val>
        </c:ser>
        <c:dLbls>
          <c:showLegendKey val="0"/>
          <c:showVal val="0"/>
          <c:showCatName val="0"/>
          <c:showSerName val="0"/>
          <c:showPercent val="0"/>
          <c:showBubbleSize val="0"/>
        </c:dLbls>
        <c:gapWidth val="150"/>
        <c:axId val="541676648"/>
        <c:axId val="1069020520"/>
      </c:barChart>
      <c:catAx>
        <c:axId val="541676648"/>
        <c:scaling>
          <c:orientation val="maxMin"/>
        </c:scaling>
        <c:delete val="0"/>
        <c:axPos val="l"/>
        <c:majorTickMark val="out"/>
        <c:minorTickMark val="none"/>
        <c:tickLblPos val="nextTo"/>
        <c:crossAx val="1069020520"/>
        <c:crosses val="autoZero"/>
        <c:auto val="1"/>
        <c:lblAlgn val="ctr"/>
        <c:lblOffset val="100"/>
        <c:noMultiLvlLbl val="0"/>
      </c:catAx>
      <c:valAx>
        <c:axId val="1069020520"/>
        <c:scaling>
          <c:orientation val="minMax"/>
        </c:scaling>
        <c:delete val="1"/>
        <c:axPos val="t"/>
        <c:numFmt formatCode="General" sourceLinked="1"/>
        <c:majorTickMark val="out"/>
        <c:minorTickMark val="none"/>
        <c:tickLblPos val="nextTo"/>
        <c:crossAx val="54167664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15A7FD-2F6B-3140-8026-AA1D7F121D04}" type="datetimeFigureOut">
              <a:rPr lang="en-US" smtClean="0"/>
              <a:t>12/5/12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F24200-524B-7542-8980-01EFB8501557}" type="slidenum">
              <a:rPr lang="en-US" smtClean="0"/>
              <a:t>‹#›</a:t>
            </a:fld>
            <a:endParaRPr lang="en-US"/>
          </a:p>
        </p:txBody>
      </p:sp>
    </p:spTree>
    <p:extLst>
      <p:ext uri="{BB962C8B-B14F-4D97-AF65-F5344CB8AC3E}">
        <p14:creationId xmlns:p14="http://schemas.microsoft.com/office/powerpoint/2010/main" val="28918851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Brand new materials for teaching about carbon-transforming processes at an ecosystem scale are now available for MSP Carbon teachers! Come and learn about the new activities including the “Sunny Meadows” interactive, the Carbon Dice Game and animated Power points of carbon pools and fluxes. </a:t>
            </a:r>
            <a:r>
              <a:rPr lang="en-US" sz="1200" kern="1200" smtClean="0">
                <a:solidFill>
                  <a:schemeClr val="tx1"/>
                </a:solidFill>
                <a:effectLst/>
                <a:latin typeface="+mn-lt"/>
                <a:ea typeface="+mn-ea"/>
                <a:cs typeface="+mn-cs"/>
              </a:rPr>
              <a:t>The goal of the Ecosystems Unit is for students to be able to explain how and why matter cycles and energy flows.</a:t>
            </a:r>
            <a:r>
              <a:rPr lang="en-US" smtClean="0">
                <a:effectLst/>
              </a:rPr>
              <a:t> </a:t>
            </a:r>
            <a:endParaRPr lang="en-US"/>
          </a:p>
        </p:txBody>
      </p:sp>
      <p:sp>
        <p:nvSpPr>
          <p:cNvPr id="4" name="Slide Number Placeholder 3"/>
          <p:cNvSpPr>
            <a:spLocks noGrp="1"/>
          </p:cNvSpPr>
          <p:nvPr>
            <p:ph type="sldNum" sz="quarter" idx="10"/>
          </p:nvPr>
        </p:nvSpPr>
        <p:spPr/>
        <p:txBody>
          <a:bodyPr/>
          <a:lstStyle/>
          <a:p>
            <a:fld id="{54F24200-524B-7542-8980-01EFB8501557}" type="slidenum">
              <a:rPr lang="en-US" smtClean="0"/>
              <a:t>1</a:t>
            </a:fld>
            <a:endParaRPr lang="en-US"/>
          </a:p>
        </p:txBody>
      </p:sp>
    </p:spTree>
    <p:extLst>
      <p:ext uri="{BB962C8B-B14F-4D97-AF65-F5344CB8AC3E}">
        <p14:creationId xmlns:p14="http://schemas.microsoft.com/office/powerpoint/2010/main" val="137994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end result of the animation, but showing </a:t>
            </a:r>
            <a:r>
              <a:rPr lang="en-US" baseline="0" dirty="0" smtClean="0"/>
              <a:t>the pools up closer.</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19</a:t>
            </a:fld>
            <a:endParaRPr lang="en-US"/>
          </a:p>
        </p:txBody>
      </p:sp>
    </p:spTree>
    <p:extLst>
      <p:ext uri="{BB962C8B-B14F-4D97-AF65-F5344CB8AC3E}">
        <p14:creationId xmlns:p14="http://schemas.microsoft.com/office/powerpoint/2010/main" val="2272951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27FE6E-BEFD-8E4A-A8F2-593711BC48C3}" type="slidenum">
              <a:rPr lang="en-US" smtClean="0"/>
              <a:t>21</a:t>
            </a:fld>
            <a:endParaRPr lang="en-US"/>
          </a:p>
        </p:txBody>
      </p:sp>
    </p:spTree>
    <p:extLst>
      <p:ext uri="{BB962C8B-B14F-4D97-AF65-F5344CB8AC3E}">
        <p14:creationId xmlns:p14="http://schemas.microsoft.com/office/powerpoint/2010/main" val="3918541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a:t>
            </a:r>
            <a:r>
              <a:rPr lang="en-US" baseline="0" dirty="0" smtClean="0"/>
              <a:t> of the bars instead of the pictures</a:t>
            </a:r>
            <a:endParaRPr lang="en-US" dirty="0"/>
          </a:p>
        </p:txBody>
      </p:sp>
      <p:sp>
        <p:nvSpPr>
          <p:cNvPr id="4" name="Slide Number Placeholder 3"/>
          <p:cNvSpPr>
            <a:spLocks noGrp="1"/>
          </p:cNvSpPr>
          <p:nvPr>
            <p:ph type="sldNum" sz="quarter" idx="10"/>
          </p:nvPr>
        </p:nvSpPr>
        <p:spPr/>
        <p:txBody>
          <a:bodyPr/>
          <a:lstStyle/>
          <a:p>
            <a:fld id="{5527FE6E-BEFD-8E4A-A8F2-593711BC48C3}" type="slidenum">
              <a:rPr lang="en-US" smtClean="0"/>
              <a:t>22</a:t>
            </a:fld>
            <a:endParaRPr lang="en-US"/>
          </a:p>
        </p:txBody>
      </p:sp>
    </p:spTree>
    <p:extLst>
      <p:ext uri="{BB962C8B-B14F-4D97-AF65-F5344CB8AC3E}">
        <p14:creationId xmlns:p14="http://schemas.microsoft.com/office/powerpoint/2010/main" val="3456264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another way you could look at these numbers.</a:t>
            </a:r>
            <a:endParaRPr lang="en-US" baseline="0" dirty="0" smtClean="0"/>
          </a:p>
        </p:txBody>
      </p:sp>
      <p:sp>
        <p:nvSpPr>
          <p:cNvPr id="4" name="Slide Number Placeholder 3"/>
          <p:cNvSpPr>
            <a:spLocks noGrp="1"/>
          </p:cNvSpPr>
          <p:nvPr>
            <p:ph type="sldNum" sz="quarter" idx="10"/>
          </p:nvPr>
        </p:nvSpPr>
        <p:spPr/>
        <p:txBody>
          <a:bodyPr/>
          <a:lstStyle/>
          <a:p>
            <a:fld id="{5527FE6E-BEFD-8E4A-A8F2-593711BC48C3}" type="slidenum">
              <a:rPr lang="en-US" smtClean="0"/>
              <a:t>27</a:t>
            </a:fld>
            <a:endParaRPr lang="en-US"/>
          </a:p>
        </p:txBody>
      </p:sp>
    </p:spTree>
    <p:extLst>
      <p:ext uri="{BB962C8B-B14F-4D97-AF65-F5344CB8AC3E}">
        <p14:creationId xmlns:p14="http://schemas.microsoft.com/office/powerpoint/2010/main" val="3972475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On the left is a corn field. On the right is a forest.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Farm </a:t>
            </a:r>
            <a:r>
              <a:rPr lang="en-US" dirty="0" err="1" smtClean="0"/>
              <a:t>photo:http</a:t>
            </a:r>
            <a:r>
              <a:rPr lang="en-US" dirty="0" smtClean="0"/>
              <a:t>://</a:t>
            </a:r>
            <a:r>
              <a:rPr lang="en-US" dirty="0" err="1" smtClean="0"/>
              <a:t>blog.risingbricsam.com</a:t>
            </a:r>
            <a:r>
              <a:rPr lang="en-US" dirty="0" smtClean="0"/>
              <a:t>/?</a:t>
            </a:r>
            <a:r>
              <a:rPr lang="en-US" dirty="0" err="1" smtClean="0"/>
              <a:t>attachment_id</a:t>
            </a:r>
            <a:r>
              <a:rPr lang="en-US" dirty="0" smtClean="0"/>
              <a:t>=1441</a:t>
            </a:r>
          </a:p>
          <a:p>
            <a:r>
              <a:rPr lang="en-US" dirty="0" smtClean="0"/>
              <a:t>Forest photo: http://</a:t>
            </a:r>
            <a:r>
              <a:rPr lang="en-US" dirty="0" err="1" smtClean="0"/>
              <a:t>www.fcps.edu</a:t>
            </a:r>
            <a:r>
              <a:rPr lang="en-US" dirty="0" smtClean="0"/>
              <a:t>/</a:t>
            </a:r>
            <a:r>
              <a:rPr lang="en-US" dirty="0" err="1" smtClean="0"/>
              <a:t>islandcreekes</a:t>
            </a:r>
            <a:r>
              <a:rPr lang="en-US" dirty="0" smtClean="0"/>
              <a:t>/ecology/</a:t>
            </a:r>
            <a:r>
              <a:rPr lang="en-US" dirty="0" err="1" smtClean="0"/>
              <a:t>forest.htm</a:t>
            </a:r>
            <a:endParaRPr lang="en-US" dirty="0" smtClean="0"/>
          </a:p>
          <a:p>
            <a:endParaRPr lang="en-US" dirty="0" smtClean="0"/>
          </a:p>
          <a:p>
            <a:r>
              <a:rPr lang="en-US" baseline="0" dirty="0" smtClean="0"/>
              <a:t>Herbivore and Carnivore numbers are estimates. Soil organic carbon and producers were multiplied by 10 so they are easier to interpret and compare with smaller numbers.</a:t>
            </a:r>
          </a:p>
          <a:p>
            <a:r>
              <a:rPr lang="en-US" dirty="0" smtClean="0"/>
              <a:t>Schlesinger</a:t>
            </a:r>
            <a:r>
              <a:rPr lang="en-US" baseline="0" dirty="0" smtClean="0"/>
              <a:t> “An Analysis of Global Change” </a:t>
            </a:r>
            <a:r>
              <a:rPr lang="en-US" baseline="0" dirty="0" err="1" smtClean="0"/>
              <a:t>pg</a:t>
            </a:r>
            <a:r>
              <a:rPr lang="en-US" baseline="0" dirty="0" smtClean="0"/>
              <a:t> 142.  Mean plant biomass (kg C m-2)</a:t>
            </a:r>
          </a:p>
          <a:p>
            <a:r>
              <a:rPr lang="en-US" baseline="0" dirty="0" smtClean="0"/>
              <a:t>Desert 0.3</a:t>
            </a:r>
          </a:p>
          <a:p>
            <a:r>
              <a:rPr lang="en-US" baseline="0" dirty="0" smtClean="0"/>
              <a:t>Temperate forest 8</a:t>
            </a:r>
          </a:p>
          <a:p>
            <a:r>
              <a:rPr lang="en-US" baseline="0" dirty="0" smtClean="0"/>
              <a:t>Prairie 3</a:t>
            </a:r>
          </a:p>
          <a:p>
            <a:r>
              <a:rPr lang="en-US" baseline="0" dirty="0" smtClean="0"/>
              <a:t>Cultivated land 1.4</a:t>
            </a:r>
          </a:p>
          <a:p>
            <a:r>
              <a:rPr lang="en-US" baseline="0" dirty="0" smtClean="0"/>
              <a:t>Tropical forest 10.4</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Schlesinger</a:t>
            </a:r>
            <a:r>
              <a:rPr lang="en-US" baseline="0" dirty="0" smtClean="0"/>
              <a:t> </a:t>
            </a:r>
            <a:r>
              <a:rPr lang="en-US" baseline="0" dirty="0" err="1" smtClean="0"/>
              <a:t>pg</a:t>
            </a:r>
            <a:r>
              <a:rPr lang="en-US" baseline="0" dirty="0" smtClean="0"/>
              <a:t> 157, Soil carbon (kg C m-2)</a:t>
            </a:r>
          </a:p>
          <a:p>
            <a:r>
              <a:rPr lang="en-US" baseline="0" dirty="0" smtClean="0"/>
              <a:t>Temperate forest 11.8</a:t>
            </a:r>
          </a:p>
          <a:p>
            <a:r>
              <a:rPr lang="en-US" dirty="0" smtClean="0"/>
              <a:t>Desert 5.6</a:t>
            </a:r>
          </a:p>
          <a:p>
            <a:r>
              <a:rPr lang="en-US" dirty="0" smtClean="0"/>
              <a:t>Prairie</a:t>
            </a:r>
            <a:r>
              <a:rPr lang="en-US" baseline="0" dirty="0" smtClean="0"/>
              <a:t> 19.2</a:t>
            </a:r>
          </a:p>
          <a:p>
            <a:r>
              <a:rPr lang="en-US" baseline="0" dirty="0" smtClean="0"/>
              <a:t>Cultivate 12.7</a:t>
            </a:r>
          </a:p>
          <a:p>
            <a:r>
              <a:rPr lang="en-US" baseline="0" dirty="0" smtClean="0"/>
              <a:t>Tropical forest 10.4</a:t>
            </a:r>
            <a:endParaRPr lang="en-US" dirty="0" smtClean="0"/>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29</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smtClean="0"/>
          </a:p>
        </p:txBody>
      </p:sp>
      <p:sp>
        <p:nvSpPr>
          <p:cNvPr id="4" name="Slide Number Placeholder 3"/>
          <p:cNvSpPr>
            <a:spLocks noGrp="1"/>
          </p:cNvSpPr>
          <p:nvPr>
            <p:ph type="sldNum" sz="quarter" idx="10"/>
          </p:nvPr>
        </p:nvSpPr>
        <p:spPr/>
        <p:txBody>
          <a:bodyPr/>
          <a:lstStyle/>
          <a:p>
            <a:fld id="{B777C451-31C9-CD40-A56C-8D2AC78B5663}" type="slidenum">
              <a:rPr lang="en-US" smtClean="0"/>
              <a:t>39</a:t>
            </a:fld>
            <a:endParaRPr lang="en-US"/>
          </a:p>
        </p:txBody>
      </p:sp>
    </p:spTree>
    <p:extLst>
      <p:ext uri="{BB962C8B-B14F-4D97-AF65-F5344CB8AC3E}">
        <p14:creationId xmlns:p14="http://schemas.microsoft.com/office/powerpoint/2010/main" val="4102122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77C451-31C9-CD40-A56C-8D2AC78B5663}" type="slidenum">
              <a:rPr lang="en-US" smtClean="0"/>
              <a:t>40</a:t>
            </a:fld>
            <a:endParaRPr lang="en-US"/>
          </a:p>
        </p:txBody>
      </p:sp>
    </p:spTree>
    <p:extLst>
      <p:ext uri="{BB962C8B-B14F-4D97-AF65-F5344CB8AC3E}">
        <p14:creationId xmlns:p14="http://schemas.microsoft.com/office/powerpoint/2010/main" val="2202158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41</a:t>
            </a:fld>
            <a:endParaRPr lang="en-US"/>
          </a:p>
        </p:txBody>
      </p:sp>
    </p:spTree>
    <p:extLst>
      <p:ext uri="{BB962C8B-B14F-4D97-AF65-F5344CB8AC3E}">
        <p14:creationId xmlns:p14="http://schemas.microsoft.com/office/powerpoint/2010/main" val="24929158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Worksheet</a:t>
            </a:r>
            <a:r>
              <a:rPr lang="en-US" baseline="0" dirty="0" smtClean="0"/>
              <a:t> Part I. </a:t>
            </a:r>
            <a:r>
              <a:rPr lang="en-US" dirty="0" smtClean="0"/>
              <a:t>Students</a:t>
            </a:r>
            <a:r>
              <a:rPr lang="en-US" baseline="0" dirty="0" smtClean="0"/>
              <a:t> draw arrow on an image to represent carbon atoms cycling between pools of the ecosystem.</a:t>
            </a:r>
            <a:endParaRPr lang="en-US" dirty="0"/>
          </a:p>
        </p:txBody>
      </p:sp>
      <p:sp>
        <p:nvSpPr>
          <p:cNvPr id="4" name="Slide Number Placeholder 3"/>
          <p:cNvSpPr>
            <a:spLocks noGrp="1"/>
          </p:cNvSpPr>
          <p:nvPr>
            <p:ph type="sldNum" sz="quarter" idx="10"/>
          </p:nvPr>
        </p:nvSpPr>
        <p:spPr/>
        <p:txBody>
          <a:bodyPr/>
          <a:lstStyle/>
          <a:p>
            <a:fld id="{730CAD82-890D-E448-8E28-381549A5FA4F}" type="slidenum">
              <a:rPr lang="en-US" smtClean="0"/>
              <a:pPr/>
              <a:t>43</a:t>
            </a:fld>
            <a:endParaRPr lang="en-US"/>
          </a:p>
        </p:txBody>
      </p:sp>
    </p:spTree>
    <p:extLst>
      <p:ext uri="{BB962C8B-B14F-4D97-AF65-F5344CB8AC3E}">
        <p14:creationId xmlns:p14="http://schemas.microsoft.com/office/powerpoint/2010/main" val="4062935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Arrows P: </a:t>
            </a:r>
            <a:r>
              <a:rPr lang="en-US" sz="1200" kern="1200" dirty="0" smtClean="0">
                <a:solidFill>
                  <a:schemeClr val="tx1"/>
                </a:solidFill>
                <a:effectLst/>
                <a:latin typeface="+mn-lt"/>
                <a:ea typeface="+mn-ea"/>
                <a:cs typeface="+mn-cs"/>
              </a:rPr>
              <a:t>These arrows represent photosynthesis, or the removal of organic carbon from the atmosphere by the producers. The producers transform the inorganic CO</a:t>
            </a:r>
            <a:r>
              <a:rPr lang="en-US" sz="1200" kern="1200" baseline="-250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into organic biomass.</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Arrows E: </a:t>
            </a:r>
            <a:r>
              <a:rPr lang="en-US" sz="1200" kern="1200" dirty="0" smtClean="0">
                <a:solidFill>
                  <a:schemeClr val="tx1"/>
                </a:solidFill>
                <a:effectLst/>
                <a:latin typeface="+mn-lt"/>
                <a:ea typeface="+mn-ea"/>
                <a:cs typeface="+mn-cs"/>
              </a:rPr>
              <a:t>These arrows represent how carbon atoms in organic matter</a:t>
            </a:r>
            <a:r>
              <a:rPr lang="en-US" sz="1200" kern="1200" baseline="0" dirty="0" smtClean="0">
                <a:solidFill>
                  <a:schemeClr val="tx1"/>
                </a:solidFill>
                <a:effectLst/>
                <a:latin typeface="+mn-lt"/>
                <a:ea typeface="+mn-ea"/>
                <a:cs typeface="+mn-cs"/>
              </a:rPr>
              <a:t> moves through an ecosystem during the process of eating.</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Arrows D: </a:t>
            </a:r>
            <a:r>
              <a:rPr lang="en-US" sz="1200" kern="1200" dirty="0" smtClean="0">
                <a:solidFill>
                  <a:schemeClr val="tx1"/>
                </a:solidFill>
                <a:effectLst/>
                <a:latin typeface="+mn-lt"/>
                <a:ea typeface="+mn-ea"/>
                <a:cs typeface="+mn-cs"/>
              </a:rPr>
              <a:t>These arrows represent how carbon atoms in organic matter</a:t>
            </a:r>
            <a:r>
              <a:rPr lang="en-US" sz="1200" kern="1200" baseline="0" dirty="0" smtClean="0">
                <a:solidFill>
                  <a:schemeClr val="tx1"/>
                </a:solidFill>
                <a:effectLst/>
                <a:latin typeface="+mn-lt"/>
                <a:ea typeface="+mn-ea"/>
                <a:cs typeface="+mn-cs"/>
              </a:rPr>
              <a:t> moves through an ecosystem during the process of death.</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Arrows CR: </a:t>
            </a:r>
            <a:r>
              <a:rPr lang="en-US" sz="1200" kern="1200" dirty="0" smtClean="0">
                <a:solidFill>
                  <a:schemeClr val="tx1"/>
                </a:solidFill>
                <a:effectLst/>
                <a:latin typeface="+mn-lt"/>
                <a:ea typeface="+mn-ea"/>
                <a:cs typeface="+mn-cs"/>
              </a:rPr>
              <a:t>These arrows represent cellular respiration, or the movement of carbon from organic biomass into the atmosphere. During cellular respiration, carbon is transformed from organic molecules into water and CO2, and the CO2 is released into the atmosphere as a waste product of cellular respiration. You can also think of this as the transformation of organic carbon into inorganic carbon.</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30CAD82-890D-E448-8E28-381549A5FA4F}" type="slidenum">
              <a:rPr lang="en-US" smtClean="0"/>
              <a:pPr/>
              <a:t>44</a:t>
            </a:fld>
            <a:endParaRPr lang="en-US"/>
          </a:p>
        </p:txBody>
      </p:sp>
    </p:spTree>
    <p:extLst>
      <p:ext uri="{BB962C8B-B14F-4D97-AF65-F5344CB8AC3E}">
        <p14:creationId xmlns:p14="http://schemas.microsoft.com/office/powerpoint/2010/main" val="63386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F24200-524B-7542-8980-01EFB8501557}" type="slidenum">
              <a:rPr lang="en-US" smtClean="0"/>
              <a:t>2</a:t>
            </a:fld>
            <a:endParaRPr lang="en-US"/>
          </a:p>
        </p:txBody>
      </p:sp>
    </p:spTree>
    <p:extLst>
      <p:ext uri="{BB962C8B-B14F-4D97-AF65-F5344CB8AC3E}">
        <p14:creationId xmlns:p14="http://schemas.microsoft.com/office/powerpoint/2010/main" val="1214723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 of the carbon atoms go to the atmosphere. This is because the organism is doing cellular respiration. The organism</a:t>
            </a:r>
            <a:r>
              <a:rPr lang="en-US" baseline="0" dirty="0" smtClean="0"/>
              <a:t> needs a lot of energy to do it’s life processes, so most of the food made by plants (or eaten by animals) is burned in cellular respiration in order to use chemical energy.</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73</a:t>
            </a:fld>
            <a:endParaRPr lang="en-US"/>
          </a:p>
        </p:txBody>
      </p:sp>
    </p:spTree>
    <p:extLst>
      <p:ext uri="{BB962C8B-B14F-4D97-AF65-F5344CB8AC3E}">
        <p14:creationId xmlns:p14="http://schemas.microsoft.com/office/powerpoint/2010/main" val="15362708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Most of the carbon atoms go to the atmosphere. This is because the organism is doing cellular respiration. The organism</a:t>
            </a:r>
            <a:r>
              <a:rPr lang="en-US" baseline="0" dirty="0" smtClean="0"/>
              <a:t> needs a lot of energy to do it’s life processes, so most of the food made by plants (or eaten by animals) is burned in cellular respiration in order to use chemical energy.</a:t>
            </a:r>
            <a:endParaRPr lang="en-US" dirty="0" smtClean="0"/>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74</a:t>
            </a:fld>
            <a:endParaRPr lang="en-US"/>
          </a:p>
        </p:txBody>
      </p:sp>
    </p:spTree>
    <p:extLst>
      <p:ext uri="{BB962C8B-B14F-4D97-AF65-F5344CB8AC3E}">
        <p14:creationId xmlns:p14="http://schemas.microsoft.com/office/powerpoint/2010/main" val="4494643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Cellular</a:t>
            </a:r>
            <a:r>
              <a:rPr lang="en-US" baseline="0" dirty="0" smtClean="0"/>
              <a:t> respiration occurs, so much of the carbon returns to the atmosphere while organisms are alive.</a:t>
            </a:r>
          </a:p>
          <a:p>
            <a:r>
              <a:rPr lang="en-US" baseline="0" dirty="0" smtClean="0"/>
              <a:t>(AND, animals are inefficient in the food that they eat. They only digest and use some of the carbon that they consume.)</a:t>
            </a:r>
          </a:p>
        </p:txBody>
      </p:sp>
      <p:sp>
        <p:nvSpPr>
          <p:cNvPr id="4" name="Slide Number Placeholder 3"/>
          <p:cNvSpPr>
            <a:spLocks noGrp="1"/>
          </p:cNvSpPr>
          <p:nvPr>
            <p:ph type="sldNum" sz="quarter" idx="10"/>
          </p:nvPr>
        </p:nvSpPr>
        <p:spPr/>
        <p:txBody>
          <a:bodyPr/>
          <a:lstStyle/>
          <a:p>
            <a:fld id="{D3F3F3A2-4CB2-4280-92F2-A775C7AFE2B3}" type="slidenum">
              <a:rPr lang="en-US" smtClean="0"/>
              <a:pPr/>
              <a:t>75</a:t>
            </a:fld>
            <a:endParaRPr lang="en-US"/>
          </a:p>
        </p:txBody>
      </p:sp>
    </p:spTree>
    <p:extLst>
      <p:ext uri="{BB962C8B-B14F-4D97-AF65-F5344CB8AC3E}">
        <p14:creationId xmlns:p14="http://schemas.microsoft.com/office/powerpoint/2010/main" val="1642228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77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78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79</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80</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81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82</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83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Blue– (how much matter</a:t>
            </a:r>
            <a:r>
              <a:rPr lang="en-US" baseline="0" dirty="0" smtClean="0"/>
              <a:t> cycles in a semi-quantitative way). </a:t>
            </a:r>
            <a:endParaRPr lang="en-US" dirty="0"/>
          </a:p>
        </p:txBody>
      </p:sp>
      <p:sp>
        <p:nvSpPr>
          <p:cNvPr id="4" name="Slide Number Placeholder 3"/>
          <p:cNvSpPr>
            <a:spLocks noGrp="1"/>
          </p:cNvSpPr>
          <p:nvPr>
            <p:ph type="sldNum" sz="quarter" idx="10"/>
          </p:nvPr>
        </p:nvSpPr>
        <p:spPr/>
        <p:txBody>
          <a:bodyPr/>
          <a:lstStyle/>
          <a:p>
            <a:fld id="{54F24200-524B-7542-8980-01EFB8501557}" type="slidenum">
              <a:rPr lang="en-US" smtClean="0"/>
              <a:t>3</a:t>
            </a:fld>
            <a:endParaRPr lang="en-US"/>
          </a:p>
        </p:txBody>
      </p:sp>
    </p:spTree>
    <p:extLst>
      <p:ext uri="{BB962C8B-B14F-4D97-AF65-F5344CB8AC3E}">
        <p14:creationId xmlns:p14="http://schemas.microsoft.com/office/powerpoint/2010/main" val="12147239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84</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85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86</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87</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88</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89</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90</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91</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92</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93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Meadow in the Manistee National Forest.</a:t>
            </a:r>
          </a:p>
          <a:p>
            <a:endParaRPr lang="en-US" dirty="0" smtClean="0"/>
          </a:p>
          <a:p>
            <a:r>
              <a:rPr lang="en-US" dirty="0" smtClean="0"/>
              <a:t>http://</a:t>
            </a:r>
            <a:r>
              <a:rPr lang="en-US" dirty="0" err="1" smtClean="0"/>
              <a:t>plantsamazeme.blogspot.com</a:t>
            </a:r>
            <a:r>
              <a:rPr lang="en-US" dirty="0" smtClean="0"/>
              <a:t>/2011/09/</a:t>
            </a:r>
            <a:r>
              <a:rPr lang="en-US" dirty="0" err="1" smtClean="0"/>
              <a:t>newaygo.html</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9</a:t>
            </a:fld>
            <a:endParaRPr lang="en-US"/>
          </a:p>
        </p:txBody>
      </p:sp>
    </p:spTree>
    <p:extLst>
      <p:ext uri="{BB962C8B-B14F-4D97-AF65-F5344CB8AC3E}">
        <p14:creationId xmlns:p14="http://schemas.microsoft.com/office/powerpoint/2010/main" val="22613352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94</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95</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96</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97</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98</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99</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100</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101</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102</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A1CDDDDA-0BA5-5642-901B-FFD4F05ED3E4}" type="slidenum">
              <a:rPr lang="en-US" smtClean="0"/>
              <a:pPr/>
              <a:t>103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Meadows</a:t>
            </a:r>
            <a:r>
              <a:rPr lang="en-US" baseline="0" dirty="0" smtClean="0"/>
              <a:t> may include:</a:t>
            </a:r>
          </a:p>
          <a:p>
            <a:r>
              <a:rPr lang="en-US" baseline="0" dirty="0" smtClean="0"/>
              <a:t>Plants– grasses, golden rod, tree seedlings (oak, pine, maple), clover, daisy, milkweed, </a:t>
            </a:r>
            <a:r>
              <a:rPr lang="en-US" baseline="0" dirty="0" err="1" smtClean="0"/>
              <a:t>etc</a:t>
            </a:r>
            <a:endParaRPr lang="en-US" baseline="0" dirty="0" smtClean="0"/>
          </a:p>
          <a:p>
            <a:r>
              <a:rPr lang="en-US" baseline="0" dirty="0" smtClean="0"/>
              <a:t>Animals– rabbits, birds, insects (ants, bees, grasshoppers), foxes, deer, snakes </a:t>
            </a:r>
            <a:r>
              <a:rPr lang="en-US" baseline="0" dirty="0" err="1" smtClean="0"/>
              <a:t>etc</a:t>
            </a:r>
            <a:endParaRPr lang="en-US" baseline="0" dirty="0" smtClean="0"/>
          </a:p>
          <a:p>
            <a:endParaRPr lang="en-US" baseline="0" dirty="0" smtClean="0"/>
          </a:p>
          <a:p>
            <a:r>
              <a:rPr lang="en-US" baseline="0" dirty="0" smtClean="0"/>
              <a:t>For more information: http://</a:t>
            </a:r>
            <a:r>
              <a:rPr lang="en-US" baseline="0" dirty="0" err="1" smtClean="0"/>
              <a:t>mnfi.anr.msu.edu</a:t>
            </a:r>
            <a:r>
              <a:rPr lang="en-US" baseline="0" dirty="0" smtClean="0"/>
              <a:t>/communities/</a:t>
            </a:r>
            <a:r>
              <a:rPr lang="en-US" baseline="0" dirty="0" err="1" smtClean="0"/>
              <a:t>community.cfm?id</a:t>
            </a:r>
            <a:r>
              <a:rPr lang="en-US" baseline="0" dirty="0" smtClean="0"/>
              <a:t>=10697</a:t>
            </a:r>
          </a:p>
          <a:p>
            <a:r>
              <a:rPr lang="en-US" baseline="0" dirty="0" smtClean="0"/>
              <a:t>This meadow is probably a </a:t>
            </a:r>
            <a:r>
              <a:rPr lang="en-US" baseline="0" dirty="0" err="1" smtClean="0"/>
              <a:t>mesic</a:t>
            </a:r>
            <a:r>
              <a:rPr lang="en-US" baseline="0" dirty="0" smtClean="0"/>
              <a:t> </a:t>
            </a:r>
            <a:r>
              <a:rPr lang="en-US" baseline="0" dirty="0" err="1" smtClean="0"/>
              <a:t>praire</a:t>
            </a:r>
            <a:r>
              <a:rPr lang="en-US" baseline="0" dirty="0" smtClean="0"/>
              <a:t> or dry-</a:t>
            </a:r>
            <a:r>
              <a:rPr lang="en-US" baseline="0" dirty="0" err="1" smtClean="0"/>
              <a:t>mesic</a:t>
            </a:r>
            <a:r>
              <a:rPr lang="en-US" baseline="0" dirty="0" smtClean="0"/>
              <a:t> or sand prairie</a:t>
            </a:r>
          </a:p>
          <a:p>
            <a:endParaRPr lang="en-US" baseline="0" dirty="0" smtClean="0"/>
          </a:p>
          <a:p>
            <a:r>
              <a:rPr lang="en-US" baseline="0" dirty="0" smtClean="0"/>
              <a:t>This meadow is not a natural meadow, but was cleared some time between 2005 and 2009.</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10</a:t>
            </a:fld>
            <a:endParaRPr lang="en-US"/>
          </a:p>
        </p:txBody>
      </p:sp>
    </p:spTree>
    <p:extLst>
      <p:ext uri="{BB962C8B-B14F-4D97-AF65-F5344CB8AC3E}">
        <p14:creationId xmlns:p14="http://schemas.microsoft.com/office/powerpoint/2010/main" val="2467949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justplainpix.com</a:t>
            </a:r>
            <a:r>
              <a:rPr lang="en-US" dirty="0" smtClean="0"/>
              <a:t>/</a:t>
            </a:r>
            <a:r>
              <a:rPr lang="en-US" dirty="0" err="1" smtClean="0"/>
              <a:t>Open_Ediiton</a:t>
            </a:r>
            <a:r>
              <a:rPr lang="en-US" dirty="0" smtClean="0"/>
              <a:t>/</a:t>
            </a:r>
            <a:r>
              <a:rPr lang="en-US" dirty="0" err="1" smtClean="0"/>
              <a:t>Open_Edition_Landscapes</a:t>
            </a:r>
            <a:r>
              <a:rPr lang="en-US" dirty="0" smtClean="0"/>
              <a:t>/slides/Wheat-</a:t>
            </a:r>
            <a:r>
              <a:rPr lang="en-US" dirty="0" err="1" smtClean="0"/>
              <a:t>Field.html</a:t>
            </a:r>
            <a:r>
              <a:rPr lang="en-US" dirty="0" smtClean="0"/>
              <a:t> </a:t>
            </a:r>
          </a:p>
          <a:p>
            <a:r>
              <a:rPr lang="en-US" dirty="0" smtClean="0"/>
              <a:t>http://</a:t>
            </a:r>
            <a:r>
              <a:rPr lang="en-US" dirty="0" err="1" smtClean="0"/>
              <a:t>www.freewebs.com</a:t>
            </a:r>
            <a:r>
              <a:rPr lang="en-US" dirty="0" smtClean="0"/>
              <a:t>/sac875/</a:t>
            </a:r>
            <a:r>
              <a:rPr lang="en-US" dirty="0" err="1" smtClean="0"/>
              <a:t>cows.htm</a:t>
            </a:r>
            <a:endParaRPr lang="en-US" dirty="0" smtClean="0"/>
          </a:p>
          <a:p>
            <a:r>
              <a:rPr lang="en-US" dirty="0" smtClean="0"/>
              <a:t>http://</a:t>
            </a:r>
            <a:r>
              <a:rPr lang="en-US" dirty="0" err="1" smtClean="0"/>
              <a:t>animals.nationalgeographic.com</a:t>
            </a:r>
            <a:r>
              <a:rPr lang="en-US" dirty="0" smtClean="0"/>
              <a:t>/animals/fish/sockeye-salmon/</a:t>
            </a:r>
          </a:p>
          <a:p>
            <a:r>
              <a:rPr lang="en-US" dirty="0" smtClean="0"/>
              <a:t>http://</a:t>
            </a:r>
            <a:r>
              <a:rPr lang="en-US" dirty="0" err="1" smtClean="0"/>
              <a:t>www.rodale.com</a:t>
            </a:r>
            <a:r>
              <a:rPr lang="en-US" dirty="0" smtClean="0"/>
              <a:t>/methyl-iodide-0</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105</a:t>
            </a:fld>
            <a:endParaRPr lang="en-US"/>
          </a:p>
        </p:txBody>
      </p:sp>
    </p:spTree>
    <p:extLst>
      <p:ext uri="{BB962C8B-B14F-4D97-AF65-F5344CB8AC3E}">
        <p14:creationId xmlns:p14="http://schemas.microsoft.com/office/powerpoint/2010/main" val="10078717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People eat both plants and animals, so people could be considered as either herbivores or carnivores.</a:t>
            </a:r>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107</a:t>
            </a:fld>
            <a:endParaRPr lang="en-US"/>
          </a:p>
        </p:txBody>
      </p:sp>
    </p:spTree>
    <p:extLst>
      <p:ext uri="{BB962C8B-B14F-4D97-AF65-F5344CB8AC3E}">
        <p14:creationId xmlns:p14="http://schemas.microsoft.com/office/powerpoint/2010/main" val="10078717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108</a:t>
            </a:fld>
            <a:endParaRPr lang="en-US"/>
          </a:p>
        </p:txBody>
      </p:sp>
    </p:spTree>
    <p:extLst>
      <p:ext uri="{BB962C8B-B14F-4D97-AF65-F5344CB8AC3E}">
        <p14:creationId xmlns:p14="http://schemas.microsoft.com/office/powerpoint/2010/main" val="10078717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Pictures from PPT clipart</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109</a:t>
            </a:fld>
            <a:endParaRPr lang="en-US"/>
          </a:p>
        </p:txBody>
      </p:sp>
    </p:spTree>
    <p:extLst>
      <p:ext uri="{BB962C8B-B14F-4D97-AF65-F5344CB8AC3E}">
        <p14:creationId xmlns:p14="http://schemas.microsoft.com/office/powerpoint/2010/main" val="36961220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Pictures from PPT clipart</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110</a:t>
            </a:fld>
            <a:endParaRPr lang="en-US"/>
          </a:p>
        </p:txBody>
      </p:sp>
    </p:spTree>
    <p:extLst>
      <p:ext uri="{BB962C8B-B14F-4D97-AF65-F5344CB8AC3E}">
        <p14:creationId xmlns:p14="http://schemas.microsoft.com/office/powerpoint/2010/main" val="36961220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Cornfield photo: http://</a:t>
            </a:r>
            <a:r>
              <a:rPr lang="en-US" dirty="0" err="1" smtClean="0"/>
              <a:t>blog.risingbricsam.com</a:t>
            </a:r>
            <a:r>
              <a:rPr lang="en-US" dirty="0" smtClean="0"/>
              <a:t>/?</a:t>
            </a:r>
            <a:r>
              <a:rPr lang="en-US" dirty="0" err="1" smtClean="0"/>
              <a:t>attachment_id</a:t>
            </a:r>
            <a:r>
              <a:rPr lang="en-US" dirty="0" smtClean="0"/>
              <a:t>=1441</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111</a:t>
            </a:fld>
            <a:endParaRPr lang="en-US"/>
          </a:p>
        </p:txBody>
      </p:sp>
    </p:spTree>
    <p:extLst>
      <p:ext uri="{BB962C8B-B14F-4D97-AF65-F5344CB8AC3E}">
        <p14:creationId xmlns:p14="http://schemas.microsoft.com/office/powerpoint/2010/main" val="1010538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119</a:t>
            </a:fld>
            <a:endParaRPr lang="en-US"/>
          </a:p>
        </p:txBody>
      </p:sp>
    </p:spTree>
    <p:extLst>
      <p:ext uri="{BB962C8B-B14F-4D97-AF65-F5344CB8AC3E}">
        <p14:creationId xmlns:p14="http://schemas.microsoft.com/office/powerpoint/2010/main" val="36947736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Pictures from PPT clipart</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120</a:t>
            </a:fld>
            <a:endParaRPr lang="en-US"/>
          </a:p>
        </p:txBody>
      </p:sp>
    </p:spTree>
    <p:extLst>
      <p:ext uri="{BB962C8B-B14F-4D97-AF65-F5344CB8AC3E}">
        <p14:creationId xmlns:p14="http://schemas.microsoft.com/office/powerpoint/2010/main" val="3696122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11</a:t>
            </a:fld>
            <a:endParaRPr lang="en-US"/>
          </a:p>
        </p:txBody>
      </p:sp>
    </p:spTree>
    <p:extLst>
      <p:ext uri="{BB962C8B-B14F-4D97-AF65-F5344CB8AC3E}">
        <p14:creationId xmlns:p14="http://schemas.microsoft.com/office/powerpoint/2010/main" val="733665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a:t>
            </a:r>
            <a:r>
              <a:rPr lang="en-US" baseline="0" dirty="0" smtClean="0"/>
              <a:t> back to the previous slide and p</a:t>
            </a:r>
            <a:r>
              <a:rPr lang="en-US" dirty="0" smtClean="0"/>
              <a:t>ut a star by all of the places where carbon is organic. The inorganic carbon is in</a:t>
            </a:r>
            <a:r>
              <a:rPr lang="en-US" baseline="0" dirty="0" smtClean="0"/>
              <a:t> carbon dioxide in the atmosphere.</a:t>
            </a:r>
            <a:endParaRPr lang="en-US" dirty="0" smtClean="0"/>
          </a:p>
          <a:p>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12</a:t>
            </a:fld>
            <a:endParaRPr lang="en-US"/>
          </a:p>
        </p:txBody>
      </p:sp>
    </p:spTree>
    <p:extLst>
      <p:ext uri="{BB962C8B-B14F-4D97-AF65-F5344CB8AC3E}">
        <p14:creationId xmlns:p14="http://schemas.microsoft.com/office/powerpoint/2010/main" val="733665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Decomposers are</a:t>
            </a:r>
            <a:r>
              <a:rPr lang="en-US" baseline="0" dirty="0" smtClean="0"/>
              <a:t> fungi and bacteria.</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16</a:t>
            </a:fld>
            <a:endParaRPr lang="en-US"/>
          </a:p>
        </p:txBody>
      </p:sp>
    </p:spTree>
    <p:extLst>
      <p:ext uri="{BB962C8B-B14F-4D97-AF65-F5344CB8AC3E}">
        <p14:creationId xmlns:p14="http://schemas.microsoft.com/office/powerpoint/2010/main" val="272465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ANIMATED</a:t>
            </a:r>
            <a:r>
              <a:rPr lang="en-US" baseline="0" dirty="0" smtClean="0"/>
              <a:t> SLIDE-- Use in </a:t>
            </a:r>
            <a:r>
              <a:rPr lang="en-US" baseline="0" dirty="0" err="1" smtClean="0"/>
              <a:t>ppt</a:t>
            </a:r>
            <a:r>
              <a:rPr lang="en-US" baseline="0" dirty="0" smtClean="0"/>
              <a:t> slide show mode</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18</a:t>
            </a:fld>
            <a:endParaRPr lang="en-US"/>
          </a:p>
        </p:txBody>
      </p:sp>
    </p:spTree>
    <p:extLst>
      <p:ext uri="{BB962C8B-B14F-4D97-AF65-F5344CB8AC3E}">
        <p14:creationId xmlns:p14="http://schemas.microsoft.com/office/powerpoint/2010/main" val="1536156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B26131-FACD-DF4E-AB18-9311BB29EFE7}" type="datetimeFigureOut">
              <a:rPr lang="en-US" smtClean="0"/>
              <a:t>12/5/12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2093636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B26131-FACD-DF4E-AB18-9311BB29EFE7}" type="datetimeFigureOut">
              <a:rPr lang="en-US" smtClean="0"/>
              <a:t>12/5/12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1749565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B26131-FACD-DF4E-AB18-9311BB29EFE7}" type="datetimeFigureOut">
              <a:rPr lang="en-US" smtClean="0"/>
              <a:t>12/5/12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2918946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B26131-FACD-DF4E-AB18-9311BB29EFE7}" type="datetimeFigureOut">
              <a:rPr lang="en-US" smtClean="0"/>
              <a:t>12/5/12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105743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B26131-FACD-DF4E-AB18-9311BB29EFE7}" type="datetimeFigureOut">
              <a:rPr lang="en-US" smtClean="0"/>
              <a:t>12/5/12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1795467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B26131-FACD-DF4E-AB18-9311BB29EFE7}" type="datetimeFigureOut">
              <a:rPr lang="en-US" smtClean="0"/>
              <a:t>12/5/12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2245585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B26131-FACD-DF4E-AB18-9311BB29EFE7}" type="datetimeFigureOut">
              <a:rPr lang="en-US" smtClean="0"/>
              <a:t>12/5/12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162655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B26131-FACD-DF4E-AB18-9311BB29EFE7}" type="datetimeFigureOut">
              <a:rPr lang="en-US" smtClean="0"/>
              <a:t>12/5/12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3503670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B26131-FACD-DF4E-AB18-9311BB29EFE7}" type="datetimeFigureOut">
              <a:rPr lang="en-US" smtClean="0"/>
              <a:t>12/5/12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3058028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B26131-FACD-DF4E-AB18-9311BB29EFE7}" type="datetimeFigureOut">
              <a:rPr lang="en-US" smtClean="0"/>
              <a:t>12/5/12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4158347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B26131-FACD-DF4E-AB18-9311BB29EFE7}" type="datetimeFigureOut">
              <a:rPr lang="en-US" smtClean="0"/>
              <a:t>12/5/12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2AC432-DD08-5048-A801-E898C4CCA0B0}" type="slidenum">
              <a:rPr lang="en-US" smtClean="0"/>
              <a:t>‹#›</a:t>
            </a:fld>
            <a:endParaRPr lang="en-US"/>
          </a:p>
        </p:txBody>
      </p:sp>
    </p:spTree>
    <p:extLst>
      <p:ext uri="{BB962C8B-B14F-4D97-AF65-F5344CB8AC3E}">
        <p14:creationId xmlns:p14="http://schemas.microsoft.com/office/powerpoint/2010/main" val="145388092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B26131-FACD-DF4E-AB18-9311BB29EFE7}" type="datetimeFigureOut">
              <a:rPr lang="en-US" smtClean="0"/>
              <a:t>12/5/12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2AC432-DD08-5048-A801-E898C4CCA0B0}" type="slidenum">
              <a:rPr lang="en-US" smtClean="0"/>
              <a:t>‹#›</a:t>
            </a:fld>
            <a:endParaRPr lang="en-US"/>
          </a:p>
        </p:txBody>
      </p:sp>
    </p:spTree>
    <p:extLst>
      <p:ext uri="{BB962C8B-B14F-4D97-AF65-F5344CB8AC3E}">
        <p14:creationId xmlns:p14="http://schemas.microsoft.com/office/powerpoint/2010/main" val="11253471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4" Type="http://schemas.openxmlformats.org/officeDocument/2006/relationships/image" Target="../media/image2.png"/><Relationship Id="rId5" Type="http://schemas.openxmlformats.org/officeDocument/2006/relationships/image" Target="../media/image3.tiff"/><Relationship Id="rId6" Type="http://schemas.openxmlformats.org/officeDocument/2006/relationships/image" Target="../media/image4.tif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101.xml.rels><?xml version="1.0" encoding="UTF-8" standalone="yes"?>
<Relationships xmlns="http://schemas.openxmlformats.org/package/2006/relationships"><Relationship Id="rId3" Type="http://schemas.openxmlformats.org/officeDocument/2006/relationships/image" Target="../media/image71.jpeg"/><Relationship Id="rId4" Type="http://schemas.openxmlformats.org/officeDocument/2006/relationships/image" Target="../media/image70.jpg"/><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102.xml.rels><?xml version="1.0" encoding="UTF-8" standalone="yes"?>
<Relationships xmlns="http://schemas.openxmlformats.org/package/2006/relationships"><Relationship Id="rId3" Type="http://schemas.openxmlformats.org/officeDocument/2006/relationships/image" Target="../media/image70.jpg"/><Relationship Id="rId4" Type="http://schemas.openxmlformats.org/officeDocument/2006/relationships/image" Target="../media/image72.pn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103.xml.rels><?xml version="1.0" encoding="UTF-8" standalone="yes"?>
<Relationships xmlns="http://schemas.openxmlformats.org/package/2006/relationships"><Relationship Id="rId3" Type="http://schemas.openxmlformats.org/officeDocument/2006/relationships/image" Target="../media/image71.jpeg"/><Relationship Id="rId4" Type="http://schemas.openxmlformats.org/officeDocument/2006/relationships/image" Target="../media/image72.png"/><Relationship Id="rId5" Type="http://schemas.openxmlformats.org/officeDocument/2006/relationships/image" Target="../media/image70.jp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 Id="rId3" Type="http://schemas.openxmlformats.org/officeDocument/2006/relationships/image" Target="../media/image68.jp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68.jp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78.png"/></Relationships>
</file>

<file path=ppt/slides/_rels/slide109.xml.rels><?xml version="1.0" encoding="UTF-8" standalone="yes"?>
<Relationships xmlns="http://schemas.openxmlformats.org/package/2006/relationships"><Relationship Id="rId3" Type="http://schemas.openxmlformats.org/officeDocument/2006/relationships/image" Target="../media/image79.jpg"/><Relationship Id="rId4" Type="http://schemas.openxmlformats.org/officeDocument/2006/relationships/image" Target="../media/image68.jpg"/><Relationship Id="rId5" Type="http://schemas.openxmlformats.org/officeDocument/2006/relationships/image" Target="../media/image80.png"/><Relationship Id="rId6" Type="http://schemas.openxmlformats.org/officeDocument/2006/relationships/image" Target="../media/image81.png"/><Relationship Id="rId7" Type="http://schemas.openxmlformats.org/officeDocument/2006/relationships/image" Target="../media/image82.png"/><Relationship Id="rId8"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110.xml.rels><?xml version="1.0" encoding="UTF-8" standalone="yes"?>
<Relationships xmlns="http://schemas.openxmlformats.org/package/2006/relationships"><Relationship Id="rId3" Type="http://schemas.openxmlformats.org/officeDocument/2006/relationships/image" Target="../media/image79.jpg"/><Relationship Id="rId4" Type="http://schemas.openxmlformats.org/officeDocument/2006/relationships/image" Target="../media/image68.jpg"/><Relationship Id="rId5" Type="http://schemas.openxmlformats.org/officeDocument/2006/relationships/image" Target="../media/image80.png"/><Relationship Id="rId6" Type="http://schemas.openxmlformats.org/officeDocument/2006/relationships/image" Target="../media/image81.png"/><Relationship Id="rId7" Type="http://schemas.openxmlformats.org/officeDocument/2006/relationships/image" Target="../media/image82.png"/><Relationship Id="rId8"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111.xml.rels><?xml version="1.0" encoding="UTF-8" standalone="yes"?>
<Relationships xmlns="http://schemas.openxmlformats.org/package/2006/relationships"><Relationship Id="rId3" Type="http://schemas.openxmlformats.org/officeDocument/2006/relationships/image" Target="../media/image79.jpg"/><Relationship Id="rId4" Type="http://schemas.openxmlformats.org/officeDocument/2006/relationships/image" Target="../media/image67.tiff"/><Relationship Id="rId5"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112.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79.jpg"/></Relationships>
</file>

<file path=ppt/slides/_rels/slide113.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79.jpg"/></Relationships>
</file>

<file path=ppt/slides/_rels/slide114.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79.jpg"/></Relationships>
</file>

<file path=ppt/slides/_rels/slide115.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79.jp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jpg"/><Relationship Id="rId3" Type="http://schemas.openxmlformats.org/officeDocument/2006/relationships/image" Target="../media/image67.tiff"/></Relationships>
</file>

<file path=ppt/slides/_rels/slide117.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79.jpg"/></Relationships>
</file>

<file path=ppt/slides/_rels/slide118.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79.jpg"/></Relationships>
</file>

<file path=ppt/slides/_rels/slide119.xml.rels><?xml version="1.0" encoding="UTF-8" standalone="yes"?>
<Relationships xmlns="http://schemas.openxmlformats.org/package/2006/relationships"><Relationship Id="rId11" Type="http://schemas.openxmlformats.org/officeDocument/2006/relationships/image" Target="../media/image90.png"/><Relationship Id="rId12" Type="http://schemas.openxmlformats.org/officeDocument/2006/relationships/image" Target="../media/image91.png"/><Relationship Id="rId13" Type="http://schemas.openxmlformats.org/officeDocument/2006/relationships/image" Target="../media/image92.png"/><Relationship Id="rId14"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79.jpg"/><Relationship Id="rId4" Type="http://schemas.openxmlformats.org/officeDocument/2006/relationships/image" Target="../media/image67.tiff"/><Relationship Id="rId5" Type="http://schemas.openxmlformats.org/officeDocument/2006/relationships/image" Target="../media/image83.png"/><Relationship Id="rId6" Type="http://schemas.openxmlformats.org/officeDocument/2006/relationships/image" Target="../media/image85.png"/><Relationship Id="rId7" Type="http://schemas.openxmlformats.org/officeDocument/2006/relationships/image" Target="../media/image86.png"/><Relationship Id="rId8" Type="http://schemas.openxmlformats.org/officeDocument/2006/relationships/image" Target="../media/image87.png"/><Relationship Id="rId9" Type="http://schemas.openxmlformats.org/officeDocument/2006/relationships/image" Target="../media/image88.png"/><Relationship Id="rId10" Type="http://schemas.openxmlformats.org/officeDocument/2006/relationships/image" Target="../media/image8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120.xml.rels><?xml version="1.0" encoding="UTF-8" standalone="yes"?>
<Relationships xmlns="http://schemas.openxmlformats.org/package/2006/relationships"><Relationship Id="rId3" Type="http://schemas.openxmlformats.org/officeDocument/2006/relationships/image" Target="../media/image79.jpg"/><Relationship Id="rId4" Type="http://schemas.openxmlformats.org/officeDocument/2006/relationships/image" Target="../media/image68.jpg"/><Relationship Id="rId5" Type="http://schemas.openxmlformats.org/officeDocument/2006/relationships/image" Target="../media/image80.png"/><Relationship Id="rId6" Type="http://schemas.openxmlformats.org/officeDocument/2006/relationships/image" Target="../media/image81.png"/><Relationship Id="rId7" Type="http://schemas.openxmlformats.org/officeDocument/2006/relationships/image" Target="../media/image82.png"/><Relationship Id="rId8"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121.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22.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23.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24.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0.png"/><Relationship Id="rId5" Type="http://schemas.openxmlformats.org/officeDocument/2006/relationships/image" Target="../media/image74.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25.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74.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127.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74.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28.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2.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29.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2.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130.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2.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31.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2.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32.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2.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33.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82.png"/><Relationship Id="rId5" Type="http://schemas.openxmlformats.org/officeDocument/2006/relationships/image" Target="../media/image94.png"/><Relationship Id="rId6" Type="http://schemas.openxmlformats.org/officeDocument/2006/relationships/image" Target="../media/image95.png"/><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134.xml.rels><?xml version="1.0" encoding="UTF-8" standalone="yes"?>
<Relationships xmlns="http://schemas.openxmlformats.org/package/2006/relationships"><Relationship Id="rId11" Type="http://schemas.openxmlformats.org/officeDocument/2006/relationships/image" Target="../media/image90.png"/><Relationship Id="rId12" Type="http://schemas.openxmlformats.org/officeDocument/2006/relationships/image" Target="../media/image91.png"/><Relationship Id="rId13" Type="http://schemas.openxmlformats.org/officeDocument/2006/relationships/image" Target="../media/image92.png"/><Relationship Id="rId14" Type="http://schemas.openxmlformats.org/officeDocument/2006/relationships/image" Target="../media/image93.png"/><Relationship Id="rId15" Type="http://schemas.openxmlformats.org/officeDocument/2006/relationships/image" Target="../media/image82.png"/><Relationship Id="rId16" Type="http://schemas.openxmlformats.org/officeDocument/2006/relationships/image" Target="../media/image94.png"/><Relationship Id="rId17" Type="http://schemas.openxmlformats.org/officeDocument/2006/relationships/image" Target="../media/image95.png"/><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 Id="rId4" Type="http://schemas.openxmlformats.org/officeDocument/2006/relationships/image" Target="../media/image79.jpg"/><Relationship Id="rId5" Type="http://schemas.openxmlformats.org/officeDocument/2006/relationships/image" Target="../media/image83.png"/><Relationship Id="rId6" Type="http://schemas.openxmlformats.org/officeDocument/2006/relationships/image" Target="../media/image85.png"/><Relationship Id="rId7" Type="http://schemas.openxmlformats.org/officeDocument/2006/relationships/image" Target="../media/image86.png"/><Relationship Id="rId8" Type="http://schemas.openxmlformats.org/officeDocument/2006/relationships/image" Target="../media/image87.png"/><Relationship Id="rId9" Type="http://schemas.openxmlformats.org/officeDocument/2006/relationships/image" Target="../media/image88.png"/><Relationship Id="rId10" Type="http://schemas.openxmlformats.org/officeDocument/2006/relationships/image" Target="../media/image89.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18.xml.rels><?xml version="1.0" encoding="UTF-8" standalone="yes"?>
<Relationships xmlns="http://schemas.openxmlformats.org/package/2006/relationships"><Relationship Id="rId9" Type="http://schemas.openxmlformats.org/officeDocument/2006/relationships/image" Target="../media/image16.png"/><Relationship Id="rId20" Type="http://schemas.openxmlformats.org/officeDocument/2006/relationships/image" Target="../media/image27.png"/><Relationship Id="rId10" Type="http://schemas.openxmlformats.org/officeDocument/2006/relationships/image" Target="../media/image17.png"/><Relationship Id="rId11" Type="http://schemas.openxmlformats.org/officeDocument/2006/relationships/image" Target="../media/image18.png"/><Relationship Id="rId12" Type="http://schemas.openxmlformats.org/officeDocument/2006/relationships/image" Target="../media/image19.png"/><Relationship Id="rId13" Type="http://schemas.openxmlformats.org/officeDocument/2006/relationships/image" Target="../media/image20.png"/><Relationship Id="rId14" Type="http://schemas.openxmlformats.org/officeDocument/2006/relationships/image" Target="../media/image21.png"/><Relationship Id="rId15" Type="http://schemas.openxmlformats.org/officeDocument/2006/relationships/image" Target="../media/image22.png"/><Relationship Id="rId16" Type="http://schemas.openxmlformats.org/officeDocument/2006/relationships/image" Target="../media/image23.png"/><Relationship Id="rId17" Type="http://schemas.openxmlformats.org/officeDocument/2006/relationships/image" Target="../media/image24.png"/><Relationship Id="rId18" Type="http://schemas.openxmlformats.org/officeDocument/2006/relationships/image" Target="../media/image25.png"/><Relationship Id="rId19" Type="http://schemas.openxmlformats.org/officeDocument/2006/relationships/image" Target="../media/image26.png"/><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s>
</file>

<file path=ppt/slides/_rels/slide19.xml.rels><?xml version="1.0" encoding="UTF-8" standalone="yes"?>
<Relationships xmlns="http://schemas.openxmlformats.org/package/2006/relationships"><Relationship Id="rId9" Type="http://schemas.openxmlformats.org/officeDocument/2006/relationships/image" Target="../media/image34.png"/><Relationship Id="rId20" Type="http://schemas.openxmlformats.org/officeDocument/2006/relationships/image" Target="../media/image45.png"/><Relationship Id="rId10" Type="http://schemas.openxmlformats.org/officeDocument/2006/relationships/image" Target="../media/image35.png"/><Relationship Id="rId11" Type="http://schemas.openxmlformats.org/officeDocument/2006/relationships/image" Target="../media/image36.png"/><Relationship Id="rId12" Type="http://schemas.openxmlformats.org/officeDocument/2006/relationships/image" Target="../media/image37.png"/><Relationship Id="rId13" Type="http://schemas.openxmlformats.org/officeDocument/2006/relationships/image" Target="../media/image38.png"/><Relationship Id="rId14" Type="http://schemas.openxmlformats.org/officeDocument/2006/relationships/image" Target="../media/image39.png"/><Relationship Id="rId15" Type="http://schemas.openxmlformats.org/officeDocument/2006/relationships/image" Target="../media/image40.png"/><Relationship Id="rId16" Type="http://schemas.openxmlformats.org/officeDocument/2006/relationships/image" Target="../media/image41.png"/><Relationship Id="rId17" Type="http://schemas.openxmlformats.org/officeDocument/2006/relationships/image" Target="../media/image42.png"/><Relationship Id="rId18" Type="http://schemas.openxmlformats.org/officeDocument/2006/relationships/image" Target="../media/image43.png"/><Relationship Id="rId19" Type="http://schemas.openxmlformats.org/officeDocument/2006/relationships/image" Target="../media/image44.png"/><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6.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chart" Target="../charts/chart1.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1" Type="http://schemas.openxmlformats.org/officeDocument/2006/relationships/slideLayout" Target="../slideLayouts/slideLayout4.xml"/><Relationship Id="rId2"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49.png"/><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 Id="rId3" Type="http://schemas.openxmlformats.org/officeDocument/2006/relationships/image" Target="../media/image5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56.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7.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5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png"/><Relationship Id="rId6" Type="http://schemas.openxmlformats.org/officeDocument/2006/relationships/image" Target="../media/image63.png"/><Relationship Id="rId7" Type="http://schemas.openxmlformats.org/officeDocument/2006/relationships/image" Target="../media/image64.png"/><Relationship Id="rId1" Type="http://schemas.openxmlformats.org/officeDocument/2006/relationships/slideLayout" Target="../slideLayouts/slideLayout4.xml"/><Relationship Id="rId2" Type="http://schemas.openxmlformats.org/officeDocument/2006/relationships/image" Target="../media/image5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5.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66.e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tif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g"/><Relationship Id="rId3" Type="http://schemas.openxmlformats.org/officeDocument/2006/relationships/image" Target="../media/image67.tif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g"/><Relationship Id="rId3" Type="http://schemas.openxmlformats.org/officeDocument/2006/relationships/image" Target="../media/image67.tif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g"/><Relationship Id="rId3" Type="http://schemas.openxmlformats.org/officeDocument/2006/relationships/image" Target="../media/image67.tiff"/></Relationships>
</file>

<file path=ppt/slides/_rels/slide73.xml.rels><?xml version="1.0" encoding="UTF-8" standalone="yes"?>
<Relationships xmlns="http://schemas.openxmlformats.org/package/2006/relationships"><Relationship Id="rId3" Type="http://schemas.openxmlformats.org/officeDocument/2006/relationships/image" Target="../media/image68.jpg"/><Relationship Id="rId4" Type="http://schemas.openxmlformats.org/officeDocument/2006/relationships/image" Target="../media/image67.tiff"/><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74.xml.rels><?xml version="1.0" encoding="UTF-8" standalone="yes"?>
<Relationships xmlns="http://schemas.openxmlformats.org/package/2006/relationships"><Relationship Id="rId3" Type="http://schemas.openxmlformats.org/officeDocument/2006/relationships/image" Target="../media/image68.jpg"/><Relationship Id="rId4" Type="http://schemas.openxmlformats.org/officeDocument/2006/relationships/image" Target="../media/image67.tiff"/><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75.xml.rels><?xml version="1.0" encoding="UTF-8" standalone="yes"?>
<Relationships xmlns="http://schemas.openxmlformats.org/package/2006/relationships"><Relationship Id="rId3" Type="http://schemas.openxmlformats.org/officeDocument/2006/relationships/image" Target="../media/image68.jpg"/><Relationship Id="rId4" Type="http://schemas.openxmlformats.org/officeDocument/2006/relationships/image" Target="../media/image67.tiff"/><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58.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69.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6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69.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69.jp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69.jp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69.jp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70.jp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70.jp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70.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69.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6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70.jp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70.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70.jp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69.jp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69.jp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70.jp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70.jp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70.jp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41018" y="45062"/>
            <a:ext cx="4602982" cy="1470025"/>
          </a:xfrm>
        </p:spPr>
        <p:txBody>
          <a:bodyPr/>
          <a:lstStyle/>
          <a:p>
            <a:r>
              <a:rPr lang="en-US" dirty="0" smtClean="0"/>
              <a:t>Ecosystems</a:t>
            </a:r>
            <a:endParaRPr lang="en-US" dirty="0"/>
          </a:p>
        </p:txBody>
      </p:sp>
      <p:sp>
        <p:nvSpPr>
          <p:cNvPr id="3" name="Subtitle 2"/>
          <p:cNvSpPr>
            <a:spLocks noGrp="1"/>
          </p:cNvSpPr>
          <p:nvPr>
            <p:ph type="subTitle" idx="1"/>
          </p:nvPr>
        </p:nvSpPr>
        <p:spPr>
          <a:xfrm>
            <a:off x="5447184" y="1364806"/>
            <a:ext cx="3026240" cy="2237183"/>
          </a:xfrm>
        </p:spPr>
        <p:txBody>
          <a:bodyPr>
            <a:normAutofit/>
          </a:bodyPr>
          <a:lstStyle/>
          <a:p>
            <a:r>
              <a:rPr lang="en-US" dirty="0" smtClean="0">
                <a:solidFill>
                  <a:schemeClr val="tx1"/>
                </a:solidFill>
              </a:rPr>
              <a:t>Jenny Dauer and </a:t>
            </a:r>
          </a:p>
          <a:p>
            <a:r>
              <a:rPr lang="en-US" dirty="0" smtClean="0">
                <a:solidFill>
                  <a:schemeClr val="tx1"/>
                </a:solidFill>
              </a:rPr>
              <a:t>Andy Anderson</a:t>
            </a:r>
          </a:p>
          <a:p>
            <a:endParaRPr lang="en-US" sz="1900" dirty="0" smtClean="0">
              <a:solidFill>
                <a:schemeClr val="tx1"/>
              </a:solidFill>
            </a:endParaRPr>
          </a:p>
          <a:p>
            <a:r>
              <a:rPr lang="en-US" sz="1900" dirty="0" smtClean="0">
                <a:solidFill>
                  <a:schemeClr val="tx1"/>
                </a:solidFill>
              </a:rPr>
              <a:t>MS and HS appropriate</a:t>
            </a:r>
            <a:endParaRPr lang="en-US" sz="1900" dirty="0">
              <a:solidFill>
                <a:schemeClr val="tx1"/>
              </a:solidFill>
            </a:endParaRPr>
          </a:p>
        </p:txBody>
      </p:sp>
      <p:pic>
        <p:nvPicPr>
          <p:cNvPr id="4" name="Picture 3"/>
          <p:cNvPicPr>
            <a:picLocks noChangeAspect="1"/>
          </p:cNvPicPr>
          <p:nvPr/>
        </p:nvPicPr>
        <p:blipFill>
          <a:blip r:embed="rId3"/>
          <a:stretch>
            <a:fillRect/>
          </a:stretch>
        </p:blipFill>
        <p:spPr>
          <a:xfrm>
            <a:off x="94780" y="4213582"/>
            <a:ext cx="4606358" cy="2433359"/>
          </a:xfrm>
          <a:prstGeom prst="rect">
            <a:avLst/>
          </a:prstGeom>
          <a:ln>
            <a:solidFill>
              <a:srgbClr val="000000"/>
            </a:solidFill>
          </a:ln>
        </p:spPr>
      </p:pic>
      <p:pic>
        <p:nvPicPr>
          <p:cNvPr id="5" name="Picture 4"/>
          <p:cNvPicPr>
            <a:picLocks noChangeAspect="1"/>
          </p:cNvPicPr>
          <p:nvPr/>
        </p:nvPicPr>
        <p:blipFill>
          <a:blip r:embed="rId4"/>
          <a:stretch>
            <a:fillRect/>
          </a:stretch>
        </p:blipFill>
        <p:spPr>
          <a:xfrm>
            <a:off x="2881343" y="4549882"/>
            <a:ext cx="1492930" cy="1492930"/>
          </a:xfrm>
          <a:prstGeom prst="rect">
            <a:avLst/>
          </a:prstGeom>
        </p:spPr>
      </p:pic>
      <p:pic>
        <p:nvPicPr>
          <p:cNvPr id="6" name="Picture 5" descr="Sunny Meadows.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4768206" cy="3957450"/>
          </a:xfrm>
          <a:prstGeom prst="rect">
            <a:avLst/>
          </a:prstGeom>
          <a:ln>
            <a:solidFill>
              <a:srgbClr val="000000"/>
            </a:solidFill>
          </a:ln>
        </p:spPr>
      </p:pic>
      <p:pic>
        <p:nvPicPr>
          <p:cNvPr id="7" name="Picture 6" descr="forest.tif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40587" y="4080880"/>
            <a:ext cx="4227589" cy="2664306"/>
          </a:xfrm>
          <a:prstGeom prst="rect">
            <a:avLst/>
          </a:prstGeom>
          <a:ln>
            <a:solidFill>
              <a:schemeClr val="tx1"/>
            </a:solidFill>
          </a:ln>
        </p:spPr>
      </p:pic>
    </p:spTree>
    <p:extLst>
      <p:ext uri="{BB962C8B-B14F-4D97-AF65-F5344CB8AC3E}">
        <p14:creationId xmlns:p14="http://schemas.microsoft.com/office/powerpoint/2010/main" val="63436079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Meadow ecosystems have many living things:</a:t>
            </a:r>
            <a:endParaRPr lang="en-US" dirty="0"/>
          </a:p>
        </p:txBody>
      </p:sp>
      <p:sp>
        <p:nvSpPr>
          <p:cNvPr id="3" name="Content Placeholder 2"/>
          <p:cNvSpPr>
            <a:spLocks noGrp="1"/>
          </p:cNvSpPr>
          <p:nvPr>
            <p:ph sz="half" idx="1"/>
          </p:nvPr>
        </p:nvSpPr>
        <p:spPr/>
        <p:txBody>
          <a:bodyPr/>
          <a:lstStyle/>
          <a:p>
            <a:r>
              <a:rPr lang="en-US" dirty="0" smtClean="0"/>
              <a:t>Plants:</a:t>
            </a:r>
            <a:endParaRPr lang="en-US" dirty="0"/>
          </a:p>
        </p:txBody>
      </p:sp>
      <p:sp>
        <p:nvSpPr>
          <p:cNvPr id="4" name="Content Placeholder 3"/>
          <p:cNvSpPr>
            <a:spLocks noGrp="1"/>
          </p:cNvSpPr>
          <p:nvPr>
            <p:ph sz="half" idx="2"/>
          </p:nvPr>
        </p:nvSpPr>
        <p:spPr/>
        <p:txBody>
          <a:bodyPr/>
          <a:lstStyle/>
          <a:p>
            <a:r>
              <a:rPr lang="en-US" dirty="0" smtClean="0"/>
              <a:t>Animals:</a:t>
            </a:r>
            <a:endParaRPr lang="en-US" dirty="0"/>
          </a:p>
        </p:txBody>
      </p:sp>
    </p:spTree>
    <p:extLst>
      <p:ext uri="{BB962C8B-B14F-4D97-AF65-F5344CB8AC3E}">
        <p14:creationId xmlns:p14="http://schemas.microsoft.com/office/powerpoint/2010/main" val="249353481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00"/>
                </a:solidFill>
              </a:rPr>
              <a:t>Fluxes of carbon:</a:t>
            </a:r>
            <a:endParaRPr lang="en-US" dirty="0">
              <a:solidFill>
                <a:srgbClr val="000000"/>
              </a:solidFill>
            </a:endParaRPr>
          </a:p>
        </p:txBody>
      </p:sp>
      <p:sp>
        <p:nvSpPr>
          <p:cNvPr id="3" name="Content Placeholder 2"/>
          <p:cNvSpPr>
            <a:spLocks noGrp="1"/>
          </p:cNvSpPr>
          <p:nvPr>
            <p:ph idx="1"/>
          </p:nvPr>
        </p:nvSpPr>
        <p:spPr>
          <a:xfrm>
            <a:off x="457200" y="1603012"/>
            <a:ext cx="8229600" cy="4807480"/>
          </a:xfrm>
        </p:spPr>
        <p:txBody>
          <a:bodyPr>
            <a:normAutofit/>
          </a:bodyPr>
          <a:lstStyle/>
          <a:p>
            <a:r>
              <a:rPr lang="en-US" dirty="0" smtClean="0"/>
              <a:t>Change rates depending on what is happening in an ecosystem</a:t>
            </a:r>
          </a:p>
          <a:p>
            <a:r>
              <a:rPr lang="en-US" dirty="0" smtClean="0"/>
              <a:t>Influence the amount of carbon atoms in pools over time</a:t>
            </a:r>
          </a:p>
          <a:p>
            <a:endParaRPr lang="en-US" dirty="0"/>
          </a:p>
        </p:txBody>
      </p:sp>
    </p:spTree>
    <p:extLst>
      <p:ext uri="{BB962C8B-B14F-4D97-AF65-F5344CB8AC3E}">
        <p14:creationId xmlns:p14="http://schemas.microsoft.com/office/powerpoint/2010/main" val="2133295277"/>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00"/>
                </a:solidFill>
              </a:rPr>
              <a:t>Fluxes of carbon change during seasons</a:t>
            </a:r>
            <a:endParaRPr lang="en-US" dirty="0">
              <a:solidFill>
                <a:srgbClr val="000000"/>
              </a:solidFill>
            </a:endParaRPr>
          </a:p>
        </p:txBody>
      </p:sp>
      <p:sp>
        <p:nvSpPr>
          <p:cNvPr id="3" name="Content Placeholder 2"/>
          <p:cNvSpPr>
            <a:spLocks noGrp="1"/>
          </p:cNvSpPr>
          <p:nvPr>
            <p:ph idx="1"/>
          </p:nvPr>
        </p:nvSpPr>
        <p:spPr>
          <a:xfrm>
            <a:off x="457200" y="1603012"/>
            <a:ext cx="4438981" cy="4807480"/>
          </a:xfrm>
        </p:spPr>
        <p:txBody>
          <a:bodyPr>
            <a:normAutofit/>
          </a:bodyPr>
          <a:lstStyle/>
          <a:p>
            <a:pPr marL="0" indent="0">
              <a:buNone/>
            </a:pPr>
            <a:r>
              <a:rPr lang="en-US" dirty="0" smtClean="0"/>
              <a:t>SUMMER:</a:t>
            </a:r>
          </a:p>
          <a:p>
            <a:r>
              <a:rPr lang="en-US" dirty="0" smtClean="0"/>
              <a:t>Plants are growing</a:t>
            </a:r>
          </a:p>
          <a:p>
            <a:r>
              <a:rPr lang="en-US" dirty="0" smtClean="0"/>
              <a:t>Lots of photosynthesis</a:t>
            </a:r>
            <a:endParaRPr lang="en-US" dirty="0"/>
          </a:p>
        </p:txBody>
      </p:sp>
      <p:pic>
        <p:nvPicPr>
          <p:cNvPr id="15" name="Picture 14"/>
          <p:cNvPicPr>
            <a:picLocks noChangeAspect="1"/>
          </p:cNvPicPr>
          <p:nvPr/>
        </p:nvPicPr>
        <p:blipFill>
          <a:blip r:embed="rId3"/>
          <a:stretch>
            <a:fillRect/>
          </a:stretch>
        </p:blipFill>
        <p:spPr>
          <a:xfrm>
            <a:off x="457200" y="3732603"/>
            <a:ext cx="3657600" cy="2444496"/>
          </a:xfrm>
          <a:prstGeom prst="rect">
            <a:avLst/>
          </a:prstGeom>
        </p:spPr>
      </p:pic>
      <p:pic>
        <p:nvPicPr>
          <p:cNvPr id="19" name="Picture 18" descr="Slide10.jpg"/>
          <p:cNvPicPr>
            <a:picLocks noChangeAspect="1"/>
          </p:cNvPicPr>
          <p:nvPr/>
        </p:nvPicPr>
        <p:blipFill rotWithShape="1">
          <a:blip r:embed="rId4">
            <a:extLst>
              <a:ext uri="{28A0092B-C50C-407E-A947-70E740481C1C}">
                <a14:useLocalDpi xmlns:a14="http://schemas.microsoft.com/office/drawing/2010/main" val="0"/>
              </a:ext>
            </a:extLst>
          </a:blip>
          <a:srcRect l="3858" t="16071" r="9568" b="15499"/>
          <a:stretch/>
        </p:blipFill>
        <p:spPr>
          <a:xfrm>
            <a:off x="4445214" y="3265420"/>
            <a:ext cx="4402453" cy="2181793"/>
          </a:xfrm>
          <a:prstGeom prst="rect">
            <a:avLst/>
          </a:prstGeom>
        </p:spPr>
      </p:pic>
      <p:sp>
        <p:nvSpPr>
          <p:cNvPr id="20" name="Freeform 19"/>
          <p:cNvSpPr/>
          <p:nvPr/>
        </p:nvSpPr>
        <p:spPr>
          <a:xfrm>
            <a:off x="5425710" y="296660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TextBox 20"/>
          <p:cNvSpPr txBox="1"/>
          <p:nvPr/>
        </p:nvSpPr>
        <p:spPr>
          <a:xfrm>
            <a:off x="5640892" y="2487086"/>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22" name="TextBox 21"/>
          <p:cNvSpPr txBox="1"/>
          <p:nvPr/>
        </p:nvSpPr>
        <p:spPr>
          <a:xfrm>
            <a:off x="5475498" y="5817545"/>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23" name="TextBox 22"/>
          <p:cNvSpPr txBox="1"/>
          <p:nvPr/>
        </p:nvSpPr>
        <p:spPr>
          <a:xfrm>
            <a:off x="4786649" y="3756989"/>
            <a:ext cx="1481667" cy="769441"/>
          </a:xfrm>
          <a:prstGeom prst="rect">
            <a:avLst/>
          </a:prstGeom>
          <a:noFill/>
        </p:spPr>
        <p:txBody>
          <a:bodyPr wrap="square" rtlCol="0">
            <a:spAutoFit/>
          </a:bodyPr>
          <a:lstStyle/>
          <a:p>
            <a:pPr algn="ctr"/>
            <a:r>
              <a:rPr lang="en-US" sz="4400" dirty="0">
                <a:solidFill>
                  <a:srgbClr val="0000FF"/>
                </a:solidFill>
              </a:rPr>
              <a:t>8</a:t>
            </a:r>
            <a:r>
              <a:rPr lang="en-US" sz="4400" dirty="0" smtClean="0">
                <a:solidFill>
                  <a:srgbClr val="0000FF"/>
                </a:solidFill>
              </a:rPr>
              <a:t>00</a:t>
            </a:r>
            <a:endParaRPr lang="en-US" sz="4400" dirty="0">
              <a:solidFill>
                <a:srgbClr val="0000FF"/>
              </a:solidFill>
            </a:endParaRPr>
          </a:p>
        </p:txBody>
      </p:sp>
      <p:sp>
        <p:nvSpPr>
          <p:cNvPr id="24" name="TextBox 23"/>
          <p:cNvSpPr txBox="1"/>
          <p:nvPr/>
        </p:nvSpPr>
        <p:spPr>
          <a:xfrm>
            <a:off x="7205133" y="3732025"/>
            <a:ext cx="1481667" cy="400110"/>
          </a:xfrm>
          <a:prstGeom prst="rect">
            <a:avLst/>
          </a:prstGeom>
          <a:noFill/>
        </p:spPr>
        <p:txBody>
          <a:bodyPr wrap="square" rtlCol="0">
            <a:spAutoFit/>
          </a:bodyPr>
          <a:lstStyle/>
          <a:p>
            <a:pPr algn="ctr"/>
            <a:r>
              <a:rPr lang="en-US" sz="2000" dirty="0" smtClean="0">
                <a:solidFill>
                  <a:srgbClr val="0000FF"/>
                </a:solidFill>
              </a:rPr>
              <a:t>400</a:t>
            </a:r>
            <a:endParaRPr lang="en-US" sz="2000" dirty="0">
              <a:solidFill>
                <a:srgbClr val="0000FF"/>
              </a:solidFill>
            </a:endParaRPr>
          </a:p>
        </p:txBody>
      </p:sp>
      <p:sp>
        <p:nvSpPr>
          <p:cNvPr id="25" name="TextBox 24"/>
          <p:cNvSpPr txBox="1"/>
          <p:nvPr/>
        </p:nvSpPr>
        <p:spPr>
          <a:xfrm>
            <a:off x="5742887" y="2184779"/>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300</a:t>
            </a:r>
            <a:endParaRPr lang="en-US" sz="2400" dirty="0">
              <a:solidFill>
                <a:schemeClr val="accent6">
                  <a:lumMod val="75000"/>
                </a:schemeClr>
              </a:solidFill>
            </a:endParaRPr>
          </a:p>
        </p:txBody>
      </p:sp>
      <p:sp>
        <p:nvSpPr>
          <p:cNvPr id="26" name="TextBox 25"/>
          <p:cNvSpPr txBox="1"/>
          <p:nvPr/>
        </p:nvSpPr>
        <p:spPr>
          <a:xfrm>
            <a:off x="5841871" y="6125569"/>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150</a:t>
            </a:r>
            <a:endParaRPr lang="en-US" sz="2400" dirty="0">
              <a:solidFill>
                <a:schemeClr val="accent6">
                  <a:lumMod val="75000"/>
                </a:schemeClr>
              </a:solidFill>
            </a:endParaRPr>
          </a:p>
        </p:txBody>
      </p:sp>
      <p:sp>
        <p:nvSpPr>
          <p:cNvPr id="27" name="Freeform 26"/>
          <p:cNvSpPr/>
          <p:nvPr/>
        </p:nvSpPr>
        <p:spPr>
          <a:xfrm>
            <a:off x="5495927" y="532372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8" name="TextBox 27"/>
          <p:cNvSpPr txBox="1"/>
          <p:nvPr/>
        </p:nvSpPr>
        <p:spPr>
          <a:xfrm>
            <a:off x="7239397" y="3719185"/>
            <a:ext cx="1481667" cy="523220"/>
          </a:xfrm>
          <a:prstGeom prst="rect">
            <a:avLst/>
          </a:prstGeom>
          <a:noFill/>
        </p:spPr>
        <p:txBody>
          <a:bodyPr wrap="square" rtlCol="0">
            <a:spAutoFit/>
          </a:bodyPr>
          <a:lstStyle/>
          <a:p>
            <a:pPr algn="ctr"/>
            <a:r>
              <a:rPr lang="en-US" sz="2800" dirty="0" smtClean="0">
                <a:solidFill>
                  <a:srgbClr val="0000FF"/>
                </a:solidFill>
              </a:rPr>
              <a:t>550</a:t>
            </a:r>
            <a:endParaRPr lang="en-US" sz="2800" dirty="0">
              <a:solidFill>
                <a:srgbClr val="0000FF"/>
              </a:solidFill>
            </a:endParaRPr>
          </a:p>
        </p:txBody>
      </p:sp>
      <p:sp>
        <p:nvSpPr>
          <p:cNvPr id="29" name="TextBox 28"/>
          <p:cNvSpPr txBox="1"/>
          <p:nvPr/>
        </p:nvSpPr>
        <p:spPr>
          <a:xfrm>
            <a:off x="7239397" y="3609468"/>
            <a:ext cx="1481667" cy="707886"/>
          </a:xfrm>
          <a:prstGeom prst="rect">
            <a:avLst/>
          </a:prstGeom>
          <a:noFill/>
        </p:spPr>
        <p:txBody>
          <a:bodyPr wrap="square" rtlCol="0">
            <a:spAutoFit/>
          </a:bodyPr>
          <a:lstStyle/>
          <a:p>
            <a:pPr algn="ctr"/>
            <a:r>
              <a:rPr lang="en-US" sz="4000" dirty="0" smtClean="0">
                <a:solidFill>
                  <a:srgbClr val="0000FF"/>
                </a:solidFill>
              </a:rPr>
              <a:t>700</a:t>
            </a:r>
            <a:endParaRPr lang="en-US" sz="4000" dirty="0">
              <a:solidFill>
                <a:srgbClr val="0000FF"/>
              </a:solidFill>
            </a:endParaRPr>
          </a:p>
        </p:txBody>
      </p:sp>
      <p:sp>
        <p:nvSpPr>
          <p:cNvPr id="30" name="TextBox 29"/>
          <p:cNvSpPr txBox="1"/>
          <p:nvPr/>
        </p:nvSpPr>
        <p:spPr>
          <a:xfrm>
            <a:off x="4786649" y="3840289"/>
            <a:ext cx="1481667" cy="646331"/>
          </a:xfrm>
          <a:prstGeom prst="rect">
            <a:avLst/>
          </a:prstGeom>
          <a:noFill/>
        </p:spPr>
        <p:txBody>
          <a:bodyPr wrap="square" rtlCol="0">
            <a:spAutoFit/>
          </a:bodyPr>
          <a:lstStyle/>
          <a:p>
            <a:pPr algn="ctr"/>
            <a:r>
              <a:rPr lang="en-US" sz="3600" dirty="0" smtClean="0">
                <a:solidFill>
                  <a:srgbClr val="0000FF"/>
                </a:solidFill>
              </a:rPr>
              <a:t>650</a:t>
            </a:r>
            <a:endParaRPr lang="en-US" sz="3600" dirty="0">
              <a:solidFill>
                <a:srgbClr val="0000FF"/>
              </a:solidFill>
            </a:endParaRPr>
          </a:p>
        </p:txBody>
      </p:sp>
      <p:sp>
        <p:nvSpPr>
          <p:cNvPr id="31" name="TextBox 30"/>
          <p:cNvSpPr txBox="1"/>
          <p:nvPr/>
        </p:nvSpPr>
        <p:spPr>
          <a:xfrm>
            <a:off x="4786649" y="3942664"/>
            <a:ext cx="1481667" cy="461665"/>
          </a:xfrm>
          <a:prstGeom prst="rect">
            <a:avLst/>
          </a:prstGeom>
          <a:noFill/>
        </p:spPr>
        <p:txBody>
          <a:bodyPr wrap="square" rtlCol="0">
            <a:spAutoFit/>
          </a:bodyPr>
          <a:lstStyle/>
          <a:p>
            <a:pPr algn="ctr"/>
            <a:r>
              <a:rPr lang="en-US" sz="2400" dirty="0" smtClean="0">
                <a:solidFill>
                  <a:srgbClr val="0000FF"/>
                </a:solidFill>
              </a:rPr>
              <a:t>500</a:t>
            </a:r>
            <a:endParaRPr lang="en-US" sz="2400" dirty="0">
              <a:solidFill>
                <a:srgbClr val="0000FF"/>
              </a:solidFill>
            </a:endParaRPr>
          </a:p>
        </p:txBody>
      </p:sp>
      <p:sp>
        <p:nvSpPr>
          <p:cNvPr id="32" name="Freeform 31"/>
          <p:cNvSpPr/>
          <p:nvPr/>
        </p:nvSpPr>
        <p:spPr>
          <a:xfrm>
            <a:off x="5425710" y="2966602"/>
            <a:ext cx="2791933" cy="45293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762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0443154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26" presetClass="emph" presetSubtype="0" fill="hold" grpId="1" nodeType="withEffect">
                                  <p:stCondLst>
                                    <p:cond delay="0"/>
                                  </p:stCondLst>
                                  <p:childTnLst>
                                    <p:animEffect transition="out" filter="fade">
                                      <p:cBhvr>
                                        <p:cTn id="8" dur="500" tmFilter="0, 0; .2, .5; .8, .5; 1, 0"/>
                                        <p:tgtEl>
                                          <p:spTgt spid="32"/>
                                        </p:tgtEl>
                                      </p:cBhvr>
                                    </p:animEffect>
                                    <p:animScale>
                                      <p:cBhvr>
                                        <p:cTn id="9" dur="250" autoRev="1" fill="hold"/>
                                        <p:tgtEl>
                                          <p:spTgt spid="32"/>
                                        </p:tgtEl>
                                      </p:cBhvr>
                                      <p:by x="105000" y="105000"/>
                                    </p:animScale>
                                  </p:childTnLst>
                                </p:cTn>
                              </p:par>
                              <p:par>
                                <p:cTn id="10" presetID="1"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childTnLst>
                                </p:cTn>
                              </p:par>
                              <p:par>
                                <p:cTn id="12" presetID="1" presetClass="entr" presetSubtype="0" fill="hold" grpId="0" nodeType="withEffect">
                                  <p:stCondLst>
                                    <p:cond delay="1500"/>
                                  </p:stCondLst>
                                  <p:childTnLst>
                                    <p:set>
                                      <p:cBhvr>
                                        <p:cTn id="13" dur="1" fill="hold">
                                          <p:stCondLst>
                                            <p:cond delay="0"/>
                                          </p:stCondLst>
                                        </p:cTn>
                                        <p:tgtEl>
                                          <p:spTgt spid="29"/>
                                        </p:tgtEl>
                                        <p:attrNameLst>
                                          <p:attrName>style.visibility</p:attrName>
                                        </p:attrNameLst>
                                      </p:cBhvr>
                                      <p:to>
                                        <p:strVal val="visible"/>
                                      </p:to>
                                    </p:set>
                                  </p:childTnLst>
                                </p:cTn>
                              </p:par>
                              <p:par>
                                <p:cTn id="14" presetID="1" presetClass="exit" presetSubtype="0" fill="hold" grpId="0" nodeType="withEffect">
                                  <p:stCondLst>
                                    <p:cond delay="1500"/>
                                  </p:stCondLst>
                                  <p:childTnLst>
                                    <p:set>
                                      <p:cBhvr>
                                        <p:cTn id="15" dur="1" fill="hold">
                                          <p:stCondLst>
                                            <p:cond delay="0"/>
                                          </p:stCondLst>
                                        </p:cTn>
                                        <p:tgtEl>
                                          <p:spTgt spid="24"/>
                                        </p:tgtEl>
                                        <p:attrNameLst>
                                          <p:attrName>style.visibility</p:attrName>
                                        </p:attrNameLst>
                                      </p:cBhvr>
                                      <p:to>
                                        <p:strVal val="hidden"/>
                                      </p:to>
                                    </p:set>
                                  </p:childTnLst>
                                </p:cTn>
                              </p:par>
                              <p:par>
                                <p:cTn id="16" presetID="1" presetClass="entr" presetSubtype="0" fill="hold" grpId="0" nodeType="withEffect">
                                  <p:stCondLst>
                                    <p:cond delay="1500"/>
                                  </p:stCondLst>
                                  <p:childTnLst>
                                    <p:set>
                                      <p:cBhvr>
                                        <p:cTn id="17" dur="1" fill="hold">
                                          <p:stCondLst>
                                            <p:cond delay="0"/>
                                          </p:stCondLst>
                                        </p:cTn>
                                        <p:tgtEl>
                                          <p:spTgt spid="31"/>
                                        </p:tgtEl>
                                        <p:attrNameLst>
                                          <p:attrName>style.visibility</p:attrName>
                                        </p:attrNameLst>
                                      </p:cBhvr>
                                      <p:to>
                                        <p:strVal val="visible"/>
                                      </p:to>
                                    </p:set>
                                  </p:childTnLst>
                                </p:cTn>
                              </p:par>
                              <p:par>
                                <p:cTn id="18" presetID="1" presetClass="exit" presetSubtype="0" fill="hold" grpId="0" nodeType="withEffect">
                                  <p:stCondLst>
                                    <p:cond delay="1500"/>
                                  </p:stCondLst>
                                  <p:childTnLst>
                                    <p:set>
                                      <p:cBhvr>
                                        <p:cTn id="19" dur="1" fill="hold">
                                          <p:stCondLst>
                                            <p:cond delay="0"/>
                                          </p:stCondLst>
                                        </p:cTn>
                                        <p:tgtEl>
                                          <p:spTgt spid="23"/>
                                        </p:tgtEl>
                                        <p:attrNameLst>
                                          <p:attrName>style.visibility</p:attrName>
                                        </p:attrNameLst>
                                      </p:cBhvr>
                                      <p:to>
                                        <p:strVal val="hidden"/>
                                      </p:to>
                                    </p:set>
                                  </p:childTnLst>
                                </p:cTn>
                              </p:par>
                              <p:par>
                                <p:cTn id="20" presetID="26" presetClass="emph" presetSubtype="0" fill="hold" grpId="0" nodeType="withEffect">
                                  <p:stCondLst>
                                    <p:cond delay="3000"/>
                                  </p:stCondLst>
                                  <p:childTnLst>
                                    <p:animEffect transition="out" filter="fade">
                                      <p:cBhvr>
                                        <p:cTn id="21" dur="500" tmFilter="0, 0; .2, .5; .8, .5; 1, 0"/>
                                        <p:tgtEl>
                                          <p:spTgt spid="27"/>
                                        </p:tgtEl>
                                      </p:cBhvr>
                                    </p:animEffect>
                                    <p:animScale>
                                      <p:cBhvr>
                                        <p:cTn id="22" dur="250" autoRev="1" fill="hold"/>
                                        <p:tgtEl>
                                          <p:spTgt spid="27"/>
                                        </p:tgtEl>
                                      </p:cBhvr>
                                      <p:by x="105000" y="105000"/>
                                    </p:animScale>
                                  </p:childTnLst>
                                </p:cTn>
                              </p:par>
                              <p:par>
                                <p:cTn id="23" presetID="1" presetClass="entr" presetSubtype="0" fill="hold" grpId="0" nodeType="withEffect">
                                  <p:stCondLst>
                                    <p:cond delay="300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450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xit" presetSubtype="0" fill="hold" grpId="1" nodeType="withEffect">
                                  <p:stCondLst>
                                    <p:cond delay="4500"/>
                                  </p:stCondLst>
                                  <p:childTnLst>
                                    <p:set>
                                      <p:cBhvr>
                                        <p:cTn id="28" dur="1" fill="hold">
                                          <p:stCondLst>
                                            <p:cond delay="0"/>
                                          </p:stCondLst>
                                        </p:cTn>
                                        <p:tgtEl>
                                          <p:spTgt spid="31"/>
                                        </p:tgtEl>
                                        <p:attrNameLst>
                                          <p:attrName>style.visibility</p:attrName>
                                        </p:attrNameLst>
                                      </p:cBhvr>
                                      <p:to>
                                        <p:strVal val="hidden"/>
                                      </p:to>
                                    </p:set>
                                  </p:childTnLst>
                                </p:cTn>
                              </p:par>
                              <p:par>
                                <p:cTn id="29" presetID="1" presetClass="exit" presetSubtype="0" fill="hold" grpId="1" nodeType="withEffect">
                                  <p:stCondLst>
                                    <p:cond delay="4500"/>
                                  </p:stCondLst>
                                  <p:childTnLst>
                                    <p:set>
                                      <p:cBhvr>
                                        <p:cTn id="30" dur="1" fill="hold">
                                          <p:stCondLst>
                                            <p:cond delay="0"/>
                                          </p:stCondLst>
                                        </p:cTn>
                                        <p:tgtEl>
                                          <p:spTgt spid="29"/>
                                        </p:tgtEl>
                                        <p:attrNameLst>
                                          <p:attrName>style.visibility</p:attrName>
                                        </p:attrNameLst>
                                      </p:cBhvr>
                                      <p:to>
                                        <p:strVal val="hidden"/>
                                      </p:to>
                                    </p:set>
                                  </p:childTnLst>
                                </p:cTn>
                              </p:par>
                              <p:par>
                                <p:cTn id="31" presetID="1" presetClass="entr" presetSubtype="0" fill="hold" grpId="0" nodeType="withEffect">
                                  <p:stCondLst>
                                    <p:cond delay="450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animBg="1"/>
      <p:bldP spid="28" grpId="0"/>
      <p:bldP spid="29" grpId="0"/>
      <p:bldP spid="29" grpId="1"/>
      <p:bldP spid="30" grpId="0"/>
      <p:bldP spid="31" grpId="0"/>
      <p:bldP spid="31" grpId="1"/>
      <p:bldP spid="32" grpId="0" animBg="1"/>
      <p:bldP spid="32" grpId="1"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00"/>
                </a:solidFill>
              </a:rPr>
              <a:t>Fluxes of carbon change during seasons</a:t>
            </a:r>
            <a:endParaRPr lang="en-US" dirty="0">
              <a:solidFill>
                <a:srgbClr val="000000"/>
              </a:solidFill>
            </a:endParaRPr>
          </a:p>
        </p:txBody>
      </p:sp>
      <p:sp>
        <p:nvSpPr>
          <p:cNvPr id="3" name="Content Placeholder 2"/>
          <p:cNvSpPr>
            <a:spLocks noGrp="1"/>
          </p:cNvSpPr>
          <p:nvPr>
            <p:ph idx="1"/>
          </p:nvPr>
        </p:nvSpPr>
        <p:spPr>
          <a:xfrm>
            <a:off x="457200" y="1603012"/>
            <a:ext cx="4438981" cy="4807480"/>
          </a:xfrm>
        </p:spPr>
        <p:txBody>
          <a:bodyPr>
            <a:normAutofit/>
          </a:bodyPr>
          <a:lstStyle/>
          <a:p>
            <a:pPr marL="0" indent="0">
              <a:buNone/>
            </a:pPr>
            <a:r>
              <a:rPr lang="en-US" dirty="0" smtClean="0"/>
              <a:t>WINTER:</a:t>
            </a:r>
          </a:p>
          <a:p>
            <a:r>
              <a:rPr lang="en-US" dirty="0" smtClean="0"/>
              <a:t>Plants stop growing</a:t>
            </a:r>
          </a:p>
          <a:p>
            <a:r>
              <a:rPr lang="en-US" dirty="0" smtClean="0"/>
              <a:t>Less photosynthesis</a:t>
            </a:r>
            <a:endParaRPr lang="en-US" dirty="0"/>
          </a:p>
        </p:txBody>
      </p:sp>
      <p:pic>
        <p:nvPicPr>
          <p:cNvPr id="19" name="Picture 18" descr="Slide10.jpg"/>
          <p:cNvPicPr>
            <a:picLocks noChangeAspect="1"/>
          </p:cNvPicPr>
          <p:nvPr/>
        </p:nvPicPr>
        <p:blipFill rotWithShape="1">
          <a:blip r:embed="rId3">
            <a:extLst>
              <a:ext uri="{28A0092B-C50C-407E-A947-70E740481C1C}">
                <a14:useLocalDpi xmlns:a14="http://schemas.microsoft.com/office/drawing/2010/main" val="0"/>
              </a:ext>
            </a:extLst>
          </a:blip>
          <a:srcRect l="3858" t="16071" r="9568" b="15499"/>
          <a:stretch/>
        </p:blipFill>
        <p:spPr>
          <a:xfrm>
            <a:off x="4445214" y="3265420"/>
            <a:ext cx="4402453" cy="2181793"/>
          </a:xfrm>
          <a:prstGeom prst="rect">
            <a:avLst/>
          </a:prstGeom>
        </p:spPr>
      </p:pic>
      <p:sp>
        <p:nvSpPr>
          <p:cNvPr id="20" name="Freeform 19"/>
          <p:cNvSpPr/>
          <p:nvPr/>
        </p:nvSpPr>
        <p:spPr>
          <a:xfrm>
            <a:off x="5425710" y="296660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TextBox 20"/>
          <p:cNvSpPr txBox="1"/>
          <p:nvPr/>
        </p:nvSpPr>
        <p:spPr>
          <a:xfrm>
            <a:off x="5640892" y="2487086"/>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22" name="TextBox 21"/>
          <p:cNvSpPr txBox="1"/>
          <p:nvPr/>
        </p:nvSpPr>
        <p:spPr>
          <a:xfrm>
            <a:off x="5475498" y="5817545"/>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23" name="TextBox 22"/>
          <p:cNvSpPr txBox="1"/>
          <p:nvPr/>
        </p:nvSpPr>
        <p:spPr>
          <a:xfrm>
            <a:off x="4786649" y="3756989"/>
            <a:ext cx="1481667" cy="769441"/>
          </a:xfrm>
          <a:prstGeom prst="rect">
            <a:avLst/>
          </a:prstGeom>
          <a:noFill/>
        </p:spPr>
        <p:txBody>
          <a:bodyPr wrap="square" rtlCol="0">
            <a:spAutoFit/>
          </a:bodyPr>
          <a:lstStyle/>
          <a:p>
            <a:pPr algn="ctr"/>
            <a:r>
              <a:rPr lang="en-US" sz="4400" dirty="0">
                <a:solidFill>
                  <a:srgbClr val="0000FF"/>
                </a:solidFill>
              </a:rPr>
              <a:t>8</a:t>
            </a:r>
            <a:r>
              <a:rPr lang="en-US" sz="4400" dirty="0" smtClean="0">
                <a:solidFill>
                  <a:srgbClr val="0000FF"/>
                </a:solidFill>
              </a:rPr>
              <a:t>00</a:t>
            </a:r>
            <a:endParaRPr lang="en-US" sz="4400" dirty="0">
              <a:solidFill>
                <a:srgbClr val="0000FF"/>
              </a:solidFill>
            </a:endParaRPr>
          </a:p>
        </p:txBody>
      </p:sp>
      <p:sp>
        <p:nvSpPr>
          <p:cNvPr id="24" name="TextBox 23"/>
          <p:cNvSpPr txBox="1"/>
          <p:nvPr/>
        </p:nvSpPr>
        <p:spPr>
          <a:xfrm>
            <a:off x="7205133" y="3732025"/>
            <a:ext cx="1481667" cy="400110"/>
          </a:xfrm>
          <a:prstGeom prst="rect">
            <a:avLst/>
          </a:prstGeom>
          <a:noFill/>
        </p:spPr>
        <p:txBody>
          <a:bodyPr wrap="square" rtlCol="0">
            <a:spAutoFit/>
          </a:bodyPr>
          <a:lstStyle/>
          <a:p>
            <a:pPr algn="ctr"/>
            <a:r>
              <a:rPr lang="en-US" sz="2000" dirty="0" smtClean="0">
                <a:solidFill>
                  <a:srgbClr val="0000FF"/>
                </a:solidFill>
              </a:rPr>
              <a:t>400</a:t>
            </a:r>
            <a:endParaRPr lang="en-US" sz="2000" dirty="0">
              <a:solidFill>
                <a:srgbClr val="0000FF"/>
              </a:solidFill>
            </a:endParaRPr>
          </a:p>
        </p:txBody>
      </p:sp>
      <p:sp>
        <p:nvSpPr>
          <p:cNvPr id="25" name="TextBox 24"/>
          <p:cNvSpPr txBox="1"/>
          <p:nvPr/>
        </p:nvSpPr>
        <p:spPr>
          <a:xfrm>
            <a:off x="5742887" y="2184779"/>
            <a:ext cx="1841186" cy="461665"/>
          </a:xfrm>
          <a:prstGeom prst="rect">
            <a:avLst/>
          </a:prstGeom>
          <a:noFill/>
        </p:spPr>
        <p:txBody>
          <a:bodyPr wrap="square" rtlCol="0">
            <a:spAutoFit/>
          </a:bodyPr>
          <a:lstStyle/>
          <a:p>
            <a:pPr algn="ctr"/>
            <a:r>
              <a:rPr lang="en-US" sz="2400" dirty="0">
                <a:solidFill>
                  <a:schemeClr val="accent6">
                    <a:lumMod val="75000"/>
                  </a:schemeClr>
                </a:solidFill>
              </a:rPr>
              <a:t>5</a:t>
            </a:r>
            <a:r>
              <a:rPr lang="en-US" sz="2400" dirty="0" smtClean="0">
                <a:solidFill>
                  <a:schemeClr val="accent6">
                    <a:lumMod val="75000"/>
                  </a:schemeClr>
                </a:solidFill>
              </a:rPr>
              <a:t>0</a:t>
            </a:r>
            <a:endParaRPr lang="en-US" sz="2400" dirty="0">
              <a:solidFill>
                <a:schemeClr val="accent6">
                  <a:lumMod val="75000"/>
                </a:schemeClr>
              </a:solidFill>
            </a:endParaRPr>
          </a:p>
        </p:txBody>
      </p:sp>
      <p:sp>
        <p:nvSpPr>
          <p:cNvPr id="26" name="TextBox 25"/>
          <p:cNvSpPr txBox="1"/>
          <p:nvPr/>
        </p:nvSpPr>
        <p:spPr>
          <a:xfrm>
            <a:off x="5841871" y="6125569"/>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150</a:t>
            </a:r>
            <a:endParaRPr lang="en-US" sz="2400" dirty="0">
              <a:solidFill>
                <a:schemeClr val="accent6">
                  <a:lumMod val="75000"/>
                </a:schemeClr>
              </a:solidFill>
            </a:endParaRPr>
          </a:p>
        </p:txBody>
      </p:sp>
      <p:sp>
        <p:nvSpPr>
          <p:cNvPr id="27" name="Freeform 26"/>
          <p:cNvSpPr/>
          <p:nvPr/>
        </p:nvSpPr>
        <p:spPr>
          <a:xfrm>
            <a:off x="5495927" y="532372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8" name="TextBox 27"/>
          <p:cNvSpPr txBox="1"/>
          <p:nvPr/>
        </p:nvSpPr>
        <p:spPr>
          <a:xfrm>
            <a:off x="7239397" y="3750240"/>
            <a:ext cx="1481667" cy="338554"/>
          </a:xfrm>
          <a:prstGeom prst="rect">
            <a:avLst/>
          </a:prstGeom>
          <a:noFill/>
        </p:spPr>
        <p:txBody>
          <a:bodyPr wrap="square" rtlCol="0">
            <a:spAutoFit/>
          </a:bodyPr>
          <a:lstStyle/>
          <a:p>
            <a:pPr algn="ctr"/>
            <a:r>
              <a:rPr lang="en-US" sz="1600" dirty="0" smtClean="0">
                <a:solidFill>
                  <a:srgbClr val="0000FF"/>
                </a:solidFill>
              </a:rPr>
              <a:t>300</a:t>
            </a:r>
            <a:endParaRPr lang="en-US" sz="1600" dirty="0">
              <a:solidFill>
                <a:srgbClr val="0000FF"/>
              </a:solidFill>
            </a:endParaRPr>
          </a:p>
        </p:txBody>
      </p:sp>
      <p:sp>
        <p:nvSpPr>
          <p:cNvPr id="29" name="TextBox 28"/>
          <p:cNvSpPr txBox="1"/>
          <p:nvPr/>
        </p:nvSpPr>
        <p:spPr>
          <a:xfrm>
            <a:off x="7239397" y="3702355"/>
            <a:ext cx="1481667" cy="461665"/>
          </a:xfrm>
          <a:prstGeom prst="rect">
            <a:avLst/>
          </a:prstGeom>
          <a:noFill/>
        </p:spPr>
        <p:txBody>
          <a:bodyPr wrap="square" rtlCol="0">
            <a:spAutoFit/>
          </a:bodyPr>
          <a:lstStyle/>
          <a:p>
            <a:pPr algn="ctr"/>
            <a:r>
              <a:rPr lang="en-US" sz="2400" dirty="0" smtClean="0">
                <a:solidFill>
                  <a:srgbClr val="0000FF"/>
                </a:solidFill>
              </a:rPr>
              <a:t>450</a:t>
            </a:r>
            <a:endParaRPr lang="en-US" sz="2400" dirty="0">
              <a:solidFill>
                <a:srgbClr val="0000FF"/>
              </a:solidFill>
            </a:endParaRPr>
          </a:p>
        </p:txBody>
      </p:sp>
      <p:sp>
        <p:nvSpPr>
          <p:cNvPr id="30" name="TextBox 29"/>
          <p:cNvSpPr txBox="1"/>
          <p:nvPr/>
        </p:nvSpPr>
        <p:spPr>
          <a:xfrm>
            <a:off x="4786649" y="3715429"/>
            <a:ext cx="1481667" cy="830997"/>
          </a:xfrm>
          <a:prstGeom prst="rect">
            <a:avLst/>
          </a:prstGeom>
          <a:noFill/>
        </p:spPr>
        <p:txBody>
          <a:bodyPr wrap="square" rtlCol="0">
            <a:spAutoFit/>
          </a:bodyPr>
          <a:lstStyle/>
          <a:p>
            <a:pPr algn="ctr"/>
            <a:r>
              <a:rPr lang="en-US" sz="4800" dirty="0" smtClean="0">
                <a:solidFill>
                  <a:srgbClr val="0000FF"/>
                </a:solidFill>
              </a:rPr>
              <a:t>900</a:t>
            </a:r>
            <a:endParaRPr lang="en-US" sz="4800" dirty="0">
              <a:solidFill>
                <a:srgbClr val="0000FF"/>
              </a:solidFill>
            </a:endParaRPr>
          </a:p>
        </p:txBody>
      </p:sp>
      <p:sp>
        <p:nvSpPr>
          <p:cNvPr id="31" name="TextBox 30"/>
          <p:cNvSpPr txBox="1"/>
          <p:nvPr/>
        </p:nvSpPr>
        <p:spPr>
          <a:xfrm>
            <a:off x="4786649" y="3855565"/>
            <a:ext cx="1481667" cy="707886"/>
          </a:xfrm>
          <a:prstGeom prst="rect">
            <a:avLst/>
          </a:prstGeom>
          <a:noFill/>
        </p:spPr>
        <p:txBody>
          <a:bodyPr wrap="square" rtlCol="0">
            <a:spAutoFit/>
          </a:bodyPr>
          <a:lstStyle/>
          <a:p>
            <a:pPr algn="ctr"/>
            <a:r>
              <a:rPr lang="en-US" sz="4000" dirty="0" smtClean="0">
                <a:solidFill>
                  <a:srgbClr val="0000FF"/>
                </a:solidFill>
              </a:rPr>
              <a:t>750</a:t>
            </a:r>
            <a:endParaRPr lang="en-US" sz="4000" dirty="0">
              <a:solidFill>
                <a:srgbClr val="0000FF"/>
              </a:solidFill>
            </a:endParaRPr>
          </a:p>
        </p:txBody>
      </p:sp>
      <p:pic>
        <p:nvPicPr>
          <p:cNvPr id="33" name="Picture 32"/>
          <p:cNvPicPr>
            <a:picLocks noChangeAspect="1"/>
          </p:cNvPicPr>
          <p:nvPr/>
        </p:nvPicPr>
        <p:blipFill>
          <a:blip r:embed="rId4"/>
          <a:stretch>
            <a:fillRect/>
          </a:stretch>
        </p:blipFill>
        <p:spPr>
          <a:xfrm>
            <a:off x="457201" y="3792848"/>
            <a:ext cx="3527474" cy="2351649"/>
          </a:xfrm>
          <a:prstGeom prst="rect">
            <a:avLst/>
          </a:prstGeom>
        </p:spPr>
      </p:pic>
    </p:spTree>
    <p:extLst>
      <p:ext uri="{BB962C8B-B14F-4D97-AF65-F5344CB8AC3E}">
        <p14:creationId xmlns:p14="http://schemas.microsoft.com/office/powerpoint/2010/main" val="36328525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0"/>
                                        </p:tgtEl>
                                      </p:cBhvr>
                                    </p:animEffect>
                                    <p:animScale>
                                      <p:cBhvr>
                                        <p:cTn id="7" dur="250" autoRev="1" fill="hold"/>
                                        <p:tgtEl>
                                          <p:spTgt spid="20"/>
                                        </p:tgtEl>
                                      </p:cBhvr>
                                      <p:by x="105000" y="105000"/>
                                    </p:animScale>
                                  </p:childTnLst>
                                </p:cTn>
                              </p:par>
                              <p:par>
                                <p:cTn id="8" presetID="1"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childTnLst>
                                </p:cTn>
                              </p:par>
                              <p:par>
                                <p:cTn id="10" presetID="1" presetClass="entr" presetSubtype="0" fill="hold" grpId="0" nodeType="withEffect">
                                  <p:stCondLst>
                                    <p:cond delay="1500"/>
                                  </p:stCondLst>
                                  <p:childTnLst>
                                    <p:set>
                                      <p:cBhvr>
                                        <p:cTn id="11" dur="1" fill="hold">
                                          <p:stCondLst>
                                            <p:cond delay="0"/>
                                          </p:stCondLst>
                                        </p:cTn>
                                        <p:tgtEl>
                                          <p:spTgt spid="29"/>
                                        </p:tgtEl>
                                        <p:attrNameLst>
                                          <p:attrName>style.visibility</p:attrName>
                                        </p:attrNameLst>
                                      </p:cBhvr>
                                      <p:to>
                                        <p:strVal val="visible"/>
                                      </p:to>
                                    </p:set>
                                  </p:childTnLst>
                                </p:cTn>
                              </p:par>
                              <p:par>
                                <p:cTn id="12" presetID="1" presetClass="exit" presetSubtype="0" fill="hold" grpId="0" nodeType="withEffect">
                                  <p:stCondLst>
                                    <p:cond delay="1500"/>
                                  </p:stCondLst>
                                  <p:childTnLst>
                                    <p:set>
                                      <p:cBhvr>
                                        <p:cTn id="13" dur="1" fill="hold">
                                          <p:stCondLst>
                                            <p:cond delay="0"/>
                                          </p:stCondLst>
                                        </p:cTn>
                                        <p:tgtEl>
                                          <p:spTgt spid="24"/>
                                        </p:tgtEl>
                                        <p:attrNameLst>
                                          <p:attrName>style.visibility</p:attrName>
                                        </p:attrNameLst>
                                      </p:cBhvr>
                                      <p:to>
                                        <p:strVal val="hidden"/>
                                      </p:to>
                                    </p:set>
                                  </p:childTnLst>
                                </p:cTn>
                              </p:par>
                              <p:par>
                                <p:cTn id="14" presetID="1" presetClass="entr" presetSubtype="0" fill="hold" grpId="0" nodeType="withEffect">
                                  <p:stCondLst>
                                    <p:cond delay="1500"/>
                                  </p:stCondLst>
                                  <p:childTnLst>
                                    <p:set>
                                      <p:cBhvr>
                                        <p:cTn id="15" dur="1" fill="hold">
                                          <p:stCondLst>
                                            <p:cond delay="0"/>
                                          </p:stCondLst>
                                        </p:cTn>
                                        <p:tgtEl>
                                          <p:spTgt spid="31"/>
                                        </p:tgtEl>
                                        <p:attrNameLst>
                                          <p:attrName>style.visibility</p:attrName>
                                        </p:attrNameLst>
                                      </p:cBhvr>
                                      <p:to>
                                        <p:strVal val="visible"/>
                                      </p:to>
                                    </p:set>
                                  </p:childTnLst>
                                </p:cTn>
                              </p:par>
                              <p:par>
                                <p:cTn id="16" presetID="1" presetClass="exit" presetSubtype="0" fill="hold" grpId="0" nodeType="withEffect">
                                  <p:stCondLst>
                                    <p:cond delay="1500"/>
                                  </p:stCondLst>
                                  <p:childTnLst>
                                    <p:set>
                                      <p:cBhvr>
                                        <p:cTn id="17" dur="1" fill="hold">
                                          <p:stCondLst>
                                            <p:cond delay="0"/>
                                          </p:stCondLst>
                                        </p:cTn>
                                        <p:tgtEl>
                                          <p:spTgt spid="23"/>
                                        </p:tgtEl>
                                        <p:attrNameLst>
                                          <p:attrName>style.visibility</p:attrName>
                                        </p:attrNameLst>
                                      </p:cBhvr>
                                      <p:to>
                                        <p:strVal val="hidden"/>
                                      </p:to>
                                    </p:set>
                                  </p:childTnLst>
                                </p:cTn>
                              </p:par>
                              <p:par>
                                <p:cTn id="18" presetID="1" presetClass="entr" presetSubtype="0" fill="hold" grpId="0" nodeType="withEffect">
                                  <p:stCondLst>
                                    <p:cond delay="3000"/>
                                  </p:stCondLst>
                                  <p:childTnLst>
                                    <p:set>
                                      <p:cBhvr>
                                        <p:cTn id="19" dur="1" fill="hold">
                                          <p:stCondLst>
                                            <p:cond delay="0"/>
                                          </p:stCondLst>
                                        </p:cTn>
                                        <p:tgtEl>
                                          <p:spTgt spid="26"/>
                                        </p:tgtEl>
                                        <p:attrNameLst>
                                          <p:attrName>style.visibility</p:attrName>
                                        </p:attrNameLst>
                                      </p:cBhvr>
                                      <p:to>
                                        <p:strVal val="visible"/>
                                      </p:to>
                                    </p:set>
                                  </p:childTnLst>
                                </p:cTn>
                              </p:par>
                              <p:par>
                                <p:cTn id="20" presetID="26" presetClass="emph" presetSubtype="0" fill="hold" grpId="0" nodeType="withEffect">
                                  <p:stCondLst>
                                    <p:cond delay="3000"/>
                                  </p:stCondLst>
                                  <p:childTnLst>
                                    <p:animEffect transition="out" filter="fade">
                                      <p:cBhvr>
                                        <p:cTn id="21" dur="500" tmFilter="0, 0; .2, .5; .8, .5; 1, 0"/>
                                        <p:tgtEl>
                                          <p:spTgt spid="27"/>
                                        </p:tgtEl>
                                      </p:cBhvr>
                                    </p:animEffect>
                                    <p:animScale>
                                      <p:cBhvr>
                                        <p:cTn id="22" dur="250" autoRev="1" fill="hold"/>
                                        <p:tgtEl>
                                          <p:spTgt spid="27"/>
                                        </p:tgtEl>
                                      </p:cBhvr>
                                      <p:by x="105000" y="105000"/>
                                    </p:animScale>
                                  </p:childTnLst>
                                </p:cTn>
                              </p:par>
                              <p:par>
                                <p:cTn id="23" presetID="1" presetClass="entr" presetSubtype="0" fill="hold" grpId="0" nodeType="withEffect">
                                  <p:stCondLst>
                                    <p:cond delay="450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xit" presetSubtype="0" fill="hold" grpId="1" nodeType="withEffect">
                                  <p:stCondLst>
                                    <p:cond delay="4500"/>
                                  </p:stCondLst>
                                  <p:childTnLst>
                                    <p:set>
                                      <p:cBhvr>
                                        <p:cTn id="26" dur="1" fill="hold">
                                          <p:stCondLst>
                                            <p:cond delay="0"/>
                                          </p:stCondLst>
                                        </p:cTn>
                                        <p:tgtEl>
                                          <p:spTgt spid="31"/>
                                        </p:tgtEl>
                                        <p:attrNameLst>
                                          <p:attrName>style.visibility</p:attrName>
                                        </p:attrNameLst>
                                      </p:cBhvr>
                                      <p:to>
                                        <p:strVal val="hidden"/>
                                      </p:to>
                                    </p:set>
                                  </p:childTnLst>
                                </p:cTn>
                              </p:par>
                              <p:par>
                                <p:cTn id="27" presetID="1" presetClass="exit" presetSubtype="0" fill="hold" grpId="1" nodeType="withEffect">
                                  <p:stCondLst>
                                    <p:cond delay="4500"/>
                                  </p:stCondLst>
                                  <p:childTnLst>
                                    <p:set>
                                      <p:cBhvr>
                                        <p:cTn id="28" dur="1" fill="hold">
                                          <p:stCondLst>
                                            <p:cond delay="0"/>
                                          </p:stCondLst>
                                        </p:cTn>
                                        <p:tgtEl>
                                          <p:spTgt spid="29"/>
                                        </p:tgtEl>
                                        <p:attrNameLst>
                                          <p:attrName>style.visibility</p:attrName>
                                        </p:attrNameLst>
                                      </p:cBhvr>
                                      <p:to>
                                        <p:strVal val="hidden"/>
                                      </p:to>
                                    </p:set>
                                  </p:childTnLst>
                                </p:cTn>
                              </p:par>
                              <p:par>
                                <p:cTn id="29" presetID="1" presetClass="entr" presetSubtype="0" fill="hold" grpId="0" nodeType="withEffect">
                                  <p:stCondLst>
                                    <p:cond delay="450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25" grpId="0"/>
      <p:bldP spid="26" grpId="0"/>
      <p:bldP spid="27" grpId="0" animBg="1"/>
      <p:bldP spid="28" grpId="0"/>
      <p:bldP spid="29" grpId="0"/>
      <p:bldP spid="29" grpId="1"/>
      <p:bldP spid="30" grpId="0"/>
      <p:bldP spid="31" grpId="0"/>
      <p:bldP spid="31" grpId="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394" y="60452"/>
            <a:ext cx="8229600" cy="1015459"/>
          </a:xfrm>
        </p:spPr>
        <p:txBody>
          <a:bodyPr>
            <a:normAutofit/>
          </a:bodyPr>
          <a:lstStyle/>
          <a:p>
            <a:r>
              <a:rPr lang="en-US" sz="2800" dirty="0" smtClean="0">
                <a:solidFill>
                  <a:srgbClr val="000000"/>
                </a:solidFill>
              </a:rPr>
              <a:t>So carbon pools change size. Even throughout the seasons of one year!</a:t>
            </a:r>
            <a:endParaRPr lang="en-US" sz="2800" dirty="0">
              <a:solidFill>
                <a:srgbClr val="000000"/>
              </a:solidFill>
            </a:endParaRPr>
          </a:p>
        </p:txBody>
      </p:sp>
      <p:pic>
        <p:nvPicPr>
          <p:cNvPr id="25" name="Picture 24"/>
          <p:cNvPicPr>
            <a:picLocks noChangeAspect="1"/>
          </p:cNvPicPr>
          <p:nvPr/>
        </p:nvPicPr>
        <p:blipFill>
          <a:blip r:embed="rId3"/>
          <a:stretch>
            <a:fillRect/>
          </a:stretch>
        </p:blipFill>
        <p:spPr>
          <a:xfrm>
            <a:off x="1042736" y="1001378"/>
            <a:ext cx="2466596" cy="1648508"/>
          </a:xfrm>
          <a:prstGeom prst="rect">
            <a:avLst/>
          </a:prstGeom>
        </p:spPr>
      </p:pic>
      <p:pic>
        <p:nvPicPr>
          <p:cNvPr id="28" name="Picture 27"/>
          <p:cNvPicPr>
            <a:picLocks noChangeAspect="1"/>
          </p:cNvPicPr>
          <p:nvPr/>
        </p:nvPicPr>
        <p:blipFill>
          <a:blip r:embed="rId4"/>
          <a:stretch>
            <a:fillRect/>
          </a:stretch>
        </p:blipFill>
        <p:spPr>
          <a:xfrm>
            <a:off x="5678989" y="1082778"/>
            <a:ext cx="2301821" cy="1534548"/>
          </a:xfrm>
          <a:prstGeom prst="rect">
            <a:avLst/>
          </a:prstGeom>
        </p:spPr>
      </p:pic>
      <p:pic>
        <p:nvPicPr>
          <p:cNvPr id="29" name="Picture 28" descr="Slide10.jpg"/>
          <p:cNvPicPr>
            <a:picLocks noChangeAspect="1"/>
          </p:cNvPicPr>
          <p:nvPr/>
        </p:nvPicPr>
        <p:blipFill rotWithShape="1">
          <a:blip r:embed="rId5">
            <a:extLst>
              <a:ext uri="{28A0092B-C50C-407E-A947-70E740481C1C}">
                <a14:useLocalDpi xmlns:a14="http://schemas.microsoft.com/office/drawing/2010/main" val="0"/>
              </a:ext>
            </a:extLst>
          </a:blip>
          <a:srcRect l="3858" t="16071" r="9568" b="15499"/>
          <a:stretch/>
        </p:blipFill>
        <p:spPr>
          <a:xfrm>
            <a:off x="26551" y="3406296"/>
            <a:ext cx="4402453" cy="2181793"/>
          </a:xfrm>
          <a:prstGeom prst="rect">
            <a:avLst/>
          </a:prstGeom>
        </p:spPr>
      </p:pic>
      <p:sp>
        <p:nvSpPr>
          <p:cNvPr id="30" name="Freeform 29"/>
          <p:cNvSpPr/>
          <p:nvPr/>
        </p:nvSpPr>
        <p:spPr>
          <a:xfrm>
            <a:off x="1007047" y="3107478"/>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TextBox 30"/>
          <p:cNvSpPr txBox="1"/>
          <p:nvPr/>
        </p:nvSpPr>
        <p:spPr>
          <a:xfrm>
            <a:off x="1222229" y="2627962"/>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32" name="TextBox 31"/>
          <p:cNvSpPr txBox="1"/>
          <p:nvPr/>
        </p:nvSpPr>
        <p:spPr>
          <a:xfrm>
            <a:off x="1056835" y="5958421"/>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33" name="Freeform 32"/>
          <p:cNvSpPr/>
          <p:nvPr/>
        </p:nvSpPr>
        <p:spPr>
          <a:xfrm>
            <a:off x="1077264" y="5464602"/>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34" name="Picture 33" descr="Slide10.jpg"/>
          <p:cNvPicPr>
            <a:picLocks noChangeAspect="1"/>
          </p:cNvPicPr>
          <p:nvPr/>
        </p:nvPicPr>
        <p:blipFill rotWithShape="1">
          <a:blip r:embed="rId5">
            <a:extLst>
              <a:ext uri="{28A0092B-C50C-407E-A947-70E740481C1C}">
                <a14:useLocalDpi xmlns:a14="http://schemas.microsoft.com/office/drawing/2010/main" val="0"/>
              </a:ext>
            </a:extLst>
          </a:blip>
          <a:srcRect l="3858" t="16071" r="9568" b="15499"/>
          <a:stretch/>
        </p:blipFill>
        <p:spPr>
          <a:xfrm>
            <a:off x="4445214" y="3395660"/>
            <a:ext cx="4402453" cy="2181793"/>
          </a:xfrm>
          <a:prstGeom prst="rect">
            <a:avLst/>
          </a:prstGeom>
        </p:spPr>
      </p:pic>
      <p:sp>
        <p:nvSpPr>
          <p:cNvPr id="35" name="Freeform 34"/>
          <p:cNvSpPr/>
          <p:nvPr/>
        </p:nvSpPr>
        <p:spPr>
          <a:xfrm>
            <a:off x="5425710" y="309684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TextBox 35"/>
          <p:cNvSpPr txBox="1"/>
          <p:nvPr/>
        </p:nvSpPr>
        <p:spPr>
          <a:xfrm>
            <a:off x="5640892" y="2617326"/>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37" name="TextBox 36"/>
          <p:cNvSpPr txBox="1"/>
          <p:nvPr/>
        </p:nvSpPr>
        <p:spPr>
          <a:xfrm>
            <a:off x="5475498" y="5947785"/>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39" name="Freeform 38"/>
          <p:cNvSpPr/>
          <p:nvPr/>
        </p:nvSpPr>
        <p:spPr>
          <a:xfrm>
            <a:off x="5495927" y="545396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0" name="Freeform 39"/>
          <p:cNvSpPr/>
          <p:nvPr/>
        </p:nvSpPr>
        <p:spPr>
          <a:xfrm>
            <a:off x="994447" y="3094238"/>
            <a:ext cx="2791933" cy="45293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762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4884398" y="3809549"/>
            <a:ext cx="1286225" cy="830997"/>
          </a:xfrm>
          <a:prstGeom prst="rect">
            <a:avLst/>
          </a:prstGeom>
          <a:noFill/>
        </p:spPr>
        <p:txBody>
          <a:bodyPr wrap="square" rtlCol="0">
            <a:spAutoFit/>
          </a:bodyPr>
          <a:lstStyle/>
          <a:p>
            <a:pPr algn="ctr"/>
            <a:r>
              <a:rPr lang="en-US" sz="4800" dirty="0" smtClean="0"/>
              <a:t>900</a:t>
            </a:r>
            <a:endParaRPr lang="en-US" sz="4800" dirty="0"/>
          </a:p>
        </p:txBody>
      </p:sp>
      <p:sp>
        <p:nvSpPr>
          <p:cNvPr id="41" name="TextBox 40"/>
          <p:cNvSpPr txBox="1"/>
          <p:nvPr/>
        </p:nvSpPr>
        <p:spPr>
          <a:xfrm>
            <a:off x="7243645" y="3774370"/>
            <a:ext cx="1286225" cy="338554"/>
          </a:xfrm>
          <a:prstGeom prst="rect">
            <a:avLst/>
          </a:prstGeom>
          <a:noFill/>
        </p:spPr>
        <p:txBody>
          <a:bodyPr wrap="square" rtlCol="0">
            <a:spAutoFit/>
          </a:bodyPr>
          <a:lstStyle/>
          <a:p>
            <a:pPr algn="ctr"/>
            <a:r>
              <a:rPr lang="en-US" sz="1600" dirty="0" smtClean="0"/>
              <a:t>300</a:t>
            </a:r>
            <a:endParaRPr lang="en-US" sz="1600" dirty="0"/>
          </a:p>
        </p:txBody>
      </p:sp>
      <p:sp>
        <p:nvSpPr>
          <p:cNvPr id="42" name="TextBox 41"/>
          <p:cNvSpPr txBox="1"/>
          <p:nvPr/>
        </p:nvSpPr>
        <p:spPr>
          <a:xfrm>
            <a:off x="2871536" y="3829090"/>
            <a:ext cx="1286225" cy="523220"/>
          </a:xfrm>
          <a:prstGeom prst="rect">
            <a:avLst/>
          </a:prstGeom>
          <a:noFill/>
        </p:spPr>
        <p:txBody>
          <a:bodyPr wrap="square" rtlCol="0">
            <a:spAutoFit/>
          </a:bodyPr>
          <a:lstStyle/>
          <a:p>
            <a:pPr algn="ctr"/>
            <a:r>
              <a:rPr lang="en-US" sz="2800" dirty="0" smtClean="0"/>
              <a:t>550</a:t>
            </a:r>
            <a:endParaRPr lang="en-US" sz="2800" dirty="0"/>
          </a:p>
        </p:txBody>
      </p:sp>
      <p:sp>
        <p:nvSpPr>
          <p:cNvPr id="43" name="TextBox 42"/>
          <p:cNvSpPr txBox="1"/>
          <p:nvPr/>
        </p:nvSpPr>
        <p:spPr>
          <a:xfrm>
            <a:off x="434151" y="4026111"/>
            <a:ext cx="1286225" cy="646331"/>
          </a:xfrm>
          <a:prstGeom prst="rect">
            <a:avLst/>
          </a:prstGeom>
          <a:noFill/>
        </p:spPr>
        <p:txBody>
          <a:bodyPr wrap="square" rtlCol="0">
            <a:spAutoFit/>
          </a:bodyPr>
          <a:lstStyle/>
          <a:p>
            <a:pPr algn="ctr"/>
            <a:r>
              <a:rPr lang="en-US" sz="3600" dirty="0"/>
              <a:t>6</a:t>
            </a:r>
            <a:r>
              <a:rPr lang="en-US" sz="3600" dirty="0" smtClean="0"/>
              <a:t>50</a:t>
            </a:r>
            <a:endParaRPr lang="en-US" sz="3600" dirty="0"/>
          </a:p>
        </p:txBody>
      </p:sp>
    </p:spTree>
    <p:extLst>
      <p:ext uri="{BB962C8B-B14F-4D97-AF65-F5344CB8AC3E}">
        <p14:creationId xmlns:p14="http://schemas.microsoft.com/office/powerpoint/2010/main" val="1995354413"/>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Ecosystems: Lesson 5, Activity 1</a:t>
            </a:r>
            <a:endParaRPr lang="en-US" dirty="0"/>
          </a:p>
        </p:txBody>
      </p:sp>
      <p:sp>
        <p:nvSpPr>
          <p:cNvPr id="3" name="Subtitle 2"/>
          <p:cNvSpPr>
            <a:spLocks noGrp="1"/>
          </p:cNvSpPr>
          <p:nvPr>
            <p:ph type="subTitle" idx="1"/>
          </p:nvPr>
        </p:nvSpPr>
        <p:spPr/>
        <p:txBody>
          <a:bodyPr/>
          <a:lstStyle/>
          <a:p>
            <a:r>
              <a:rPr lang="en-US" dirty="0" smtClean="0">
                <a:solidFill>
                  <a:schemeClr val="tx1"/>
                </a:solidFill>
              </a:rPr>
              <a:t>Farm Ecosystem</a:t>
            </a:r>
            <a:endParaRPr lang="en-US" dirty="0">
              <a:solidFill>
                <a:schemeClr val="tx1"/>
              </a:solidFill>
            </a:endParaRPr>
          </a:p>
        </p:txBody>
      </p:sp>
    </p:spTree>
    <p:extLst>
      <p:ext uri="{BB962C8B-B14F-4D97-AF65-F5344CB8AC3E}">
        <p14:creationId xmlns:p14="http://schemas.microsoft.com/office/powerpoint/2010/main" val="31271314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09600" y="457200"/>
            <a:ext cx="8001000" cy="707886"/>
          </a:xfrm>
          <a:prstGeom prst="rect">
            <a:avLst/>
          </a:prstGeom>
          <a:noFill/>
        </p:spPr>
        <p:txBody>
          <a:bodyPr wrap="square" rtlCol="0">
            <a:spAutoFit/>
          </a:bodyPr>
          <a:lstStyle/>
          <a:p>
            <a:pPr algn="ctr"/>
            <a:r>
              <a:rPr lang="en-US" sz="4000" dirty="0" smtClean="0"/>
              <a:t>Humans are part of ecosystems too!</a:t>
            </a:r>
            <a:endParaRPr lang="en-US" sz="4000" dirty="0"/>
          </a:p>
        </p:txBody>
      </p:sp>
      <p:pic>
        <p:nvPicPr>
          <p:cNvPr id="2" name="Picture 1"/>
          <p:cNvPicPr>
            <a:picLocks noChangeAspect="1"/>
          </p:cNvPicPr>
          <p:nvPr/>
        </p:nvPicPr>
        <p:blipFill>
          <a:blip r:embed="rId3"/>
          <a:stretch>
            <a:fillRect/>
          </a:stretch>
        </p:blipFill>
        <p:spPr>
          <a:xfrm>
            <a:off x="685800" y="1371600"/>
            <a:ext cx="3352800" cy="2229612"/>
          </a:xfrm>
          <a:prstGeom prst="rect">
            <a:avLst/>
          </a:prstGeom>
        </p:spPr>
      </p:pic>
      <p:pic>
        <p:nvPicPr>
          <p:cNvPr id="4" name="Picture 3"/>
          <p:cNvPicPr>
            <a:picLocks noChangeAspect="1"/>
          </p:cNvPicPr>
          <p:nvPr/>
        </p:nvPicPr>
        <p:blipFill>
          <a:blip r:embed="rId4"/>
          <a:stretch>
            <a:fillRect/>
          </a:stretch>
        </p:blipFill>
        <p:spPr>
          <a:xfrm>
            <a:off x="4648200" y="1371600"/>
            <a:ext cx="3581400" cy="2375662"/>
          </a:xfrm>
          <a:prstGeom prst="rect">
            <a:avLst/>
          </a:prstGeom>
        </p:spPr>
      </p:pic>
      <p:pic>
        <p:nvPicPr>
          <p:cNvPr id="6" name="Picture 5"/>
          <p:cNvPicPr>
            <a:picLocks noChangeAspect="1"/>
          </p:cNvPicPr>
          <p:nvPr/>
        </p:nvPicPr>
        <p:blipFill>
          <a:blip r:embed="rId5"/>
          <a:stretch>
            <a:fillRect/>
          </a:stretch>
        </p:blipFill>
        <p:spPr>
          <a:xfrm>
            <a:off x="914400" y="4267200"/>
            <a:ext cx="2819400" cy="2114550"/>
          </a:xfrm>
          <a:prstGeom prst="rect">
            <a:avLst/>
          </a:prstGeom>
        </p:spPr>
      </p:pic>
      <p:pic>
        <p:nvPicPr>
          <p:cNvPr id="10" name="Picture 9"/>
          <p:cNvPicPr>
            <a:picLocks noChangeAspect="1"/>
          </p:cNvPicPr>
          <p:nvPr/>
        </p:nvPicPr>
        <p:blipFill>
          <a:blip r:embed="rId6"/>
          <a:stretch>
            <a:fillRect/>
          </a:stretch>
        </p:blipFill>
        <p:spPr>
          <a:xfrm>
            <a:off x="5181600" y="4191000"/>
            <a:ext cx="2616200" cy="2289175"/>
          </a:xfrm>
          <a:prstGeom prst="rect">
            <a:avLst/>
          </a:prstGeom>
        </p:spPr>
      </p:pic>
    </p:spTree>
    <p:extLst>
      <p:ext uri="{BB962C8B-B14F-4D97-AF65-F5344CB8AC3E}">
        <p14:creationId xmlns:p14="http://schemas.microsoft.com/office/powerpoint/2010/main" val="39581160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304800"/>
            <a:ext cx="4267200" cy="2308324"/>
          </a:xfrm>
          <a:prstGeom prst="rect">
            <a:avLst/>
          </a:prstGeom>
          <a:noFill/>
        </p:spPr>
        <p:txBody>
          <a:bodyPr wrap="square" rtlCol="0">
            <a:spAutoFit/>
          </a:bodyPr>
          <a:lstStyle/>
          <a:p>
            <a:r>
              <a:rPr lang="en-US" sz="3600" dirty="0" smtClean="0"/>
              <a:t>Let’s look at pools and fluxes in terms of a human food ecosystems</a:t>
            </a:r>
          </a:p>
        </p:txBody>
      </p:sp>
      <p:pic>
        <p:nvPicPr>
          <p:cNvPr id="3" name="Picture 2"/>
          <p:cNvPicPr>
            <a:picLocks noChangeAspect="1"/>
          </p:cNvPicPr>
          <p:nvPr/>
        </p:nvPicPr>
        <p:blipFill>
          <a:blip r:embed="rId2"/>
          <a:stretch>
            <a:fillRect/>
          </a:stretch>
        </p:blipFill>
        <p:spPr>
          <a:xfrm>
            <a:off x="127000" y="3422650"/>
            <a:ext cx="4445000" cy="2952750"/>
          </a:xfrm>
          <a:prstGeom prst="rect">
            <a:avLst/>
          </a:prstGeom>
        </p:spPr>
      </p:pic>
      <p:pic>
        <p:nvPicPr>
          <p:cNvPr id="4" name="Picture 3" descr="Slide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729742" y="1235746"/>
            <a:ext cx="6573804" cy="4254712"/>
          </a:xfrm>
          <a:prstGeom prst="rect">
            <a:avLst/>
          </a:prstGeom>
        </p:spPr>
      </p:pic>
    </p:spTree>
    <p:extLst>
      <p:ext uri="{BB962C8B-B14F-4D97-AF65-F5344CB8AC3E}">
        <p14:creationId xmlns:p14="http://schemas.microsoft.com/office/powerpoint/2010/main" val="26243811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3400" y="2514600"/>
            <a:ext cx="4572000" cy="1569660"/>
          </a:xfrm>
          <a:prstGeom prst="rect">
            <a:avLst/>
          </a:prstGeom>
          <a:noFill/>
        </p:spPr>
        <p:txBody>
          <a:bodyPr wrap="square" rtlCol="0">
            <a:spAutoFit/>
          </a:bodyPr>
          <a:lstStyle/>
          <a:p>
            <a:r>
              <a:rPr lang="en-US" sz="3200" dirty="0" smtClean="0"/>
              <a:t>Where do you think humans are located in the diagram to the right? </a:t>
            </a:r>
            <a:endParaRPr lang="en-US" sz="3200" dirty="0"/>
          </a:p>
        </p:txBody>
      </p:sp>
      <p:pic>
        <p:nvPicPr>
          <p:cNvPr id="6" name="Picture 5" descr="Slide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729742" y="1235746"/>
            <a:ext cx="6573804" cy="4254712"/>
          </a:xfrm>
          <a:prstGeom prst="rect">
            <a:avLst/>
          </a:prstGeom>
        </p:spPr>
      </p:pic>
    </p:spTree>
    <p:extLst>
      <p:ext uri="{BB962C8B-B14F-4D97-AF65-F5344CB8AC3E}">
        <p14:creationId xmlns:p14="http://schemas.microsoft.com/office/powerpoint/2010/main" val="184876533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3400" y="1317184"/>
            <a:ext cx="5257800" cy="4862870"/>
          </a:xfrm>
          <a:prstGeom prst="rect">
            <a:avLst/>
          </a:prstGeom>
          <a:noFill/>
        </p:spPr>
        <p:txBody>
          <a:bodyPr wrap="square" rtlCol="0">
            <a:spAutoFit/>
          </a:bodyPr>
          <a:lstStyle/>
          <a:p>
            <a:r>
              <a:rPr lang="en-US" sz="3200" dirty="0"/>
              <a:t>That’s a lot of food!!</a:t>
            </a:r>
          </a:p>
          <a:p>
            <a:endParaRPr lang="en-US" dirty="0" smtClean="0"/>
          </a:p>
          <a:p>
            <a:r>
              <a:rPr lang="en-US" sz="3200" dirty="0" smtClean="0"/>
              <a:t>And the number of people on Earth is increasing.</a:t>
            </a:r>
          </a:p>
          <a:p>
            <a:endParaRPr lang="en-US" dirty="0" smtClean="0"/>
          </a:p>
          <a:p>
            <a:r>
              <a:rPr lang="en-US" sz="3200" dirty="0" smtClean="0"/>
              <a:t>Food production takes a lot of resources.</a:t>
            </a:r>
          </a:p>
          <a:p>
            <a:endParaRPr lang="en-US" dirty="0"/>
          </a:p>
          <a:p>
            <a:r>
              <a:rPr lang="en-US" sz="3200" dirty="0" smtClean="0"/>
              <a:t>How do we get the most number of people with the least amount of food?</a:t>
            </a:r>
            <a:endParaRPr lang="en-US" sz="3200" dirty="0"/>
          </a:p>
        </p:txBody>
      </p:sp>
      <p:sp>
        <p:nvSpPr>
          <p:cNvPr id="12" name="TextBox 11"/>
          <p:cNvSpPr txBox="1"/>
          <p:nvPr/>
        </p:nvSpPr>
        <p:spPr>
          <a:xfrm>
            <a:off x="609600" y="457200"/>
            <a:ext cx="8001000" cy="707886"/>
          </a:xfrm>
          <a:prstGeom prst="rect">
            <a:avLst/>
          </a:prstGeom>
          <a:noFill/>
        </p:spPr>
        <p:txBody>
          <a:bodyPr wrap="square" rtlCol="0">
            <a:spAutoFit/>
          </a:bodyPr>
          <a:lstStyle/>
          <a:p>
            <a:pPr algn="ctr"/>
            <a:r>
              <a:rPr lang="en-US" sz="4000" dirty="0" smtClean="0"/>
              <a:t>Think about 7 Billion Humans…</a:t>
            </a:r>
            <a:endParaRPr lang="en-US" sz="4000" dirty="0"/>
          </a:p>
        </p:txBody>
      </p:sp>
      <p:pic>
        <p:nvPicPr>
          <p:cNvPr id="2" name="Picture 1"/>
          <p:cNvPicPr>
            <a:picLocks noChangeAspect="1"/>
          </p:cNvPicPr>
          <p:nvPr/>
        </p:nvPicPr>
        <p:blipFill>
          <a:blip r:embed="rId3"/>
          <a:stretch>
            <a:fillRect/>
          </a:stretch>
        </p:blipFill>
        <p:spPr>
          <a:xfrm>
            <a:off x="5791200" y="1981200"/>
            <a:ext cx="3352800" cy="3352800"/>
          </a:xfrm>
          <a:prstGeom prst="rect">
            <a:avLst/>
          </a:prstGeom>
        </p:spPr>
      </p:pic>
    </p:spTree>
    <p:extLst>
      <p:ext uri="{BB962C8B-B14F-4D97-AF65-F5344CB8AC3E}">
        <p14:creationId xmlns:p14="http://schemas.microsoft.com/office/powerpoint/2010/main" val="16273044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Slide03.jpg"/>
          <p:cNvPicPr>
            <a:picLocks noChangeAspect="1"/>
          </p:cNvPicPr>
          <p:nvPr/>
        </p:nvPicPr>
        <p:blipFill rotWithShape="1">
          <a:blip r:embed="rId3">
            <a:extLst>
              <a:ext uri="{28A0092B-C50C-407E-A947-70E740481C1C}">
                <a14:useLocalDpi xmlns:a14="http://schemas.microsoft.com/office/drawing/2010/main" val="0"/>
              </a:ext>
            </a:extLst>
          </a:blip>
          <a:srcRect l="4941" r="7481"/>
          <a:stretch/>
        </p:blipFill>
        <p:spPr>
          <a:xfrm rot="16200000">
            <a:off x="129630" y="2644230"/>
            <a:ext cx="4846140" cy="3581400"/>
          </a:xfrm>
          <a:prstGeom prst="rect">
            <a:avLst/>
          </a:prstGeom>
        </p:spPr>
      </p:pic>
      <p:pic>
        <p:nvPicPr>
          <p:cNvPr id="15" name="Picture 14" descr="Slide02.jpg"/>
          <p:cNvPicPr>
            <a:picLocks noChangeAspect="1"/>
          </p:cNvPicPr>
          <p:nvPr/>
        </p:nvPicPr>
        <p:blipFill rotWithShape="1">
          <a:blip r:embed="rId4">
            <a:extLst>
              <a:ext uri="{28A0092B-C50C-407E-A947-70E740481C1C}">
                <a14:useLocalDpi xmlns:a14="http://schemas.microsoft.com/office/drawing/2010/main" val="0"/>
              </a:ext>
            </a:extLst>
          </a:blip>
          <a:srcRect l="5116" r="7468"/>
          <a:stretch/>
        </p:blipFill>
        <p:spPr>
          <a:xfrm rot="16200000">
            <a:off x="4259969" y="2639090"/>
            <a:ext cx="4848227" cy="3589591"/>
          </a:xfrm>
          <a:prstGeom prst="rect">
            <a:avLst/>
          </a:prstGeom>
        </p:spPr>
      </p:pic>
      <p:sp>
        <p:nvSpPr>
          <p:cNvPr id="5" name="TextBox 4"/>
          <p:cNvSpPr txBox="1"/>
          <p:nvPr/>
        </p:nvSpPr>
        <p:spPr>
          <a:xfrm>
            <a:off x="457200" y="304800"/>
            <a:ext cx="8001000" cy="1077218"/>
          </a:xfrm>
          <a:prstGeom prst="rect">
            <a:avLst/>
          </a:prstGeom>
          <a:noFill/>
        </p:spPr>
        <p:txBody>
          <a:bodyPr wrap="square" rtlCol="0">
            <a:spAutoFit/>
          </a:bodyPr>
          <a:lstStyle/>
          <a:p>
            <a:r>
              <a:rPr lang="en-US" sz="3600" dirty="0" smtClean="0"/>
              <a:t>Let’s compare: </a:t>
            </a:r>
            <a:r>
              <a:rPr lang="en-US" sz="2800" dirty="0" smtClean="0"/>
              <a:t>Where do we get the greatest number of people with the least amount of food?</a:t>
            </a:r>
          </a:p>
        </p:txBody>
      </p:sp>
      <p:sp>
        <p:nvSpPr>
          <p:cNvPr id="4" name="TextBox 3"/>
          <p:cNvSpPr txBox="1"/>
          <p:nvPr/>
        </p:nvSpPr>
        <p:spPr>
          <a:xfrm>
            <a:off x="685800" y="1600200"/>
            <a:ext cx="3429000" cy="461665"/>
          </a:xfrm>
          <a:prstGeom prst="rect">
            <a:avLst/>
          </a:prstGeom>
          <a:noFill/>
        </p:spPr>
        <p:txBody>
          <a:bodyPr wrap="square" rtlCol="0">
            <a:spAutoFit/>
          </a:bodyPr>
          <a:lstStyle/>
          <a:p>
            <a:pPr algn="ctr"/>
            <a:r>
              <a:rPr lang="en-US" sz="2400" dirty="0" smtClean="0"/>
              <a:t>Humans are herbivores</a:t>
            </a:r>
            <a:endParaRPr lang="en-US" sz="2400" dirty="0"/>
          </a:p>
        </p:txBody>
      </p:sp>
      <p:sp>
        <p:nvSpPr>
          <p:cNvPr id="8" name="TextBox 7"/>
          <p:cNvSpPr txBox="1"/>
          <p:nvPr/>
        </p:nvSpPr>
        <p:spPr>
          <a:xfrm>
            <a:off x="4876800" y="1600200"/>
            <a:ext cx="3429000" cy="461665"/>
          </a:xfrm>
          <a:prstGeom prst="rect">
            <a:avLst/>
          </a:prstGeom>
          <a:noFill/>
        </p:spPr>
        <p:txBody>
          <a:bodyPr wrap="square" rtlCol="0">
            <a:spAutoFit/>
          </a:bodyPr>
          <a:lstStyle/>
          <a:p>
            <a:pPr algn="ctr"/>
            <a:r>
              <a:rPr lang="en-US" sz="2400" dirty="0" smtClean="0"/>
              <a:t>Humans are carnivores</a:t>
            </a:r>
            <a:endParaRPr lang="en-US" sz="2400" dirty="0"/>
          </a:p>
        </p:txBody>
      </p:sp>
      <p:pic>
        <p:nvPicPr>
          <p:cNvPr id="10" name="Picture 9" descr="AA049692.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10400" y="3962400"/>
            <a:ext cx="879846" cy="787050"/>
          </a:xfrm>
          <a:prstGeom prst="rect">
            <a:avLst/>
          </a:prstGeom>
        </p:spPr>
      </p:pic>
      <p:pic>
        <p:nvPicPr>
          <p:cNvPr id="11" name="Picture 10" descr="AA026354.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2800" y="5681272"/>
            <a:ext cx="685800" cy="719528"/>
          </a:xfrm>
          <a:prstGeom prst="rect">
            <a:avLst/>
          </a:prstGeom>
        </p:spPr>
      </p:pic>
      <p:pic>
        <p:nvPicPr>
          <p:cNvPr id="12" name="Picture 11" descr="AA026354.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48000" y="5681272"/>
            <a:ext cx="685800" cy="719528"/>
          </a:xfrm>
          <a:prstGeom prst="rect">
            <a:avLst/>
          </a:prstGeom>
        </p:spPr>
      </p:pic>
      <p:pic>
        <p:nvPicPr>
          <p:cNvPr id="13" name="Picture 12" descr="skd182040sdc.png"/>
          <p:cNvPicPr>
            <a:picLocks noChangeAspect="1"/>
          </p:cNvPicPr>
          <p:nvPr/>
        </p:nvPicPr>
        <p:blipFill rotWithShape="1">
          <a:blip r:embed="rId7" cstate="print">
            <a:extLst>
              <a:ext uri="{28A0092B-C50C-407E-A947-70E740481C1C}">
                <a14:useLocalDpi xmlns:a14="http://schemas.microsoft.com/office/drawing/2010/main" val="0"/>
              </a:ext>
            </a:extLst>
          </a:blip>
          <a:srcRect l="15013" r="18012" b="55421"/>
          <a:stretch/>
        </p:blipFill>
        <p:spPr>
          <a:xfrm>
            <a:off x="7010400" y="2286000"/>
            <a:ext cx="859551" cy="685800"/>
          </a:xfrm>
          <a:prstGeom prst="rect">
            <a:avLst/>
          </a:prstGeom>
        </p:spPr>
      </p:pic>
      <p:pic>
        <p:nvPicPr>
          <p:cNvPr id="2" name="Picture 1" descr="aa049887.png"/>
          <p:cNvPicPr>
            <a:picLocks noChangeAspect="1"/>
          </p:cNvPicPr>
          <p:nvPr/>
        </p:nvPicPr>
        <p:blipFill rotWithShape="1">
          <a:blip r:embed="rId8" cstate="print">
            <a:extLst>
              <a:ext uri="{28A0092B-C50C-407E-A947-70E740481C1C}">
                <a14:useLocalDpi xmlns:a14="http://schemas.microsoft.com/office/drawing/2010/main" val="0"/>
              </a:ext>
            </a:extLst>
          </a:blip>
          <a:srcRect b="78327"/>
          <a:stretch/>
        </p:blipFill>
        <p:spPr>
          <a:xfrm>
            <a:off x="2864491" y="3962400"/>
            <a:ext cx="1097909" cy="747442"/>
          </a:xfrm>
          <a:prstGeom prst="rect">
            <a:avLst/>
          </a:prstGeom>
        </p:spPr>
      </p:pic>
    </p:spTree>
    <p:extLst>
      <p:ext uri="{BB962C8B-B14F-4D97-AF65-F5344CB8AC3E}">
        <p14:creationId xmlns:p14="http://schemas.microsoft.com/office/powerpoint/2010/main" val="32562432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066800"/>
            <a:ext cx="8153400" cy="5181600"/>
          </a:xfrm>
        </p:spPr>
        <p:txBody>
          <a:bodyPr/>
          <a:lstStyle/>
          <a:p>
            <a:pPr marL="0" indent="0">
              <a:buNone/>
            </a:pPr>
            <a:r>
              <a:rPr lang="en-US" dirty="0" smtClean="0"/>
              <a:t>Name all the places where you would find carbon in an ecosystem:</a:t>
            </a:r>
          </a:p>
          <a:p>
            <a:pPr marL="0" indent="0">
              <a:buNone/>
            </a:pPr>
            <a:r>
              <a:rPr lang="en-US" dirty="0" smtClean="0"/>
              <a:t>1. </a:t>
            </a:r>
            <a:endParaRPr lang="en-US" dirty="0"/>
          </a:p>
        </p:txBody>
      </p:sp>
      <p:sp>
        <p:nvSpPr>
          <p:cNvPr id="5" name="Title 1"/>
          <p:cNvSpPr>
            <a:spLocks noGrp="1"/>
          </p:cNvSpPr>
          <p:nvPr>
            <p:ph type="title"/>
          </p:nvPr>
        </p:nvSpPr>
        <p:spPr>
          <a:xfrm>
            <a:off x="228600" y="274638"/>
            <a:ext cx="8458200" cy="639762"/>
          </a:xfrm>
        </p:spPr>
        <p:txBody>
          <a:bodyPr>
            <a:noAutofit/>
          </a:bodyPr>
          <a:lstStyle/>
          <a:p>
            <a:r>
              <a:rPr lang="en-US" sz="3600" dirty="0" smtClean="0"/>
              <a:t>Where is the carbon in the ecosystem?</a:t>
            </a:r>
            <a:endParaRPr lang="en-US" sz="3600" dirty="0"/>
          </a:p>
        </p:txBody>
      </p:sp>
    </p:spTree>
    <p:extLst>
      <p:ext uri="{BB962C8B-B14F-4D97-AF65-F5344CB8AC3E}">
        <p14:creationId xmlns:p14="http://schemas.microsoft.com/office/powerpoint/2010/main" val="4348072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Slide03.jpg"/>
          <p:cNvPicPr>
            <a:picLocks noChangeAspect="1"/>
          </p:cNvPicPr>
          <p:nvPr/>
        </p:nvPicPr>
        <p:blipFill rotWithShape="1">
          <a:blip r:embed="rId3">
            <a:extLst>
              <a:ext uri="{28A0092B-C50C-407E-A947-70E740481C1C}">
                <a14:useLocalDpi xmlns:a14="http://schemas.microsoft.com/office/drawing/2010/main" val="0"/>
              </a:ext>
            </a:extLst>
          </a:blip>
          <a:srcRect l="4941" r="7481"/>
          <a:stretch/>
        </p:blipFill>
        <p:spPr>
          <a:xfrm rot="16200000">
            <a:off x="129630" y="2644230"/>
            <a:ext cx="4846140" cy="3581400"/>
          </a:xfrm>
          <a:prstGeom prst="rect">
            <a:avLst/>
          </a:prstGeom>
        </p:spPr>
      </p:pic>
      <p:pic>
        <p:nvPicPr>
          <p:cNvPr id="15" name="Picture 14" descr="Slide02.jpg"/>
          <p:cNvPicPr>
            <a:picLocks noChangeAspect="1"/>
          </p:cNvPicPr>
          <p:nvPr/>
        </p:nvPicPr>
        <p:blipFill rotWithShape="1">
          <a:blip r:embed="rId4">
            <a:extLst>
              <a:ext uri="{28A0092B-C50C-407E-A947-70E740481C1C}">
                <a14:useLocalDpi xmlns:a14="http://schemas.microsoft.com/office/drawing/2010/main" val="0"/>
              </a:ext>
            </a:extLst>
          </a:blip>
          <a:srcRect l="5116" r="7468"/>
          <a:stretch/>
        </p:blipFill>
        <p:spPr>
          <a:xfrm rot="16200000">
            <a:off x="4259969" y="2639090"/>
            <a:ext cx="4848227" cy="3589591"/>
          </a:xfrm>
          <a:prstGeom prst="rect">
            <a:avLst/>
          </a:prstGeom>
        </p:spPr>
      </p:pic>
      <p:sp>
        <p:nvSpPr>
          <p:cNvPr id="5" name="TextBox 4"/>
          <p:cNvSpPr txBox="1"/>
          <p:nvPr/>
        </p:nvSpPr>
        <p:spPr>
          <a:xfrm>
            <a:off x="381000" y="228600"/>
            <a:ext cx="8610600" cy="1200328"/>
          </a:xfrm>
          <a:prstGeom prst="rect">
            <a:avLst/>
          </a:prstGeom>
          <a:noFill/>
        </p:spPr>
        <p:txBody>
          <a:bodyPr wrap="square" rtlCol="0">
            <a:spAutoFit/>
          </a:bodyPr>
          <a:lstStyle/>
          <a:p>
            <a:r>
              <a:rPr lang="en-US" sz="2400" dirty="0"/>
              <a:t>In this ecosystem, we’ll think of corn as the only producers. And either humans or cows as the only herbivores. </a:t>
            </a:r>
          </a:p>
          <a:p>
            <a:r>
              <a:rPr lang="en-US" sz="2400" dirty="0"/>
              <a:t>Let’s say we need at least </a:t>
            </a:r>
            <a:r>
              <a:rPr lang="en-US" sz="2400" u="sng" dirty="0"/>
              <a:t>1</a:t>
            </a:r>
            <a:r>
              <a:rPr lang="en-US" sz="2400" u="sng" dirty="0" smtClean="0"/>
              <a:t> carbon atom unit </a:t>
            </a:r>
            <a:r>
              <a:rPr lang="en-US" sz="2400" dirty="0"/>
              <a:t>to make one human.</a:t>
            </a:r>
          </a:p>
        </p:txBody>
      </p:sp>
      <p:sp>
        <p:nvSpPr>
          <p:cNvPr id="4" name="TextBox 3"/>
          <p:cNvSpPr txBox="1"/>
          <p:nvPr/>
        </p:nvSpPr>
        <p:spPr>
          <a:xfrm>
            <a:off x="685800" y="1600200"/>
            <a:ext cx="3429000" cy="461665"/>
          </a:xfrm>
          <a:prstGeom prst="rect">
            <a:avLst/>
          </a:prstGeom>
          <a:noFill/>
        </p:spPr>
        <p:txBody>
          <a:bodyPr wrap="square" rtlCol="0">
            <a:spAutoFit/>
          </a:bodyPr>
          <a:lstStyle/>
          <a:p>
            <a:pPr algn="ctr"/>
            <a:r>
              <a:rPr lang="en-US" sz="2400" dirty="0" smtClean="0"/>
              <a:t>Humans are herbivores</a:t>
            </a:r>
            <a:endParaRPr lang="en-US" sz="2400" dirty="0"/>
          </a:p>
        </p:txBody>
      </p:sp>
      <p:sp>
        <p:nvSpPr>
          <p:cNvPr id="8" name="TextBox 7"/>
          <p:cNvSpPr txBox="1"/>
          <p:nvPr/>
        </p:nvSpPr>
        <p:spPr>
          <a:xfrm>
            <a:off x="4876800" y="1600200"/>
            <a:ext cx="3429000" cy="461665"/>
          </a:xfrm>
          <a:prstGeom prst="rect">
            <a:avLst/>
          </a:prstGeom>
          <a:noFill/>
        </p:spPr>
        <p:txBody>
          <a:bodyPr wrap="square" rtlCol="0">
            <a:spAutoFit/>
          </a:bodyPr>
          <a:lstStyle/>
          <a:p>
            <a:pPr algn="ctr"/>
            <a:r>
              <a:rPr lang="en-US" sz="2400" dirty="0" smtClean="0"/>
              <a:t>Humans are carnivores</a:t>
            </a:r>
            <a:endParaRPr lang="en-US" sz="2400" dirty="0"/>
          </a:p>
        </p:txBody>
      </p:sp>
      <p:pic>
        <p:nvPicPr>
          <p:cNvPr id="10" name="Picture 9" descr="AA049692.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10400" y="3962400"/>
            <a:ext cx="879846" cy="787050"/>
          </a:xfrm>
          <a:prstGeom prst="rect">
            <a:avLst/>
          </a:prstGeom>
        </p:spPr>
      </p:pic>
      <p:pic>
        <p:nvPicPr>
          <p:cNvPr id="11" name="Picture 10" descr="AA026354.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2800" y="5681272"/>
            <a:ext cx="685800" cy="719528"/>
          </a:xfrm>
          <a:prstGeom prst="rect">
            <a:avLst/>
          </a:prstGeom>
        </p:spPr>
      </p:pic>
      <p:pic>
        <p:nvPicPr>
          <p:cNvPr id="12" name="Picture 11" descr="AA026354.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48000" y="5681272"/>
            <a:ext cx="685800" cy="719528"/>
          </a:xfrm>
          <a:prstGeom prst="rect">
            <a:avLst/>
          </a:prstGeom>
        </p:spPr>
      </p:pic>
      <p:pic>
        <p:nvPicPr>
          <p:cNvPr id="13" name="Picture 12" descr="skd182040sdc.png"/>
          <p:cNvPicPr>
            <a:picLocks noChangeAspect="1"/>
          </p:cNvPicPr>
          <p:nvPr/>
        </p:nvPicPr>
        <p:blipFill rotWithShape="1">
          <a:blip r:embed="rId7" cstate="print">
            <a:extLst>
              <a:ext uri="{28A0092B-C50C-407E-A947-70E740481C1C}">
                <a14:useLocalDpi xmlns:a14="http://schemas.microsoft.com/office/drawing/2010/main" val="0"/>
              </a:ext>
            </a:extLst>
          </a:blip>
          <a:srcRect l="15013" r="18012" b="55421"/>
          <a:stretch/>
        </p:blipFill>
        <p:spPr>
          <a:xfrm>
            <a:off x="7010400" y="2286000"/>
            <a:ext cx="859551" cy="685800"/>
          </a:xfrm>
          <a:prstGeom prst="rect">
            <a:avLst/>
          </a:prstGeom>
        </p:spPr>
      </p:pic>
      <p:pic>
        <p:nvPicPr>
          <p:cNvPr id="17" name="Picture 16" descr="aa049887.png"/>
          <p:cNvPicPr>
            <a:picLocks noChangeAspect="1"/>
          </p:cNvPicPr>
          <p:nvPr/>
        </p:nvPicPr>
        <p:blipFill rotWithShape="1">
          <a:blip r:embed="rId8" cstate="print">
            <a:extLst>
              <a:ext uri="{28A0092B-C50C-407E-A947-70E740481C1C}">
                <a14:useLocalDpi xmlns:a14="http://schemas.microsoft.com/office/drawing/2010/main" val="0"/>
              </a:ext>
            </a:extLst>
          </a:blip>
          <a:srcRect b="78327"/>
          <a:stretch/>
        </p:blipFill>
        <p:spPr>
          <a:xfrm>
            <a:off x="2864491" y="3962400"/>
            <a:ext cx="1097909" cy="747442"/>
          </a:xfrm>
          <a:prstGeom prst="rect">
            <a:avLst/>
          </a:prstGeom>
        </p:spPr>
      </p:pic>
    </p:spTree>
    <p:extLst>
      <p:ext uri="{BB962C8B-B14F-4D97-AF65-F5344CB8AC3E}">
        <p14:creationId xmlns:p14="http://schemas.microsoft.com/office/powerpoint/2010/main" val="21211432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lide03.jpg"/>
          <p:cNvPicPr>
            <a:picLocks noChangeAspect="1"/>
          </p:cNvPicPr>
          <p:nvPr/>
        </p:nvPicPr>
        <p:blipFill rotWithShape="1">
          <a:blip r:embed="rId3">
            <a:extLst>
              <a:ext uri="{28A0092B-C50C-407E-A947-70E740481C1C}">
                <a14:useLocalDpi xmlns:a14="http://schemas.microsoft.com/office/drawing/2010/main" val="0"/>
              </a:ext>
            </a:extLst>
          </a:blip>
          <a:srcRect l="4941" r="7481"/>
          <a:stretch/>
        </p:blipFill>
        <p:spPr>
          <a:xfrm rot="16200000">
            <a:off x="3388942" y="941266"/>
            <a:ext cx="6629399" cy="4899266"/>
          </a:xfrm>
          <a:prstGeom prst="rect">
            <a:avLst/>
          </a:prstGeom>
        </p:spPr>
      </p:pic>
      <p:sp>
        <p:nvSpPr>
          <p:cNvPr id="5" name="TextBox 4"/>
          <p:cNvSpPr txBox="1"/>
          <p:nvPr/>
        </p:nvSpPr>
        <p:spPr>
          <a:xfrm>
            <a:off x="457200" y="304800"/>
            <a:ext cx="4038600" cy="3416320"/>
          </a:xfrm>
          <a:prstGeom prst="rect">
            <a:avLst/>
          </a:prstGeom>
          <a:noFill/>
        </p:spPr>
        <p:txBody>
          <a:bodyPr wrap="square" rtlCol="0">
            <a:spAutoFit/>
          </a:bodyPr>
          <a:lstStyle/>
          <a:p>
            <a:r>
              <a:rPr lang="en-US" sz="3600" dirty="0" smtClean="0"/>
              <a:t>Corn plant photosynthesis occurred, so there are 500 carbon atom units are in the producers pool.</a:t>
            </a:r>
            <a:endParaRPr lang="en-US" sz="3600" dirty="0"/>
          </a:p>
        </p:txBody>
      </p:sp>
      <p:pic>
        <p:nvPicPr>
          <p:cNvPr id="7" name="Picture 6"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9" name="Picture 8"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7391400" y="5029200"/>
            <a:ext cx="842982" cy="859849"/>
          </a:xfrm>
          <a:prstGeom prst="rect">
            <a:avLst/>
          </a:prstGeom>
          <a:ln>
            <a:solidFill>
              <a:srgbClr val="000000"/>
            </a:solidFill>
          </a:ln>
        </p:spPr>
      </p:pic>
      <p:pic>
        <p:nvPicPr>
          <p:cNvPr id="10" name="Picture 9"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7696200" y="5181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7315200" y="5257800"/>
            <a:ext cx="842982" cy="859849"/>
          </a:xfrm>
          <a:prstGeom prst="rect">
            <a:avLst/>
          </a:prstGeom>
          <a:ln>
            <a:solidFill>
              <a:srgbClr val="000000"/>
            </a:solidFill>
          </a:ln>
        </p:spPr>
      </p:pic>
      <p:pic>
        <p:nvPicPr>
          <p:cNvPr id="14" name="Picture 13"/>
          <p:cNvPicPr>
            <a:picLocks noChangeAspect="1"/>
          </p:cNvPicPr>
          <p:nvPr/>
        </p:nvPicPr>
        <p:blipFill>
          <a:blip r:embed="rId5"/>
          <a:stretch>
            <a:fillRect/>
          </a:stretch>
        </p:blipFill>
        <p:spPr>
          <a:xfrm>
            <a:off x="533400" y="4248150"/>
            <a:ext cx="3276600" cy="2457450"/>
          </a:xfrm>
          <a:prstGeom prst="rect">
            <a:avLst/>
          </a:prstGeom>
        </p:spPr>
      </p:pic>
    </p:spTree>
    <p:extLst>
      <p:ext uri="{BB962C8B-B14F-4D97-AF65-F5344CB8AC3E}">
        <p14:creationId xmlns:p14="http://schemas.microsoft.com/office/powerpoint/2010/main" val="128810593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Slide03.jpg"/>
          <p:cNvPicPr>
            <a:picLocks noChangeAspect="1"/>
          </p:cNvPicPr>
          <p:nvPr/>
        </p:nvPicPr>
        <p:blipFill rotWithShape="1">
          <a:blip r:embed="rId2">
            <a:extLst>
              <a:ext uri="{28A0092B-C50C-407E-A947-70E740481C1C}">
                <a14:useLocalDpi xmlns:a14="http://schemas.microsoft.com/office/drawing/2010/main" val="0"/>
              </a:ext>
            </a:extLst>
          </a:blip>
          <a:srcRect l="4941" r="7481"/>
          <a:stretch/>
        </p:blipFill>
        <p:spPr>
          <a:xfrm rot="16200000">
            <a:off x="3494118" y="894040"/>
            <a:ext cx="6508441" cy="4809876"/>
          </a:xfrm>
          <a:prstGeom prst="rect">
            <a:avLst/>
          </a:prstGeom>
        </p:spPr>
      </p:pic>
      <p:sp>
        <p:nvSpPr>
          <p:cNvPr id="5" name="TextBox 4"/>
          <p:cNvSpPr txBox="1"/>
          <p:nvPr/>
        </p:nvSpPr>
        <p:spPr>
          <a:xfrm>
            <a:off x="457200" y="304800"/>
            <a:ext cx="4191000" cy="3970318"/>
          </a:xfrm>
          <a:prstGeom prst="rect">
            <a:avLst/>
          </a:prstGeom>
          <a:noFill/>
        </p:spPr>
        <p:txBody>
          <a:bodyPr wrap="square" rtlCol="0">
            <a:spAutoFit/>
          </a:bodyPr>
          <a:lstStyle/>
          <a:p>
            <a:r>
              <a:rPr lang="en-US" sz="3600" dirty="0" smtClean="0"/>
              <a:t>Corn plant cellular respiration occurs.</a:t>
            </a:r>
          </a:p>
          <a:p>
            <a:endParaRPr lang="en-US" sz="3600" dirty="0"/>
          </a:p>
          <a:p>
            <a:r>
              <a:rPr lang="en-US" sz="3600" dirty="0" smtClean="0"/>
              <a:t>200 carbon atom units move from the producers to the atmosphere.</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91400" y="5029200"/>
            <a:ext cx="842982" cy="859849"/>
          </a:xfrm>
          <a:prstGeom prst="rect">
            <a:avLst/>
          </a:prstGeom>
          <a:ln>
            <a:solidFill>
              <a:srgbClr val="000000"/>
            </a:solidFill>
          </a:ln>
        </p:spPr>
      </p:pic>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696200" y="5181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15200" y="5159951"/>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pic>
        <p:nvPicPr>
          <p:cNvPr id="13" name="Picture 12"/>
          <p:cNvPicPr>
            <a:picLocks noChangeAspect="1"/>
          </p:cNvPicPr>
          <p:nvPr/>
        </p:nvPicPr>
        <p:blipFill>
          <a:blip r:embed="rId4"/>
          <a:stretch>
            <a:fillRect/>
          </a:stretch>
        </p:blipFill>
        <p:spPr>
          <a:xfrm>
            <a:off x="533400" y="4248150"/>
            <a:ext cx="3276600" cy="2457450"/>
          </a:xfrm>
          <a:prstGeom prst="rect">
            <a:avLst/>
          </a:prstGeom>
        </p:spPr>
      </p:pic>
    </p:spTree>
    <p:extLst>
      <p:ext uri="{BB962C8B-B14F-4D97-AF65-F5344CB8AC3E}">
        <p14:creationId xmlns:p14="http://schemas.microsoft.com/office/powerpoint/2010/main" val="42442230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85551E-7 6.56938E-6 C 3.85551E-7 6.56938E-6 -0.1174 -0.24831 -0.2348 -0.49663 " pathEditMode="relative" ptsTypes="aA">
                                      <p:cBhvr>
                                        <p:cTn id="6" dur="2000" fill="hold"/>
                                        <p:tgtEl>
                                          <p:spTgt spid="12"/>
                                        </p:tgtEl>
                                        <p:attrNameLst>
                                          <p:attrName>ppt_x</p:attrName>
                                          <p:attrName>ppt_y</p:attrName>
                                        </p:attrNameLst>
                                      </p:cBhvr>
                                    </p:animMotion>
                                  </p:childTnLst>
                                </p:cTn>
                              </p:par>
                              <p:par>
                                <p:cTn id="7" presetID="0" presetClass="path" presetSubtype="0" accel="50000" decel="50000" fill="hold" nodeType="withEffect">
                                  <p:stCondLst>
                                    <p:cond delay="500"/>
                                  </p:stCondLst>
                                  <p:childTnLst>
                                    <p:animMotion origin="layout" path="M 3.38659E-6 -1.93421E-6 C 3.38659E-6 -1.93421E-6 -0.12765 -0.24439 -0.25512 -0.48877 " pathEditMode="relative" ptsTypes="aA">
                                      <p:cBhvr>
                                        <p:cTn id="8" dur="2000" fill="hold"/>
                                        <p:tgtEl>
                                          <p:spTgt spid="11"/>
                                        </p:tgtEl>
                                        <p:attrNameLst>
                                          <p:attrName>ppt_x</p:attrName>
                                          <p:attrName>ppt_y</p:attrName>
                                        </p:attrNameLst>
                                      </p:cBhvr>
                                    </p:animMotion>
                                  </p:childTnLst>
                                </p:cTn>
                              </p:par>
                              <p:par>
                                <p:cTn id="9" presetID="1" presetClass="entr" presetSubtype="0" fill="hold" grpId="0" nodeType="withEffect">
                                  <p:stCondLst>
                                    <p:cond delay="300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400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400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Slide03.jpg"/>
          <p:cNvPicPr>
            <a:picLocks noChangeAspect="1"/>
          </p:cNvPicPr>
          <p:nvPr/>
        </p:nvPicPr>
        <p:blipFill rotWithShape="1">
          <a:blip r:embed="rId2">
            <a:extLst>
              <a:ext uri="{28A0092B-C50C-407E-A947-70E740481C1C}">
                <a14:useLocalDpi xmlns:a14="http://schemas.microsoft.com/office/drawing/2010/main" val="0"/>
              </a:ext>
            </a:extLst>
          </a:blip>
          <a:srcRect l="4941" r="7481"/>
          <a:stretch/>
        </p:blipFill>
        <p:spPr>
          <a:xfrm rot="16200000">
            <a:off x="3494118" y="894040"/>
            <a:ext cx="6508441" cy="4809876"/>
          </a:xfrm>
          <a:prstGeom prst="rect">
            <a:avLst/>
          </a:prstGeom>
        </p:spPr>
      </p:pic>
      <p:sp>
        <p:nvSpPr>
          <p:cNvPr id="5" name="TextBox 4"/>
          <p:cNvSpPr txBox="1"/>
          <p:nvPr/>
        </p:nvSpPr>
        <p:spPr>
          <a:xfrm>
            <a:off x="457200" y="304800"/>
            <a:ext cx="4191000" cy="2862322"/>
          </a:xfrm>
          <a:prstGeom prst="rect">
            <a:avLst/>
          </a:prstGeom>
          <a:noFill/>
        </p:spPr>
        <p:txBody>
          <a:bodyPr wrap="square" rtlCol="0">
            <a:spAutoFit/>
          </a:bodyPr>
          <a:lstStyle/>
          <a:p>
            <a:r>
              <a:rPr lang="en-US" sz="3600" dirty="0" smtClean="0"/>
              <a:t>Some corn plants die.</a:t>
            </a:r>
          </a:p>
          <a:p>
            <a:endParaRPr lang="en-US" sz="3600" dirty="0"/>
          </a:p>
          <a:p>
            <a:r>
              <a:rPr lang="en-US" sz="3600" dirty="0"/>
              <a:t>1</a:t>
            </a:r>
            <a:r>
              <a:rPr lang="en-US" sz="3600" dirty="0" smtClean="0"/>
              <a:t>00 carbon atom units move from the producers to the soil.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pic>
        <p:nvPicPr>
          <p:cNvPr id="18" name="Picture 17"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9" name="Picture 1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91400" y="5029200"/>
            <a:ext cx="842982" cy="859849"/>
          </a:xfrm>
          <a:prstGeom prst="rect">
            <a:avLst/>
          </a:prstGeom>
          <a:ln>
            <a:solidFill>
              <a:srgbClr val="000000"/>
            </a:solidFill>
          </a:ln>
        </p:spPr>
      </p:pic>
      <p:sp>
        <p:nvSpPr>
          <p:cNvPr id="20" name="TextBox 19"/>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1" name="TextBox 20"/>
          <p:cNvSpPr txBox="1"/>
          <p:nvPr/>
        </p:nvSpPr>
        <p:spPr>
          <a:xfrm>
            <a:off x="8534400" y="556260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2" name="TextBox 21"/>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17" name="Picture 16"/>
          <p:cNvPicPr>
            <a:picLocks noChangeAspect="1"/>
          </p:cNvPicPr>
          <p:nvPr/>
        </p:nvPicPr>
        <p:blipFill>
          <a:blip r:embed="rId4"/>
          <a:stretch>
            <a:fillRect/>
          </a:stretch>
        </p:blipFill>
        <p:spPr>
          <a:xfrm>
            <a:off x="533400" y="4248150"/>
            <a:ext cx="3276600" cy="2457450"/>
          </a:xfrm>
          <a:prstGeom prst="rect">
            <a:avLst/>
          </a:prstGeom>
        </p:spPr>
      </p:pic>
    </p:spTree>
    <p:extLst>
      <p:ext uri="{BB962C8B-B14F-4D97-AF65-F5344CB8AC3E}">
        <p14:creationId xmlns:p14="http://schemas.microsoft.com/office/powerpoint/2010/main" val="42939422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7.3898E-6 7.45543E-7 C 7.3898E-6 7.45543E-7 -0.10569 0.00671 -0.21121 0.01343 " pathEditMode="relative" ptsTypes="aA">
                                      <p:cBhvr>
                                        <p:cTn id="6" dur="2000" fill="hold"/>
                                        <p:tgtEl>
                                          <p:spTgt spid="9"/>
                                        </p:tgtEl>
                                        <p:attrNameLst>
                                          <p:attrName>ppt_x</p:attrName>
                                          <p:attrName>ppt_y</p:attrName>
                                        </p:attrNameLst>
                                      </p:cBhvr>
                                    </p:animMotion>
                                  </p:childTnLst>
                                </p:cTn>
                              </p:par>
                              <p:par>
                                <p:cTn id="7" presetID="1" presetClass="entr" presetSubtype="0" fill="hold" grpId="0" nodeType="withEffect">
                                  <p:stCondLst>
                                    <p:cond delay="200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350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350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Slide03.jpg"/>
          <p:cNvPicPr>
            <a:picLocks noChangeAspect="1"/>
          </p:cNvPicPr>
          <p:nvPr/>
        </p:nvPicPr>
        <p:blipFill rotWithShape="1">
          <a:blip r:embed="rId2">
            <a:extLst>
              <a:ext uri="{28A0092B-C50C-407E-A947-70E740481C1C}">
                <a14:useLocalDpi xmlns:a14="http://schemas.microsoft.com/office/drawing/2010/main" val="0"/>
              </a:ext>
            </a:extLst>
          </a:blip>
          <a:srcRect l="4941" r="7481"/>
          <a:stretch/>
        </p:blipFill>
        <p:spPr>
          <a:xfrm rot="16200000">
            <a:off x="3494118" y="894040"/>
            <a:ext cx="6508441" cy="4809876"/>
          </a:xfrm>
          <a:prstGeom prst="rect">
            <a:avLst/>
          </a:prstGeom>
        </p:spPr>
      </p:pic>
      <p:sp>
        <p:nvSpPr>
          <p:cNvPr id="5" name="TextBox 4"/>
          <p:cNvSpPr txBox="1"/>
          <p:nvPr/>
        </p:nvSpPr>
        <p:spPr>
          <a:xfrm>
            <a:off x="457200" y="304800"/>
            <a:ext cx="4191000" cy="3970318"/>
          </a:xfrm>
          <a:prstGeom prst="rect">
            <a:avLst/>
          </a:prstGeom>
          <a:noFill/>
        </p:spPr>
        <p:txBody>
          <a:bodyPr wrap="square" rtlCol="0">
            <a:spAutoFit/>
          </a:bodyPr>
          <a:lstStyle/>
          <a:p>
            <a:r>
              <a:rPr lang="en-US" sz="3600" dirty="0" smtClean="0"/>
              <a:t>Corn gets eaten by people! </a:t>
            </a:r>
            <a:endParaRPr lang="en-US" sz="2800" dirty="0" smtClean="0"/>
          </a:p>
          <a:p>
            <a:endParaRPr lang="en-US" sz="3600" dirty="0"/>
          </a:p>
          <a:p>
            <a:r>
              <a:rPr lang="en-US" sz="3600" dirty="0"/>
              <a:t>1</a:t>
            </a:r>
            <a:r>
              <a:rPr lang="en-US" sz="3600" dirty="0" smtClean="0"/>
              <a:t>00 carbon atom units move from the producers to the herbivore pool.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5159951"/>
            <a:ext cx="842982" cy="859849"/>
          </a:xfrm>
          <a:prstGeom prst="rect">
            <a:avLst/>
          </a:prstGeom>
          <a:ln>
            <a:solidFill>
              <a:srgbClr val="000000"/>
            </a:solidFill>
          </a:ln>
        </p:spPr>
      </p:pic>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7912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1" name="TextBox 20"/>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2" name="TextBox 21"/>
          <p:cNvSpPr txBox="1"/>
          <p:nvPr/>
        </p:nvSpPr>
        <p:spPr>
          <a:xfrm>
            <a:off x="8534400" y="556260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3" name="TextBox 22"/>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4" name="Picture 23" descr="aa049887.png"/>
          <p:cNvPicPr>
            <a:picLocks noChangeAspect="1"/>
          </p:cNvPicPr>
          <p:nvPr/>
        </p:nvPicPr>
        <p:blipFill rotWithShape="1">
          <a:blip r:embed="rId4" cstate="print">
            <a:extLst>
              <a:ext uri="{28A0092B-C50C-407E-A947-70E740481C1C}">
                <a14:useLocalDpi xmlns:a14="http://schemas.microsoft.com/office/drawing/2010/main" val="0"/>
              </a:ext>
            </a:extLst>
          </a:blip>
          <a:srcRect b="78327"/>
          <a:stretch/>
        </p:blipFill>
        <p:spPr>
          <a:xfrm>
            <a:off x="914400" y="5131453"/>
            <a:ext cx="1752600" cy="1193147"/>
          </a:xfrm>
          <a:prstGeom prst="rect">
            <a:avLst/>
          </a:prstGeom>
        </p:spPr>
      </p:pic>
    </p:spTree>
    <p:extLst>
      <p:ext uri="{BB962C8B-B14F-4D97-AF65-F5344CB8AC3E}">
        <p14:creationId xmlns:p14="http://schemas.microsoft.com/office/powerpoint/2010/main" val="39820203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139 -0.02478 C -0.00139 -0.02455 -0.00295 -0.16605 -0.00434 -0.30732 " pathEditMode="relative" rAng="0" ptsTypes="aA">
                                      <p:cBhvr>
                                        <p:cTn id="6" dur="2000" fill="hold"/>
                                        <p:tgtEl>
                                          <p:spTgt spid="10"/>
                                        </p:tgtEl>
                                        <p:attrNameLst>
                                          <p:attrName>ppt_x</p:attrName>
                                          <p:attrName>ppt_y</p:attrName>
                                        </p:attrNameLst>
                                      </p:cBhvr>
                                      <p:rCtr x="-156" y="-14127"/>
                                    </p:animMotion>
                                  </p:childTnLst>
                                </p:cTn>
                              </p:par>
                              <p:par>
                                <p:cTn id="7" presetID="1" presetClass="entr" presetSubtype="0" fill="hold" grpId="0" nodeType="withEffect">
                                  <p:stCondLst>
                                    <p:cond delay="200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300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Slide03.jpg"/>
          <p:cNvPicPr>
            <a:picLocks noChangeAspect="1"/>
          </p:cNvPicPr>
          <p:nvPr/>
        </p:nvPicPr>
        <p:blipFill rotWithShape="1">
          <a:blip r:embed="rId2">
            <a:extLst>
              <a:ext uri="{28A0092B-C50C-407E-A947-70E740481C1C}">
                <a14:useLocalDpi xmlns:a14="http://schemas.microsoft.com/office/drawing/2010/main" val="0"/>
              </a:ext>
            </a:extLst>
          </a:blip>
          <a:srcRect l="4941" r="7481"/>
          <a:stretch/>
        </p:blipFill>
        <p:spPr>
          <a:xfrm rot="16200000">
            <a:off x="3494118" y="894040"/>
            <a:ext cx="6508441" cy="4809876"/>
          </a:xfrm>
          <a:prstGeom prst="rect">
            <a:avLst/>
          </a:prstGeom>
        </p:spPr>
      </p:pic>
      <p:sp>
        <p:nvSpPr>
          <p:cNvPr id="5" name="TextBox 4"/>
          <p:cNvSpPr txBox="1"/>
          <p:nvPr/>
        </p:nvSpPr>
        <p:spPr>
          <a:xfrm>
            <a:off x="228600" y="304800"/>
            <a:ext cx="4114800" cy="4770537"/>
          </a:xfrm>
          <a:prstGeom prst="rect">
            <a:avLst/>
          </a:prstGeom>
          <a:noFill/>
        </p:spPr>
        <p:txBody>
          <a:bodyPr wrap="square" rtlCol="0">
            <a:spAutoFit/>
          </a:bodyPr>
          <a:lstStyle/>
          <a:p>
            <a:r>
              <a:rPr lang="en-US" sz="2400" i="1" dirty="0" smtClean="0"/>
              <a:t>One of three things can happen to food (corn) in a person’s stomach: </a:t>
            </a:r>
          </a:p>
          <a:p>
            <a:endParaRPr lang="en-US" sz="800" dirty="0" smtClean="0"/>
          </a:p>
          <a:p>
            <a:r>
              <a:rPr lang="en-US" sz="3600" dirty="0" smtClean="0"/>
              <a:t>1) People digest food &amp; respire.</a:t>
            </a:r>
          </a:p>
          <a:p>
            <a:endParaRPr lang="en-US" sz="800" dirty="0"/>
          </a:p>
          <a:p>
            <a:r>
              <a:rPr lang="en-US" sz="3600" dirty="0"/>
              <a:t>5</a:t>
            </a:r>
            <a:r>
              <a:rPr lang="en-US" sz="3600" dirty="0" smtClean="0"/>
              <a:t>0 carbon atom units move from the herbivores to the atmosphere.</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7889564" y="2819400"/>
            <a:ext cx="425761" cy="859536"/>
          </a:xfrm>
          <a:prstGeom prst="rect">
            <a:avLst/>
          </a:prstGeom>
          <a:ln>
            <a:solidFill>
              <a:srgbClr val="000000"/>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7467600" y="2819753"/>
            <a:ext cx="425761" cy="859536"/>
          </a:xfrm>
          <a:prstGeom prst="rect">
            <a:avLst/>
          </a:prstGeom>
          <a:ln>
            <a:solidFill>
              <a:schemeClr val="tx1"/>
            </a:solidFill>
          </a:ln>
        </p:spPr>
      </p:pic>
      <p:sp>
        <p:nvSpPr>
          <p:cNvPr id="23" name="TextBox 22"/>
          <p:cNvSpPr txBox="1"/>
          <p:nvPr/>
        </p:nvSpPr>
        <p:spPr>
          <a:xfrm>
            <a:off x="6629400" y="2438400"/>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3962400" y="18288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8" name="TextBox 27"/>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9" name="TextBox 28"/>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32" name="Picture 31" descr="aa049887.png"/>
          <p:cNvPicPr>
            <a:picLocks noChangeAspect="1"/>
          </p:cNvPicPr>
          <p:nvPr/>
        </p:nvPicPr>
        <p:blipFill rotWithShape="1">
          <a:blip r:embed="rId4" cstate="print">
            <a:extLst>
              <a:ext uri="{28A0092B-C50C-407E-A947-70E740481C1C}">
                <a14:useLocalDpi xmlns:a14="http://schemas.microsoft.com/office/drawing/2010/main" val="0"/>
              </a:ext>
            </a:extLst>
          </a:blip>
          <a:srcRect b="78327"/>
          <a:stretch/>
        </p:blipFill>
        <p:spPr>
          <a:xfrm>
            <a:off x="914400" y="5131453"/>
            <a:ext cx="1752600" cy="1193147"/>
          </a:xfrm>
          <a:prstGeom prst="rect">
            <a:avLst/>
          </a:prstGeom>
        </p:spPr>
      </p:pic>
    </p:spTree>
    <p:extLst>
      <p:ext uri="{BB962C8B-B14F-4D97-AF65-F5344CB8AC3E}">
        <p14:creationId xmlns:p14="http://schemas.microsoft.com/office/powerpoint/2010/main" val="4997956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9.85769E-7 -0.00024 C 9.85769E-7 0.00023 -0.09511 -0.09864 -0.18987 -0.19658 " pathEditMode="relative" rAng="0" ptsTypes="aA">
                                      <p:cBhvr>
                                        <p:cTn id="6" dur="2000" fill="hold"/>
                                        <p:tgtEl>
                                          <p:spTgt spid="22"/>
                                        </p:tgtEl>
                                        <p:attrNameLst>
                                          <p:attrName>ppt_x</p:attrName>
                                          <p:attrName>ppt_y</p:attrName>
                                        </p:attrNameLst>
                                      </p:cBhvr>
                                      <p:rCtr x="-9493" y="-9794"/>
                                    </p:animMotion>
                                  </p:childTnLst>
                                </p:cTn>
                              </p:par>
                              <p:par>
                                <p:cTn id="7" presetID="1" presetClass="entr" presetSubtype="0" fill="hold" grpId="0" nodeType="withEffect">
                                  <p:stCondLst>
                                    <p:cond delay="200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300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Slide03.jpg"/>
          <p:cNvPicPr>
            <a:picLocks noChangeAspect="1"/>
          </p:cNvPicPr>
          <p:nvPr/>
        </p:nvPicPr>
        <p:blipFill rotWithShape="1">
          <a:blip r:embed="rId2">
            <a:extLst>
              <a:ext uri="{28A0092B-C50C-407E-A947-70E740481C1C}">
                <a14:useLocalDpi xmlns:a14="http://schemas.microsoft.com/office/drawing/2010/main" val="0"/>
              </a:ext>
            </a:extLst>
          </a:blip>
          <a:srcRect l="4941" r="7481"/>
          <a:stretch/>
        </p:blipFill>
        <p:spPr>
          <a:xfrm rot="16200000">
            <a:off x="3494118" y="894040"/>
            <a:ext cx="6508441" cy="4809876"/>
          </a:xfrm>
          <a:prstGeom prst="rect">
            <a:avLst/>
          </a:prstGeom>
        </p:spPr>
      </p:pic>
      <p:sp>
        <p:nvSpPr>
          <p:cNvPr id="5" name="TextBox 4"/>
          <p:cNvSpPr txBox="1"/>
          <p:nvPr/>
        </p:nvSpPr>
        <p:spPr>
          <a:xfrm>
            <a:off x="228600" y="304800"/>
            <a:ext cx="4114800" cy="5509200"/>
          </a:xfrm>
          <a:prstGeom prst="rect">
            <a:avLst/>
          </a:prstGeom>
          <a:noFill/>
        </p:spPr>
        <p:txBody>
          <a:bodyPr wrap="square" rtlCol="0">
            <a:spAutoFit/>
          </a:bodyPr>
          <a:lstStyle/>
          <a:p>
            <a:r>
              <a:rPr lang="en-US" sz="2400" i="1" dirty="0"/>
              <a:t>One of three things can happen to food </a:t>
            </a:r>
            <a:r>
              <a:rPr lang="en-US" sz="2400" i="1" dirty="0" smtClean="0"/>
              <a:t>(corn) </a:t>
            </a:r>
            <a:r>
              <a:rPr lang="en-US" sz="2400" i="1" dirty="0"/>
              <a:t>in a </a:t>
            </a:r>
            <a:r>
              <a:rPr lang="en-US" sz="2400" i="1" dirty="0" smtClean="0"/>
              <a:t>person’s stomach</a:t>
            </a:r>
            <a:r>
              <a:rPr lang="en-US" sz="2400" i="1" dirty="0"/>
              <a:t>: </a:t>
            </a:r>
          </a:p>
          <a:p>
            <a:endParaRPr lang="en-US" sz="800" dirty="0" smtClean="0"/>
          </a:p>
          <a:p>
            <a:r>
              <a:rPr lang="en-US" sz="3600" dirty="0"/>
              <a:t>2</a:t>
            </a:r>
            <a:r>
              <a:rPr lang="en-US" sz="3600" dirty="0" smtClean="0"/>
              <a:t>) People defecate indigestible food. </a:t>
            </a:r>
            <a:r>
              <a:rPr lang="en-US" sz="1600" dirty="0" smtClean="0"/>
              <a:t>(</a:t>
            </a:r>
            <a:r>
              <a:rPr lang="en-US" sz="1600" dirty="0" err="1" smtClean="0"/>
              <a:t>ew</a:t>
            </a:r>
            <a:r>
              <a:rPr lang="en-US" sz="1600" dirty="0" smtClean="0"/>
              <a:t>!)</a:t>
            </a:r>
          </a:p>
          <a:p>
            <a:endParaRPr lang="en-US" sz="800" dirty="0" smtClean="0"/>
          </a:p>
          <a:p>
            <a:endParaRPr lang="en-US" sz="800" dirty="0"/>
          </a:p>
          <a:p>
            <a:r>
              <a:rPr lang="en-US" sz="3200" dirty="0" smtClean="0"/>
              <a:t>Also, sometimes people die. </a:t>
            </a:r>
            <a:r>
              <a:rPr lang="en-US" sz="1600" dirty="0" smtClean="0"/>
              <a:t>(sorry!)</a:t>
            </a:r>
          </a:p>
          <a:p>
            <a:endParaRPr lang="en-US" sz="800" dirty="0" smtClean="0"/>
          </a:p>
          <a:p>
            <a:endParaRPr lang="en-US" sz="800" dirty="0"/>
          </a:p>
          <a:p>
            <a:endParaRPr lang="en-US" sz="800" dirty="0"/>
          </a:p>
          <a:p>
            <a:r>
              <a:rPr lang="en-US" sz="3200" dirty="0"/>
              <a:t>5</a:t>
            </a:r>
            <a:r>
              <a:rPr lang="en-US" sz="3200" dirty="0" smtClean="0"/>
              <a:t>0 carbon atom units move from the herbivores to soil.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7889564" y="2819400"/>
            <a:ext cx="425761" cy="434975"/>
          </a:xfrm>
          <a:prstGeom prst="rect">
            <a:avLst/>
          </a:prstGeom>
          <a:ln>
            <a:solidFill>
              <a:srgbClr val="000000"/>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438400"/>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3886200" y="19050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7889875" y="3251200"/>
            <a:ext cx="425761" cy="434975"/>
          </a:xfrm>
          <a:prstGeom prst="rect">
            <a:avLst/>
          </a:prstGeom>
          <a:ln>
            <a:solidFill>
              <a:schemeClr val="tx1"/>
            </a:solidFill>
          </a:ln>
        </p:spPr>
      </p:pic>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419600" y="533400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spTree>
    <p:extLst>
      <p:ext uri="{BB962C8B-B14F-4D97-AF65-F5344CB8AC3E}">
        <p14:creationId xmlns:p14="http://schemas.microsoft.com/office/powerpoint/2010/main" val="42100085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54044E-6 1.7342E-6 C -3.54044E-6 1.7342E-6 -0.13884 0.15212 -0.27768 0.3047 " pathEditMode="relative" rAng="0" ptsTypes="aA">
                                      <p:cBhvr>
                                        <p:cTn id="6" dur="2000" fill="hold"/>
                                        <p:tgtEl>
                                          <p:spTgt spid="31"/>
                                        </p:tgtEl>
                                        <p:attrNameLst>
                                          <p:attrName>ppt_x</p:attrName>
                                          <p:attrName>ppt_y</p:attrName>
                                        </p:attrNameLst>
                                      </p:cBhvr>
                                      <p:rCtr x="-13884" y="15235"/>
                                    </p:animMotion>
                                  </p:childTnLst>
                                </p:cTn>
                              </p:par>
                              <p:par>
                                <p:cTn id="7" presetID="1" presetClass="entr" presetSubtype="0" fill="hold" grpId="0" nodeType="withEffect">
                                  <p:stCondLst>
                                    <p:cond delay="200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Slide03.jpg"/>
          <p:cNvPicPr>
            <a:picLocks noChangeAspect="1"/>
          </p:cNvPicPr>
          <p:nvPr/>
        </p:nvPicPr>
        <p:blipFill rotWithShape="1">
          <a:blip r:embed="rId2">
            <a:extLst>
              <a:ext uri="{28A0092B-C50C-407E-A947-70E740481C1C}">
                <a14:useLocalDpi xmlns:a14="http://schemas.microsoft.com/office/drawing/2010/main" val="0"/>
              </a:ext>
            </a:extLst>
          </a:blip>
          <a:srcRect l="4941" r="7481"/>
          <a:stretch/>
        </p:blipFill>
        <p:spPr>
          <a:xfrm rot="16200000">
            <a:off x="3494118" y="894040"/>
            <a:ext cx="6508441" cy="4809876"/>
          </a:xfrm>
          <a:prstGeom prst="rect">
            <a:avLst/>
          </a:prstGeom>
        </p:spPr>
      </p:pic>
      <p:sp>
        <p:nvSpPr>
          <p:cNvPr id="5" name="TextBox 4"/>
          <p:cNvSpPr txBox="1"/>
          <p:nvPr/>
        </p:nvSpPr>
        <p:spPr>
          <a:xfrm>
            <a:off x="228600" y="304800"/>
            <a:ext cx="4953000" cy="4585871"/>
          </a:xfrm>
          <a:prstGeom prst="rect">
            <a:avLst/>
          </a:prstGeom>
          <a:noFill/>
        </p:spPr>
        <p:txBody>
          <a:bodyPr wrap="square" rtlCol="0">
            <a:spAutoFit/>
          </a:bodyPr>
          <a:lstStyle/>
          <a:p>
            <a:r>
              <a:rPr lang="en-US" sz="2400" i="1" dirty="0"/>
              <a:t>One of three things can happen to food </a:t>
            </a:r>
            <a:r>
              <a:rPr lang="en-US" sz="2400" i="1" dirty="0" smtClean="0"/>
              <a:t>(corn) </a:t>
            </a:r>
            <a:r>
              <a:rPr lang="en-US" sz="2400" i="1" dirty="0"/>
              <a:t>in a </a:t>
            </a:r>
            <a:r>
              <a:rPr lang="en-US" sz="2400" i="1" dirty="0" smtClean="0"/>
              <a:t>person’s stomach</a:t>
            </a:r>
            <a:r>
              <a:rPr lang="en-US" sz="2400" i="1" dirty="0"/>
              <a:t>: </a:t>
            </a:r>
          </a:p>
          <a:p>
            <a:endParaRPr lang="en-US" sz="800" dirty="0" smtClean="0"/>
          </a:p>
          <a:p>
            <a:r>
              <a:rPr lang="en-US" sz="3600" dirty="0"/>
              <a:t>3</a:t>
            </a:r>
            <a:r>
              <a:rPr lang="en-US" sz="3600" dirty="0" smtClean="0"/>
              <a:t>) People digest &amp; biosynthesize</a:t>
            </a:r>
          </a:p>
          <a:p>
            <a:endParaRPr lang="en-US" sz="800" dirty="0" smtClean="0"/>
          </a:p>
          <a:p>
            <a:endParaRPr lang="en-US" sz="800" dirty="0"/>
          </a:p>
          <a:p>
            <a:r>
              <a:rPr lang="en-US" sz="2800" dirty="0" smtClean="0"/>
              <a:t>Large molecules in corn are broken down into small molecules.</a:t>
            </a:r>
          </a:p>
          <a:p>
            <a:endParaRPr lang="en-US" sz="800" dirty="0" smtClean="0"/>
          </a:p>
          <a:p>
            <a:r>
              <a:rPr lang="en-US" sz="2800" dirty="0" smtClean="0"/>
              <a:t>Small molecules are made into a person’s biomass.</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7889564" y="2819400"/>
            <a:ext cx="425761" cy="434975"/>
          </a:xfrm>
          <a:prstGeom prst="rect">
            <a:avLst/>
          </a:prstGeom>
          <a:ln>
            <a:solidFill>
              <a:srgbClr val="000000"/>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438400"/>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3886200" y="19050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419600" y="533400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pic>
        <p:nvPicPr>
          <p:cNvPr id="34" name="Picture 33"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410200" y="5334000"/>
            <a:ext cx="425761" cy="434975"/>
          </a:xfrm>
          <a:prstGeom prst="rect">
            <a:avLst/>
          </a:prstGeom>
          <a:ln>
            <a:solidFill>
              <a:schemeClr val="tx1"/>
            </a:solidFill>
          </a:ln>
        </p:spPr>
      </p:pic>
      <p:sp>
        <p:nvSpPr>
          <p:cNvPr id="35" name="TextBox 34"/>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6" name="Picture 35" descr="aa049887.png"/>
          <p:cNvPicPr>
            <a:picLocks noChangeAspect="1"/>
          </p:cNvPicPr>
          <p:nvPr/>
        </p:nvPicPr>
        <p:blipFill rotWithShape="1">
          <a:blip r:embed="rId4" cstate="print">
            <a:extLst>
              <a:ext uri="{28A0092B-C50C-407E-A947-70E740481C1C}">
                <a14:useLocalDpi xmlns:a14="http://schemas.microsoft.com/office/drawing/2010/main" val="0"/>
              </a:ext>
            </a:extLst>
          </a:blip>
          <a:srcRect b="78327"/>
          <a:stretch/>
        </p:blipFill>
        <p:spPr>
          <a:xfrm>
            <a:off x="914400" y="5131453"/>
            <a:ext cx="1752600" cy="1193147"/>
          </a:xfrm>
          <a:prstGeom prst="rect">
            <a:avLst/>
          </a:prstGeom>
        </p:spPr>
      </p:pic>
    </p:spTree>
    <p:extLst>
      <p:ext uri="{BB962C8B-B14F-4D97-AF65-F5344CB8AC3E}">
        <p14:creationId xmlns:p14="http://schemas.microsoft.com/office/powerpoint/2010/main" val="73482223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Slide03.jpg"/>
          <p:cNvPicPr>
            <a:picLocks noChangeAspect="1"/>
          </p:cNvPicPr>
          <p:nvPr/>
        </p:nvPicPr>
        <p:blipFill rotWithShape="1">
          <a:blip r:embed="rId2">
            <a:extLst>
              <a:ext uri="{28A0092B-C50C-407E-A947-70E740481C1C}">
                <a14:useLocalDpi xmlns:a14="http://schemas.microsoft.com/office/drawing/2010/main" val="0"/>
              </a:ext>
            </a:extLst>
          </a:blip>
          <a:srcRect l="4941" r="7481"/>
          <a:stretch/>
        </p:blipFill>
        <p:spPr>
          <a:xfrm rot="16200000">
            <a:off x="3494118" y="894040"/>
            <a:ext cx="6508441" cy="4809876"/>
          </a:xfrm>
          <a:prstGeom prst="rect">
            <a:avLst/>
          </a:prstGeom>
        </p:spPr>
      </p:pic>
      <p:sp>
        <p:nvSpPr>
          <p:cNvPr id="5" name="TextBox 4"/>
          <p:cNvSpPr txBox="1"/>
          <p:nvPr/>
        </p:nvSpPr>
        <p:spPr>
          <a:xfrm>
            <a:off x="228600" y="304800"/>
            <a:ext cx="4114800" cy="4031873"/>
          </a:xfrm>
          <a:prstGeom prst="rect">
            <a:avLst/>
          </a:prstGeom>
          <a:noFill/>
        </p:spPr>
        <p:txBody>
          <a:bodyPr wrap="square" rtlCol="0">
            <a:spAutoFit/>
          </a:bodyPr>
          <a:lstStyle/>
          <a:p>
            <a:r>
              <a:rPr lang="en-US" sz="3200" dirty="0" smtClean="0"/>
              <a:t>Add it up!</a:t>
            </a:r>
          </a:p>
          <a:p>
            <a:endParaRPr lang="en-US" sz="3200" dirty="0"/>
          </a:p>
          <a:p>
            <a:r>
              <a:rPr lang="en-US" sz="3200" dirty="0" smtClean="0"/>
              <a:t>How much carbon is available to humans when they are herbivores?</a:t>
            </a:r>
          </a:p>
          <a:p>
            <a:endParaRPr lang="en-US" sz="3200" dirty="0"/>
          </a:p>
          <a:p>
            <a:endParaRPr lang="en-US" sz="3200" dirty="0" smtClean="0"/>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7889564" y="2819400"/>
            <a:ext cx="425761" cy="434975"/>
          </a:xfrm>
          <a:prstGeom prst="rect">
            <a:avLst/>
          </a:prstGeom>
          <a:ln>
            <a:solidFill>
              <a:srgbClr val="000000"/>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438400"/>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3886200" y="19050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410200" y="5334000"/>
            <a:ext cx="425761" cy="434975"/>
          </a:xfrm>
          <a:prstGeom prst="rect">
            <a:avLst/>
          </a:prstGeom>
          <a:ln>
            <a:solidFill>
              <a:schemeClr val="tx1"/>
            </a:solidFill>
          </a:ln>
        </p:spPr>
      </p:pic>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419600" y="533400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aa049887.png"/>
          <p:cNvPicPr>
            <a:picLocks noChangeAspect="1"/>
          </p:cNvPicPr>
          <p:nvPr/>
        </p:nvPicPr>
        <p:blipFill rotWithShape="1">
          <a:blip r:embed="rId4" cstate="print">
            <a:extLst>
              <a:ext uri="{28A0092B-C50C-407E-A947-70E740481C1C}">
                <a14:useLocalDpi xmlns:a14="http://schemas.microsoft.com/office/drawing/2010/main" val="0"/>
              </a:ext>
            </a:extLst>
          </a:blip>
          <a:srcRect b="78327"/>
          <a:stretch/>
        </p:blipFill>
        <p:spPr>
          <a:xfrm>
            <a:off x="914400" y="5131453"/>
            <a:ext cx="1752600" cy="1193147"/>
          </a:xfrm>
          <a:prstGeom prst="rect">
            <a:avLst/>
          </a:prstGeom>
        </p:spPr>
      </p:pic>
    </p:spTree>
    <p:extLst>
      <p:ext uri="{BB962C8B-B14F-4D97-AF65-F5344CB8AC3E}">
        <p14:creationId xmlns:p14="http://schemas.microsoft.com/office/powerpoint/2010/main" val="10188974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Slide03.jpg"/>
          <p:cNvPicPr>
            <a:picLocks noChangeAspect="1"/>
          </p:cNvPicPr>
          <p:nvPr/>
        </p:nvPicPr>
        <p:blipFill rotWithShape="1">
          <a:blip r:embed="rId3">
            <a:extLst>
              <a:ext uri="{28A0092B-C50C-407E-A947-70E740481C1C}">
                <a14:useLocalDpi xmlns:a14="http://schemas.microsoft.com/office/drawing/2010/main" val="0"/>
              </a:ext>
            </a:extLst>
          </a:blip>
          <a:srcRect l="4941" r="7481"/>
          <a:stretch/>
        </p:blipFill>
        <p:spPr>
          <a:xfrm rot="16200000">
            <a:off x="3494118" y="894040"/>
            <a:ext cx="6508441" cy="4809876"/>
          </a:xfrm>
          <a:prstGeom prst="rect">
            <a:avLst/>
          </a:prstGeom>
        </p:spPr>
      </p:pic>
      <p:sp>
        <p:nvSpPr>
          <p:cNvPr id="5" name="TextBox 4"/>
          <p:cNvSpPr txBox="1"/>
          <p:nvPr/>
        </p:nvSpPr>
        <p:spPr>
          <a:xfrm>
            <a:off x="381000" y="581085"/>
            <a:ext cx="4114800" cy="4524315"/>
          </a:xfrm>
          <a:prstGeom prst="rect">
            <a:avLst/>
          </a:prstGeom>
          <a:noFill/>
        </p:spPr>
        <p:txBody>
          <a:bodyPr wrap="square" rtlCol="0">
            <a:spAutoFit/>
          </a:bodyPr>
          <a:lstStyle/>
          <a:p>
            <a:r>
              <a:rPr lang="en-US" sz="3200" dirty="0" smtClean="0"/>
              <a:t>There are 25 carbon atom units left in the herbivore pool. </a:t>
            </a:r>
            <a:endParaRPr lang="en-US" sz="3200" dirty="0"/>
          </a:p>
          <a:p>
            <a:r>
              <a:rPr lang="en-US" sz="3200" dirty="0" smtClean="0"/>
              <a:t>If we need 1 carbon atom units per human…</a:t>
            </a:r>
          </a:p>
          <a:p>
            <a:endParaRPr lang="en-US" sz="3200" dirty="0"/>
          </a:p>
          <a:p>
            <a:r>
              <a:rPr lang="en-US" sz="3200" dirty="0" smtClean="0"/>
              <a:t>25 humans can live on an herbivore diet.</a:t>
            </a:r>
          </a:p>
        </p:txBody>
      </p:sp>
      <p:pic>
        <p:nvPicPr>
          <p:cNvPr id="7" name="Picture 6"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077200" y="5410200"/>
            <a:ext cx="533400" cy="369332"/>
          </a:xfrm>
          <a:prstGeom prst="rect">
            <a:avLst/>
          </a:prstGeom>
          <a:noFill/>
        </p:spPr>
        <p:txBody>
          <a:bodyPr wrap="square" rtlCol="0">
            <a:spAutoFit/>
          </a:bodyPr>
          <a:lstStyle/>
          <a:p>
            <a:r>
              <a:rPr lang="en-US" dirty="0">
                <a:solidFill>
                  <a:srgbClr val="0000FF"/>
                </a:solidFill>
              </a:rPr>
              <a:t>1</a:t>
            </a:r>
            <a:r>
              <a:rPr lang="en-US" dirty="0" smtClean="0">
                <a:solidFill>
                  <a:srgbClr val="0000FF"/>
                </a:solidFill>
              </a:rPr>
              <a:t>00</a:t>
            </a:r>
            <a:endParaRPr lang="en-US" dirty="0">
              <a:solidFill>
                <a:srgbClr val="0000FF"/>
              </a:solidFill>
            </a:endParaRPr>
          </a:p>
        </p:txBody>
      </p:sp>
      <p:pic>
        <p:nvPicPr>
          <p:cNvPr id="11" name="Picture 10"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5334000" y="1219200"/>
            <a:ext cx="533400" cy="369332"/>
          </a:xfrm>
          <a:prstGeom prst="rect">
            <a:avLst/>
          </a:prstGeom>
          <a:noFill/>
        </p:spPr>
        <p:txBody>
          <a:bodyPr wrap="square" rtlCol="0">
            <a:spAutoFit/>
          </a:bodyPr>
          <a:lstStyle/>
          <a:p>
            <a:r>
              <a:rPr lang="en-US" dirty="0" smtClean="0">
                <a:solidFill>
                  <a:srgbClr val="0000FF"/>
                </a:solidFill>
              </a:rPr>
              <a:t>2</a:t>
            </a:r>
            <a:r>
              <a:rPr lang="en-US" dirty="0">
                <a:solidFill>
                  <a:srgbClr val="0000FF"/>
                </a:solidFill>
              </a:rPr>
              <a:t>5</a:t>
            </a:r>
            <a:r>
              <a:rPr lang="en-US" dirty="0" smtClean="0">
                <a:solidFill>
                  <a:srgbClr val="0000FF"/>
                </a:solidFill>
              </a:rPr>
              <a:t>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pic>
        <p:nvPicPr>
          <p:cNvPr id="21" name="Picture 20"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48848"/>
          <a:stretch/>
        </p:blipFill>
        <p:spPr>
          <a:xfrm>
            <a:off x="7889564" y="2819400"/>
            <a:ext cx="425761" cy="434975"/>
          </a:xfrm>
          <a:prstGeom prst="rect">
            <a:avLst/>
          </a:prstGeom>
          <a:ln>
            <a:solidFill>
              <a:srgbClr val="000000"/>
            </a:solidFill>
          </a:ln>
        </p:spPr>
      </p:pic>
      <p:pic>
        <p:nvPicPr>
          <p:cNvPr id="22" name="Picture 21"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438400"/>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pic>
        <p:nvPicPr>
          <p:cNvPr id="26" name="Picture 25"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53340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30" name="TextBox 29"/>
          <p:cNvSpPr txBox="1"/>
          <p:nvPr/>
        </p:nvSpPr>
        <p:spPr>
          <a:xfrm>
            <a:off x="4876800" y="4953000"/>
            <a:ext cx="533400" cy="369332"/>
          </a:xfrm>
          <a:prstGeom prst="rect">
            <a:avLst/>
          </a:prstGeom>
          <a:noFill/>
        </p:spPr>
        <p:txBody>
          <a:bodyPr wrap="square" rtlCol="0">
            <a:spAutoFit/>
          </a:bodyPr>
          <a:lstStyle/>
          <a:p>
            <a:r>
              <a:rPr lang="en-US" dirty="0" smtClean="0">
                <a:solidFill>
                  <a:srgbClr val="0000FF"/>
                </a:solidFill>
              </a:rPr>
              <a:t>125</a:t>
            </a:r>
            <a:endParaRPr lang="en-US" dirty="0">
              <a:solidFill>
                <a:srgbClr val="0000FF"/>
              </a:solidFill>
            </a:endParaRPr>
          </a:p>
        </p:txBody>
      </p:sp>
      <p:pic>
        <p:nvPicPr>
          <p:cNvPr id="31" name="Picture 30"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48848"/>
          <a:stretch/>
        </p:blipFill>
        <p:spPr>
          <a:xfrm>
            <a:off x="5410200" y="5334000"/>
            <a:ext cx="425761" cy="434975"/>
          </a:xfrm>
          <a:prstGeom prst="rect">
            <a:avLst/>
          </a:prstGeom>
          <a:ln>
            <a:solidFill>
              <a:schemeClr val="tx1"/>
            </a:solidFill>
          </a:ln>
        </p:spPr>
      </p:pic>
      <p:sp>
        <p:nvSpPr>
          <p:cNvPr id="32" name="TextBox 31"/>
          <p:cNvSpPr txBox="1"/>
          <p:nvPr/>
        </p:nvSpPr>
        <p:spPr>
          <a:xfrm>
            <a:off x="7467600" y="327660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62" name="Picture 61" descr="aa049887.png"/>
          <p:cNvPicPr>
            <a:picLocks noChangeAspect="1"/>
          </p:cNvPicPr>
          <p:nvPr/>
        </p:nvPicPr>
        <p:blipFill rotWithShape="1">
          <a:blip r:embed="rId5" cstate="print">
            <a:extLst>
              <a:ext uri="{28A0092B-C50C-407E-A947-70E740481C1C}">
                <a14:useLocalDpi xmlns:a14="http://schemas.microsoft.com/office/drawing/2010/main" val="0"/>
              </a:ext>
            </a:extLst>
          </a:blip>
          <a:srcRect b="78327"/>
          <a:stretch/>
        </p:blipFill>
        <p:spPr>
          <a:xfrm>
            <a:off x="6934200" y="2514600"/>
            <a:ext cx="1097909" cy="747442"/>
          </a:xfrm>
          <a:prstGeom prst="rect">
            <a:avLst/>
          </a:prstGeom>
        </p:spPr>
      </p:pic>
      <p:pic>
        <p:nvPicPr>
          <p:cNvPr id="35" name="Picture 34" descr="skd181973sdc.png"/>
          <p:cNvPicPr>
            <a:picLocks noChangeAspect="1"/>
          </p:cNvPicPr>
          <p:nvPr/>
        </p:nvPicPr>
        <p:blipFill rotWithShape="1">
          <a:blip r:embed="rId6" cstate="print">
            <a:extLst>
              <a:ext uri="{28A0092B-C50C-407E-A947-70E740481C1C}">
                <a14:useLocalDpi xmlns:a14="http://schemas.microsoft.com/office/drawing/2010/main" val="0"/>
              </a:ext>
            </a:extLst>
          </a:blip>
          <a:srcRect l="13787" t="1" r="19997" b="60844"/>
          <a:stretch/>
        </p:blipFill>
        <p:spPr>
          <a:xfrm>
            <a:off x="7848600" y="3352800"/>
            <a:ext cx="838200" cy="638461"/>
          </a:xfrm>
          <a:prstGeom prst="rect">
            <a:avLst/>
          </a:prstGeom>
        </p:spPr>
      </p:pic>
      <p:pic>
        <p:nvPicPr>
          <p:cNvPr id="63" name="Picture 62" descr="aa044539.png"/>
          <p:cNvPicPr>
            <a:picLocks noChangeAspect="1"/>
          </p:cNvPicPr>
          <p:nvPr/>
        </p:nvPicPr>
        <p:blipFill rotWithShape="1">
          <a:blip r:embed="rId7" cstate="print">
            <a:extLst>
              <a:ext uri="{28A0092B-C50C-407E-A947-70E740481C1C}">
                <a14:useLocalDpi xmlns:a14="http://schemas.microsoft.com/office/drawing/2010/main" val="0"/>
              </a:ext>
            </a:extLst>
          </a:blip>
          <a:srcRect l="49215" b="76193"/>
          <a:stretch/>
        </p:blipFill>
        <p:spPr>
          <a:xfrm>
            <a:off x="7010400" y="3352800"/>
            <a:ext cx="944269" cy="743070"/>
          </a:xfrm>
          <a:prstGeom prst="rect">
            <a:avLst/>
          </a:prstGeom>
        </p:spPr>
      </p:pic>
      <p:pic>
        <p:nvPicPr>
          <p:cNvPr id="67" name="Picture 66" descr="56347437.png"/>
          <p:cNvPicPr>
            <a:picLocks noChangeAspect="1"/>
          </p:cNvPicPr>
          <p:nvPr/>
        </p:nvPicPr>
        <p:blipFill rotWithShape="1">
          <a:blip r:embed="rId8" cstate="print">
            <a:extLst>
              <a:ext uri="{28A0092B-C50C-407E-A947-70E740481C1C}">
                <a14:useLocalDpi xmlns:a14="http://schemas.microsoft.com/office/drawing/2010/main" val="0"/>
              </a:ext>
            </a:extLst>
          </a:blip>
          <a:srcRect l="22684" b="80126"/>
          <a:stretch/>
        </p:blipFill>
        <p:spPr>
          <a:xfrm>
            <a:off x="7543800" y="2667000"/>
            <a:ext cx="1239600" cy="726922"/>
          </a:xfrm>
          <a:prstGeom prst="rect">
            <a:avLst/>
          </a:prstGeom>
        </p:spPr>
      </p:pic>
      <p:pic>
        <p:nvPicPr>
          <p:cNvPr id="3" name="Picture 2" descr="73210182.png"/>
          <p:cNvPicPr>
            <a:picLocks noChangeAspect="1"/>
          </p:cNvPicPr>
          <p:nvPr/>
        </p:nvPicPr>
        <p:blipFill rotWithShape="1">
          <a:blip r:embed="rId9" cstate="print">
            <a:extLst>
              <a:ext uri="{28A0092B-C50C-407E-A947-70E740481C1C}">
                <a14:useLocalDpi xmlns:a14="http://schemas.microsoft.com/office/drawing/2010/main" val="0"/>
              </a:ext>
            </a:extLst>
          </a:blip>
          <a:srcRect l="30452" r="15346" b="76330"/>
          <a:stretch/>
        </p:blipFill>
        <p:spPr>
          <a:xfrm>
            <a:off x="7391400" y="2971800"/>
            <a:ext cx="890495" cy="826809"/>
          </a:xfrm>
          <a:prstGeom prst="rect">
            <a:avLst/>
          </a:prstGeom>
        </p:spPr>
      </p:pic>
      <p:pic>
        <p:nvPicPr>
          <p:cNvPr id="61" name="Picture 60" descr="aa049887.png"/>
          <p:cNvPicPr>
            <a:picLocks noChangeAspect="1"/>
          </p:cNvPicPr>
          <p:nvPr/>
        </p:nvPicPr>
        <p:blipFill rotWithShape="1">
          <a:blip r:embed="rId5" cstate="print">
            <a:extLst>
              <a:ext uri="{28A0092B-C50C-407E-A947-70E740481C1C}">
                <a14:useLocalDpi xmlns:a14="http://schemas.microsoft.com/office/drawing/2010/main" val="0"/>
              </a:ext>
            </a:extLst>
          </a:blip>
          <a:srcRect b="78327"/>
          <a:stretch/>
        </p:blipFill>
        <p:spPr>
          <a:xfrm>
            <a:off x="7543800" y="3352800"/>
            <a:ext cx="1097909" cy="747442"/>
          </a:xfrm>
          <a:prstGeom prst="rect">
            <a:avLst/>
          </a:prstGeom>
        </p:spPr>
      </p:pic>
      <p:pic>
        <p:nvPicPr>
          <p:cNvPr id="44" name="Picture 43" descr="skd181973sdc.png"/>
          <p:cNvPicPr>
            <a:picLocks noChangeAspect="1"/>
          </p:cNvPicPr>
          <p:nvPr/>
        </p:nvPicPr>
        <p:blipFill rotWithShape="1">
          <a:blip r:embed="rId6" cstate="print">
            <a:extLst>
              <a:ext uri="{28A0092B-C50C-407E-A947-70E740481C1C}">
                <a14:useLocalDpi xmlns:a14="http://schemas.microsoft.com/office/drawing/2010/main" val="0"/>
              </a:ext>
            </a:extLst>
          </a:blip>
          <a:srcRect l="13787" t="1" r="19997" b="60844"/>
          <a:stretch/>
        </p:blipFill>
        <p:spPr>
          <a:xfrm>
            <a:off x="7315200" y="2590800"/>
            <a:ext cx="838200" cy="638461"/>
          </a:xfrm>
          <a:prstGeom prst="rect">
            <a:avLst/>
          </a:prstGeom>
        </p:spPr>
      </p:pic>
      <p:pic>
        <p:nvPicPr>
          <p:cNvPr id="2" name="Picture 1" descr="aa044539.png"/>
          <p:cNvPicPr>
            <a:picLocks noChangeAspect="1"/>
          </p:cNvPicPr>
          <p:nvPr/>
        </p:nvPicPr>
        <p:blipFill rotWithShape="1">
          <a:blip r:embed="rId7" cstate="print">
            <a:extLst>
              <a:ext uri="{28A0092B-C50C-407E-A947-70E740481C1C}">
                <a14:useLocalDpi xmlns:a14="http://schemas.microsoft.com/office/drawing/2010/main" val="0"/>
              </a:ext>
            </a:extLst>
          </a:blip>
          <a:srcRect l="49215" b="76193"/>
          <a:stretch/>
        </p:blipFill>
        <p:spPr>
          <a:xfrm>
            <a:off x="6934200" y="3124200"/>
            <a:ext cx="944269" cy="743070"/>
          </a:xfrm>
          <a:prstGeom prst="rect">
            <a:avLst/>
          </a:prstGeom>
        </p:spPr>
      </p:pic>
      <p:pic>
        <p:nvPicPr>
          <p:cNvPr id="39" name="Picture 38" descr="skd181973sdc.png"/>
          <p:cNvPicPr>
            <a:picLocks noChangeAspect="1"/>
          </p:cNvPicPr>
          <p:nvPr/>
        </p:nvPicPr>
        <p:blipFill rotWithShape="1">
          <a:blip r:embed="rId6" cstate="print">
            <a:extLst>
              <a:ext uri="{28A0092B-C50C-407E-A947-70E740481C1C}">
                <a14:useLocalDpi xmlns:a14="http://schemas.microsoft.com/office/drawing/2010/main" val="0"/>
              </a:ext>
            </a:extLst>
          </a:blip>
          <a:srcRect l="13787" t="1" r="19997" b="60844"/>
          <a:stretch/>
        </p:blipFill>
        <p:spPr>
          <a:xfrm>
            <a:off x="6858000" y="3352800"/>
            <a:ext cx="838200" cy="638461"/>
          </a:xfrm>
          <a:prstGeom prst="rect">
            <a:avLst/>
          </a:prstGeom>
        </p:spPr>
      </p:pic>
      <p:pic>
        <p:nvPicPr>
          <p:cNvPr id="65" name="Picture 64" descr="200387650-001.png"/>
          <p:cNvPicPr>
            <a:picLocks noChangeAspect="1"/>
          </p:cNvPicPr>
          <p:nvPr/>
        </p:nvPicPr>
        <p:blipFill rotWithShape="1">
          <a:blip r:embed="rId10" cstate="print">
            <a:extLst>
              <a:ext uri="{28A0092B-C50C-407E-A947-70E740481C1C}">
                <a14:useLocalDpi xmlns:a14="http://schemas.microsoft.com/office/drawing/2010/main" val="0"/>
              </a:ext>
            </a:extLst>
          </a:blip>
          <a:srcRect b="78221"/>
          <a:stretch/>
        </p:blipFill>
        <p:spPr>
          <a:xfrm>
            <a:off x="7086600" y="2590800"/>
            <a:ext cx="1322876" cy="775375"/>
          </a:xfrm>
          <a:prstGeom prst="rect">
            <a:avLst/>
          </a:prstGeom>
        </p:spPr>
      </p:pic>
      <p:pic>
        <p:nvPicPr>
          <p:cNvPr id="9" name="Picture 8" descr="200387787-001.png"/>
          <p:cNvPicPr>
            <a:picLocks noChangeAspect="1"/>
          </p:cNvPicPr>
          <p:nvPr/>
        </p:nvPicPr>
        <p:blipFill rotWithShape="1">
          <a:blip r:embed="rId11" cstate="print">
            <a:extLst>
              <a:ext uri="{28A0092B-C50C-407E-A947-70E740481C1C}">
                <a14:useLocalDpi xmlns:a14="http://schemas.microsoft.com/office/drawing/2010/main" val="0"/>
              </a:ext>
            </a:extLst>
          </a:blip>
          <a:srcRect l="18708" r="22185" b="72256"/>
          <a:stretch/>
        </p:blipFill>
        <p:spPr>
          <a:xfrm>
            <a:off x="7620000" y="3352800"/>
            <a:ext cx="992683" cy="985219"/>
          </a:xfrm>
          <a:prstGeom prst="rect">
            <a:avLst/>
          </a:prstGeom>
        </p:spPr>
      </p:pic>
      <p:pic>
        <p:nvPicPr>
          <p:cNvPr id="73" name="Picture 72" descr="AA053845.png"/>
          <p:cNvPicPr>
            <a:picLocks noChangeAspect="1"/>
          </p:cNvPicPr>
          <p:nvPr/>
        </p:nvPicPr>
        <p:blipFill rotWithShape="1">
          <a:blip r:embed="rId12" cstate="print">
            <a:extLst>
              <a:ext uri="{28A0092B-C50C-407E-A947-70E740481C1C}">
                <a14:useLocalDpi xmlns:a14="http://schemas.microsoft.com/office/drawing/2010/main" val="0"/>
              </a:ext>
            </a:extLst>
          </a:blip>
          <a:srcRect r="54569" b="79041"/>
          <a:stretch/>
        </p:blipFill>
        <p:spPr>
          <a:xfrm>
            <a:off x="7696200" y="2514600"/>
            <a:ext cx="871038" cy="727021"/>
          </a:xfrm>
          <a:prstGeom prst="rect">
            <a:avLst/>
          </a:prstGeom>
        </p:spPr>
      </p:pic>
      <p:pic>
        <p:nvPicPr>
          <p:cNvPr id="76" name="Picture 75" descr="aa0538400.png"/>
          <p:cNvPicPr>
            <a:picLocks noChangeAspect="1"/>
          </p:cNvPicPr>
          <p:nvPr/>
        </p:nvPicPr>
        <p:blipFill rotWithShape="1">
          <a:blip r:embed="rId13" cstate="print">
            <a:extLst>
              <a:ext uri="{28A0092B-C50C-407E-A947-70E740481C1C}">
                <a14:useLocalDpi xmlns:a14="http://schemas.microsoft.com/office/drawing/2010/main" val="0"/>
              </a:ext>
            </a:extLst>
          </a:blip>
          <a:srcRect b="79467"/>
          <a:stretch/>
        </p:blipFill>
        <p:spPr>
          <a:xfrm>
            <a:off x="6705600" y="2819400"/>
            <a:ext cx="1048547" cy="640875"/>
          </a:xfrm>
          <a:prstGeom prst="rect">
            <a:avLst/>
          </a:prstGeom>
        </p:spPr>
      </p:pic>
      <p:pic>
        <p:nvPicPr>
          <p:cNvPr id="66" name="Picture 65" descr="200387650-001.png"/>
          <p:cNvPicPr>
            <a:picLocks noChangeAspect="1"/>
          </p:cNvPicPr>
          <p:nvPr/>
        </p:nvPicPr>
        <p:blipFill rotWithShape="1">
          <a:blip r:embed="rId10" cstate="print">
            <a:extLst>
              <a:ext uri="{28A0092B-C50C-407E-A947-70E740481C1C}">
                <a14:useLocalDpi xmlns:a14="http://schemas.microsoft.com/office/drawing/2010/main" val="0"/>
              </a:ext>
            </a:extLst>
          </a:blip>
          <a:srcRect b="78221"/>
          <a:stretch/>
        </p:blipFill>
        <p:spPr>
          <a:xfrm>
            <a:off x="6934200" y="3657600"/>
            <a:ext cx="1322876" cy="775375"/>
          </a:xfrm>
          <a:prstGeom prst="rect">
            <a:avLst/>
          </a:prstGeom>
        </p:spPr>
      </p:pic>
      <p:pic>
        <p:nvPicPr>
          <p:cNvPr id="6" name="Picture 5" descr="56347437.png"/>
          <p:cNvPicPr>
            <a:picLocks noChangeAspect="1"/>
          </p:cNvPicPr>
          <p:nvPr/>
        </p:nvPicPr>
        <p:blipFill rotWithShape="1">
          <a:blip r:embed="rId8" cstate="print">
            <a:extLst>
              <a:ext uri="{28A0092B-C50C-407E-A947-70E740481C1C}">
                <a14:useLocalDpi xmlns:a14="http://schemas.microsoft.com/office/drawing/2010/main" val="0"/>
              </a:ext>
            </a:extLst>
          </a:blip>
          <a:srcRect l="22684" b="80126"/>
          <a:stretch/>
        </p:blipFill>
        <p:spPr>
          <a:xfrm>
            <a:off x="6934200" y="2438400"/>
            <a:ext cx="1239600" cy="726922"/>
          </a:xfrm>
          <a:prstGeom prst="rect">
            <a:avLst/>
          </a:prstGeom>
        </p:spPr>
      </p:pic>
      <p:pic>
        <p:nvPicPr>
          <p:cNvPr id="72" name="Picture 71" descr="AA053848.png"/>
          <p:cNvPicPr>
            <a:picLocks noChangeAspect="1"/>
          </p:cNvPicPr>
          <p:nvPr/>
        </p:nvPicPr>
        <p:blipFill rotWithShape="1">
          <a:blip r:embed="rId14" cstate="print">
            <a:extLst>
              <a:ext uri="{28A0092B-C50C-407E-A947-70E740481C1C}">
                <a14:useLocalDpi xmlns:a14="http://schemas.microsoft.com/office/drawing/2010/main" val="0"/>
              </a:ext>
            </a:extLst>
          </a:blip>
          <a:srcRect b="76862"/>
          <a:stretch/>
        </p:blipFill>
        <p:spPr>
          <a:xfrm>
            <a:off x="7772400" y="2819400"/>
            <a:ext cx="1155231" cy="817423"/>
          </a:xfrm>
          <a:prstGeom prst="rect">
            <a:avLst/>
          </a:prstGeom>
        </p:spPr>
      </p:pic>
      <p:pic>
        <p:nvPicPr>
          <p:cNvPr id="69" name="Picture 68" descr="200387787-001.png"/>
          <p:cNvPicPr>
            <a:picLocks noChangeAspect="1"/>
          </p:cNvPicPr>
          <p:nvPr/>
        </p:nvPicPr>
        <p:blipFill rotWithShape="1">
          <a:blip r:embed="rId11" cstate="print">
            <a:extLst>
              <a:ext uri="{28A0092B-C50C-407E-A947-70E740481C1C}">
                <a14:useLocalDpi xmlns:a14="http://schemas.microsoft.com/office/drawing/2010/main" val="0"/>
              </a:ext>
            </a:extLst>
          </a:blip>
          <a:srcRect l="18708" r="22185" b="72256"/>
          <a:stretch/>
        </p:blipFill>
        <p:spPr>
          <a:xfrm>
            <a:off x="6629400" y="2895600"/>
            <a:ext cx="992683" cy="985219"/>
          </a:xfrm>
          <a:prstGeom prst="rect">
            <a:avLst/>
          </a:prstGeom>
        </p:spPr>
      </p:pic>
      <p:pic>
        <p:nvPicPr>
          <p:cNvPr id="71" name="Picture 70" descr="AA053848.png"/>
          <p:cNvPicPr>
            <a:picLocks noChangeAspect="1"/>
          </p:cNvPicPr>
          <p:nvPr/>
        </p:nvPicPr>
        <p:blipFill rotWithShape="1">
          <a:blip r:embed="rId14" cstate="print">
            <a:extLst>
              <a:ext uri="{28A0092B-C50C-407E-A947-70E740481C1C}">
                <a14:useLocalDpi xmlns:a14="http://schemas.microsoft.com/office/drawing/2010/main" val="0"/>
              </a:ext>
            </a:extLst>
          </a:blip>
          <a:srcRect b="76862"/>
          <a:stretch/>
        </p:blipFill>
        <p:spPr>
          <a:xfrm>
            <a:off x="7162800" y="2514600"/>
            <a:ext cx="1155231" cy="817423"/>
          </a:xfrm>
          <a:prstGeom prst="rect">
            <a:avLst/>
          </a:prstGeom>
        </p:spPr>
      </p:pic>
      <p:pic>
        <p:nvPicPr>
          <p:cNvPr id="28" name="Picture 27" descr="skd181973sdc.png"/>
          <p:cNvPicPr>
            <a:picLocks noChangeAspect="1"/>
          </p:cNvPicPr>
          <p:nvPr/>
        </p:nvPicPr>
        <p:blipFill rotWithShape="1">
          <a:blip r:embed="rId6" cstate="print">
            <a:extLst>
              <a:ext uri="{28A0092B-C50C-407E-A947-70E740481C1C}">
                <a14:useLocalDpi xmlns:a14="http://schemas.microsoft.com/office/drawing/2010/main" val="0"/>
              </a:ext>
            </a:extLst>
          </a:blip>
          <a:srcRect l="13787" t="1" r="19997" b="60844"/>
          <a:stretch/>
        </p:blipFill>
        <p:spPr>
          <a:xfrm>
            <a:off x="6705600" y="3733800"/>
            <a:ext cx="838200" cy="638461"/>
          </a:xfrm>
          <a:prstGeom prst="rect">
            <a:avLst/>
          </a:prstGeom>
        </p:spPr>
      </p:pic>
      <p:pic>
        <p:nvPicPr>
          <p:cNvPr id="4" name="Picture 3" descr="200387650-001.png"/>
          <p:cNvPicPr>
            <a:picLocks noChangeAspect="1"/>
          </p:cNvPicPr>
          <p:nvPr/>
        </p:nvPicPr>
        <p:blipFill rotWithShape="1">
          <a:blip r:embed="rId10" cstate="print">
            <a:extLst>
              <a:ext uri="{28A0092B-C50C-407E-A947-70E740481C1C}">
                <a14:useLocalDpi xmlns:a14="http://schemas.microsoft.com/office/drawing/2010/main" val="0"/>
              </a:ext>
            </a:extLst>
          </a:blip>
          <a:srcRect b="78221"/>
          <a:stretch/>
        </p:blipFill>
        <p:spPr>
          <a:xfrm>
            <a:off x="7620000" y="2590800"/>
            <a:ext cx="1322876" cy="775375"/>
          </a:xfrm>
          <a:prstGeom prst="rect">
            <a:avLst/>
          </a:prstGeom>
        </p:spPr>
      </p:pic>
      <p:pic>
        <p:nvPicPr>
          <p:cNvPr id="64" name="Picture 63" descr="73210182.png"/>
          <p:cNvPicPr>
            <a:picLocks noChangeAspect="1"/>
          </p:cNvPicPr>
          <p:nvPr/>
        </p:nvPicPr>
        <p:blipFill rotWithShape="1">
          <a:blip r:embed="rId9" cstate="print">
            <a:extLst>
              <a:ext uri="{28A0092B-C50C-407E-A947-70E740481C1C}">
                <a14:useLocalDpi xmlns:a14="http://schemas.microsoft.com/office/drawing/2010/main" val="0"/>
              </a:ext>
            </a:extLst>
          </a:blip>
          <a:srcRect l="30452" r="15346" b="76330"/>
          <a:stretch/>
        </p:blipFill>
        <p:spPr>
          <a:xfrm>
            <a:off x="7315200" y="3429000"/>
            <a:ext cx="890495" cy="826809"/>
          </a:xfrm>
          <a:prstGeom prst="rect">
            <a:avLst/>
          </a:prstGeom>
        </p:spPr>
      </p:pic>
      <p:pic>
        <p:nvPicPr>
          <p:cNvPr id="70" name="Picture 69" descr="200387787-001.png"/>
          <p:cNvPicPr>
            <a:picLocks noChangeAspect="1"/>
          </p:cNvPicPr>
          <p:nvPr/>
        </p:nvPicPr>
        <p:blipFill rotWithShape="1">
          <a:blip r:embed="rId11" cstate="print">
            <a:extLst>
              <a:ext uri="{28A0092B-C50C-407E-A947-70E740481C1C}">
                <a14:useLocalDpi xmlns:a14="http://schemas.microsoft.com/office/drawing/2010/main" val="0"/>
              </a:ext>
            </a:extLst>
          </a:blip>
          <a:srcRect l="18708" r="22185" b="72256"/>
          <a:stretch/>
        </p:blipFill>
        <p:spPr>
          <a:xfrm>
            <a:off x="7696200" y="3200400"/>
            <a:ext cx="992683" cy="985219"/>
          </a:xfrm>
          <a:prstGeom prst="rect">
            <a:avLst/>
          </a:prstGeom>
        </p:spPr>
      </p:pic>
      <p:pic>
        <p:nvPicPr>
          <p:cNvPr id="68" name="Picture 67" descr="56347437.png"/>
          <p:cNvPicPr>
            <a:picLocks noChangeAspect="1"/>
          </p:cNvPicPr>
          <p:nvPr/>
        </p:nvPicPr>
        <p:blipFill rotWithShape="1">
          <a:blip r:embed="rId8" cstate="print">
            <a:extLst>
              <a:ext uri="{28A0092B-C50C-407E-A947-70E740481C1C}">
                <a14:useLocalDpi xmlns:a14="http://schemas.microsoft.com/office/drawing/2010/main" val="0"/>
              </a:ext>
            </a:extLst>
          </a:blip>
          <a:srcRect l="22684" b="80126"/>
          <a:stretch/>
        </p:blipFill>
        <p:spPr>
          <a:xfrm>
            <a:off x="6629400" y="2819400"/>
            <a:ext cx="1239600" cy="726922"/>
          </a:xfrm>
          <a:prstGeom prst="rect">
            <a:avLst/>
          </a:prstGeom>
        </p:spPr>
      </p:pic>
      <p:pic>
        <p:nvPicPr>
          <p:cNvPr id="75" name="Picture 74" descr="aa0538400.png"/>
          <p:cNvPicPr>
            <a:picLocks noChangeAspect="1"/>
          </p:cNvPicPr>
          <p:nvPr/>
        </p:nvPicPr>
        <p:blipFill rotWithShape="1">
          <a:blip r:embed="rId13" cstate="print">
            <a:extLst>
              <a:ext uri="{28A0092B-C50C-407E-A947-70E740481C1C}">
                <a14:useLocalDpi xmlns:a14="http://schemas.microsoft.com/office/drawing/2010/main" val="0"/>
              </a:ext>
            </a:extLst>
          </a:blip>
          <a:srcRect b="79467"/>
          <a:stretch/>
        </p:blipFill>
        <p:spPr>
          <a:xfrm>
            <a:off x="7162800" y="2514600"/>
            <a:ext cx="1048547" cy="640875"/>
          </a:xfrm>
          <a:prstGeom prst="rect">
            <a:avLst/>
          </a:prstGeom>
        </p:spPr>
      </p:pic>
      <p:pic>
        <p:nvPicPr>
          <p:cNvPr id="13" name="Picture 12" descr="AA053845.png"/>
          <p:cNvPicPr>
            <a:picLocks noChangeAspect="1"/>
          </p:cNvPicPr>
          <p:nvPr/>
        </p:nvPicPr>
        <p:blipFill rotWithShape="1">
          <a:blip r:embed="rId12" cstate="print">
            <a:extLst>
              <a:ext uri="{28A0092B-C50C-407E-A947-70E740481C1C}">
                <a14:useLocalDpi xmlns:a14="http://schemas.microsoft.com/office/drawing/2010/main" val="0"/>
              </a:ext>
            </a:extLst>
          </a:blip>
          <a:srcRect r="54569" b="79041"/>
          <a:stretch/>
        </p:blipFill>
        <p:spPr>
          <a:xfrm>
            <a:off x="6705600" y="2514600"/>
            <a:ext cx="871038" cy="727021"/>
          </a:xfrm>
          <a:prstGeom prst="rect">
            <a:avLst/>
          </a:prstGeom>
        </p:spPr>
      </p:pic>
    </p:spTree>
    <p:extLst>
      <p:ext uri="{BB962C8B-B14F-4D97-AF65-F5344CB8AC3E}">
        <p14:creationId xmlns:p14="http://schemas.microsoft.com/office/powerpoint/2010/main" val="2245638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nodeType="withEffect">
                                  <p:stCondLst>
                                    <p:cond delay="500"/>
                                  </p:stCondLst>
                                  <p:childTnLst>
                                    <p:set>
                                      <p:cBhvr>
                                        <p:cTn id="8" dur="1" fill="hold">
                                          <p:stCondLst>
                                            <p:cond delay="0"/>
                                          </p:stCondLst>
                                        </p:cTn>
                                        <p:tgtEl>
                                          <p:spTgt spid="35"/>
                                        </p:tgtEl>
                                        <p:attrNameLst>
                                          <p:attrName>style.visibility</p:attrName>
                                        </p:attrNameLst>
                                      </p:cBhvr>
                                      <p:to>
                                        <p:strVal val="visible"/>
                                      </p:to>
                                    </p:set>
                                  </p:childTnLst>
                                </p:cTn>
                              </p:par>
                              <p:par>
                                <p:cTn id="9" presetID="1" presetClass="entr" presetSubtype="0" fill="hold" nodeType="withEffect">
                                  <p:stCondLst>
                                    <p:cond delay="1000"/>
                                  </p:stCondLst>
                                  <p:childTnLst>
                                    <p:set>
                                      <p:cBhvr>
                                        <p:cTn id="10" dur="1" fill="hold">
                                          <p:stCondLst>
                                            <p:cond delay="0"/>
                                          </p:stCondLst>
                                        </p:cTn>
                                        <p:tgtEl>
                                          <p:spTgt spid="63"/>
                                        </p:tgtEl>
                                        <p:attrNameLst>
                                          <p:attrName>style.visibility</p:attrName>
                                        </p:attrNameLst>
                                      </p:cBhvr>
                                      <p:to>
                                        <p:strVal val="visible"/>
                                      </p:to>
                                    </p:set>
                                  </p:childTnLst>
                                </p:cTn>
                              </p:par>
                              <p:par>
                                <p:cTn id="11" presetID="1" presetClass="entr" presetSubtype="0" fill="hold" nodeType="withEffect">
                                  <p:stCondLst>
                                    <p:cond delay="150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2000"/>
                                  </p:stCondLst>
                                  <p:childTnLst>
                                    <p:set>
                                      <p:cBhvr>
                                        <p:cTn id="14" dur="1" fill="hold">
                                          <p:stCondLst>
                                            <p:cond delay="0"/>
                                          </p:stCondLst>
                                        </p:cTn>
                                        <p:tgtEl>
                                          <p:spTgt spid="67"/>
                                        </p:tgtEl>
                                        <p:attrNameLst>
                                          <p:attrName>style.visibility</p:attrName>
                                        </p:attrNameLst>
                                      </p:cBhvr>
                                      <p:to>
                                        <p:strVal val="visible"/>
                                      </p:to>
                                    </p:set>
                                  </p:childTnLst>
                                </p:cTn>
                              </p:par>
                              <p:par>
                                <p:cTn id="15" presetID="1" presetClass="entr" presetSubtype="0" fill="hold" nodeType="withEffect">
                                  <p:stCondLst>
                                    <p:cond delay="2500"/>
                                  </p:stCondLst>
                                  <p:childTnLst>
                                    <p:set>
                                      <p:cBhvr>
                                        <p:cTn id="16" dur="1" fill="hold">
                                          <p:stCondLst>
                                            <p:cond delay="0"/>
                                          </p:stCondLst>
                                        </p:cTn>
                                        <p:tgtEl>
                                          <p:spTgt spid="61"/>
                                        </p:tgtEl>
                                        <p:attrNameLst>
                                          <p:attrName>style.visibility</p:attrName>
                                        </p:attrNameLst>
                                      </p:cBhvr>
                                      <p:to>
                                        <p:strVal val="visible"/>
                                      </p:to>
                                    </p:set>
                                  </p:childTnLst>
                                </p:cTn>
                              </p:par>
                              <p:par>
                                <p:cTn id="17" presetID="1" presetClass="entr" presetSubtype="0" fill="hold" nodeType="withEffect">
                                  <p:stCondLst>
                                    <p:cond delay="300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350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400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4500"/>
                                  </p:stCondLst>
                                  <p:childTnLst>
                                    <p:set>
                                      <p:cBhvr>
                                        <p:cTn id="24" dur="1" fill="hold">
                                          <p:stCondLst>
                                            <p:cond delay="0"/>
                                          </p:stCondLst>
                                        </p:cTn>
                                        <p:tgtEl>
                                          <p:spTgt spid="65"/>
                                        </p:tgtEl>
                                        <p:attrNameLst>
                                          <p:attrName>style.visibility</p:attrName>
                                        </p:attrNameLst>
                                      </p:cBhvr>
                                      <p:to>
                                        <p:strVal val="visible"/>
                                      </p:to>
                                    </p:set>
                                  </p:childTnLst>
                                </p:cTn>
                              </p:par>
                              <p:par>
                                <p:cTn id="25" presetID="1" presetClass="entr" presetSubtype="0" fill="hold" nodeType="withEffect">
                                  <p:stCondLst>
                                    <p:cond delay="500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5500"/>
                                  </p:stCondLst>
                                  <p:childTnLst>
                                    <p:set>
                                      <p:cBhvr>
                                        <p:cTn id="28" dur="1" fill="hold">
                                          <p:stCondLst>
                                            <p:cond delay="0"/>
                                          </p:stCondLst>
                                        </p:cTn>
                                        <p:tgtEl>
                                          <p:spTgt spid="73"/>
                                        </p:tgtEl>
                                        <p:attrNameLst>
                                          <p:attrName>style.visibility</p:attrName>
                                        </p:attrNameLst>
                                      </p:cBhvr>
                                      <p:to>
                                        <p:strVal val="visible"/>
                                      </p:to>
                                    </p:set>
                                  </p:childTnLst>
                                </p:cTn>
                              </p:par>
                              <p:par>
                                <p:cTn id="29" presetID="1" presetClass="entr" presetSubtype="0" fill="hold" nodeType="withEffect">
                                  <p:stCondLst>
                                    <p:cond delay="6000"/>
                                  </p:stCondLst>
                                  <p:childTnLst>
                                    <p:set>
                                      <p:cBhvr>
                                        <p:cTn id="30" dur="1" fill="hold">
                                          <p:stCondLst>
                                            <p:cond delay="0"/>
                                          </p:stCondLst>
                                        </p:cTn>
                                        <p:tgtEl>
                                          <p:spTgt spid="76"/>
                                        </p:tgtEl>
                                        <p:attrNameLst>
                                          <p:attrName>style.visibility</p:attrName>
                                        </p:attrNameLst>
                                      </p:cBhvr>
                                      <p:to>
                                        <p:strVal val="visible"/>
                                      </p:to>
                                    </p:set>
                                  </p:childTnLst>
                                </p:cTn>
                              </p:par>
                              <p:par>
                                <p:cTn id="31" presetID="1" presetClass="entr" presetSubtype="0" fill="hold" nodeType="withEffect">
                                  <p:stCondLst>
                                    <p:cond delay="6500"/>
                                  </p:stCondLst>
                                  <p:childTnLst>
                                    <p:set>
                                      <p:cBhvr>
                                        <p:cTn id="32" dur="1" fill="hold">
                                          <p:stCondLst>
                                            <p:cond delay="0"/>
                                          </p:stCondLst>
                                        </p:cTn>
                                        <p:tgtEl>
                                          <p:spTgt spid="66"/>
                                        </p:tgtEl>
                                        <p:attrNameLst>
                                          <p:attrName>style.visibility</p:attrName>
                                        </p:attrNameLst>
                                      </p:cBhvr>
                                      <p:to>
                                        <p:strVal val="visible"/>
                                      </p:to>
                                    </p:set>
                                  </p:childTnLst>
                                </p:cTn>
                              </p:par>
                              <p:par>
                                <p:cTn id="33" presetID="1" presetClass="entr" presetSubtype="0" fill="hold" nodeType="withEffect">
                                  <p:stCondLst>
                                    <p:cond delay="7000"/>
                                  </p:stCondLst>
                                  <p:childTnLst>
                                    <p:set>
                                      <p:cBhvr>
                                        <p:cTn id="34" dur="1" fill="hold">
                                          <p:stCondLst>
                                            <p:cond delay="0"/>
                                          </p:stCondLst>
                                        </p:cTn>
                                        <p:tgtEl>
                                          <p:spTgt spid="6"/>
                                        </p:tgtEl>
                                        <p:attrNameLst>
                                          <p:attrName>style.visibility</p:attrName>
                                        </p:attrNameLst>
                                      </p:cBhvr>
                                      <p:to>
                                        <p:strVal val="visible"/>
                                      </p:to>
                                    </p:set>
                                  </p:childTnLst>
                                </p:cTn>
                              </p:par>
                              <p:par>
                                <p:cTn id="35" presetID="1" presetClass="entr" presetSubtype="0" fill="hold" nodeType="withEffect">
                                  <p:stCondLst>
                                    <p:cond delay="7500"/>
                                  </p:stCondLst>
                                  <p:childTnLst>
                                    <p:set>
                                      <p:cBhvr>
                                        <p:cTn id="36" dur="1" fill="hold">
                                          <p:stCondLst>
                                            <p:cond delay="0"/>
                                          </p:stCondLst>
                                        </p:cTn>
                                        <p:tgtEl>
                                          <p:spTgt spid="72"/>
                                        </p:tgtEl>
                                        <p:attrNameLst>
                                          <p:attrName>style.visibility</p:attrName>
                                        </p:attrNameLst>
                                      </p:cBhvr>
                                      <p:to>
                                        <p:strVal val="visible"/>
                                      </p:to>
                                    </p:set>
                                  </p:childTnLst>
                                </p:cTn>
                              </p:par>
                              <p:par>
                                <p:cTn id="37" presetID="1" presetClass="entr" presetSubtype="0" fill="hold" nodeType="withEffect">
                                  <p:stCondLst>
                                    <p:cond delay="8000"/>
                                  </p:stCondLst>
                                  <p:childTnLst>
                                    <p:set>
                                      <p:cBhvr>
                                        <p:cTn id="38" dur="1" fill="hold">
                                          <p:stCondLst>
                                            <p:cond delay="0"/>
                                          </p:stCondLst>
                                        </p:cTn>
                                        <p:tgtEl>
                                          <p:spTgt spid="69"/>
                                        </p:tgtEl>
                                        <p:attrNameLst>
                                          <p:attrName>style.visibility</p:attrName>
                                        </p:attrNameLst>
                                      </p:cBhvr>
                                      <p:to>
                                        <p:strVal val="visible"/>
                                      </p:to>
                                    </p:set>
                                  </p:childTnLst>
                                </p:cTn>
                              </p:par>
                              <p:par>
                                <p:cTn id="39" presetID="1" presetClass="entr" presetSubtype="0" fill="hold" nodeType="withEffect">
                                  <p:stCondLst>
                                    <p:cond delay="8500"/>
                                  </p:stCondLst>
                                  <p:childTnLst>
                                    <p:set>
                                      <p:cBhvr>
                                        <p:cTn id="40" dur="1" fill="hold">
                                          <p:stCondLst>
                                            <p:cond delay="0"/>
                                          </p:stCondLst>
                                        </p:cTn>
                                        <p:tgtEl>
                                          <p:spTgt spid="71"/>
                                        </p:tgtEl>
                                        <p:attrNameLst>
                                          <p:attrName>style.visibility</p:attrName>
                                        </p:attrNameLst>
                                      </p:cBhvr>
                                      <p:to>
                                        <p:strVal val="visible"/>
                                      </p:to>
                                    </p:set>
                                  </p:childTnLst>
                                </p:cTn>
                              </p:par>
                              <p:par>
                                <p:cTn id="41" presetID="1" presetClass="entr" presetSubtype="0" fill="hold" nodeType="withEffect">
                                  <p:stCondLst>
                                    <p:cond delay="900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9500"/>
                                  </p:stCondLst>
                                  <p:childTnLst>
                                    <p:set>
                                      <p:cBhvr>
                                        <p:cTn id="44" dur="1" fill="hold">
                                          <p:stCondLst>
                                            <p:cond delay="0"/>
                                          </p:stCondLst>
                                        </p:cTn>
                                        <p:tgtEl>
                                          <p:spTgt spid="4"/>
                                        </p:tgtEl>
                                        <p:attrNameLst>
                                          <p:attrName>style.visibility</p:attrName>
                                        </p:attrNameLst>
                                      </p:cBhvr>
                                      <p:to>
                                        <p:strVal val="visible"/>
                                      </p:to>
                                    </p:set>
                                  </p:childTnLst>
                                </p:cTn>
                              </p:par>
                              <p:par>
                                <p:cTn id="45" presetID="1" presetClass="entr" presetSubtype="0" fill="hold" nodeType="withEffect">
                                  <p:stCondLst>
                                    <p:cond delay="10000"/>
                                  </p:stCondLst>
                                  <p:childTnLst>
                                    <p:set>
                                      <p:cBhvr>
                                        <p:cTn id="46" dur="1" fill="hold">
                                          <p:stCondLst>
                                            <p:cond delay="0"/>
                                          </p:stCondLst>
                                        </p:cTn>
                                        <p:tgtEl>
                                          <p:spTgt spid="64"/>
                                        </p:tgtEl>
                                        <p:attrNameLst>
                                          <p:attrName>style.visibility</p:attrName>
                                        </p:attrNameLst>
                                      </p:cBhvr>
                                      <p:to>
                                        <p:strVal val="visible"/>
                                      </p:to>
                                    </p:set>
                                  </p:childTnLst>
                                </p:cTn>
                              </p:par>
                              <p:par>
                                <p:cTn id="47" presetID="1" presetClass="entr" presetSubtype="0" fill="hold" nodeType="withEffect">
                                  <p:stCondLst>
                                    <p:cond delay="10500"/>
                                  </p:stCondLst>
                                  <p:childTnLst>
                                    <p:set>
                                      <p:cBhvr>
                                        <p:cTn id="48" dur="1" fill="hold">
                                          <p:stCondLst>
                                            <p:cond delay="0"/>
                                          </p:stCondLst>
                                        </p:cTn>
                                        <p:tgtEl>
                                          <p:spTgt spid="70"/>
                                        </p:tgtEl>
                                        <p:attrNameLst>
                                          <p:attrName>style.visibility</p:attrName>
                                        </p:attrNameLst>
                                      </p:cBhvr>
                                      <p:to>
                                        <p:strVal val="visible"/>
                                      </p:to>
                                    </p:set>
                                  </p:childTnLst>
                                </p:cTn>
                              </p:par>
                              <p:par>
                                <p:cTn id="49" presetID="1" presetClass="entr" presetSubtype="0" fill="hold" nodeType="withEffect">
                                  <p:stCondLst>
                                    <p:cond delay="11000"/>
                                  </p:stCondLst>
                                  <p:childTnLst>
                                    <p:set>
                                      <p:cBhvr>
                                        <p:cTn id="50" dur="1" fill="hold">
                                          <p:stCondLst>
                                            <p:cond delay="0"/>
                                          </p:stCondLst>
                                        </p:cTn>
                                        <p:tgtEl>
                                          <p:spTgt spid="68"/>
                                        </p:tgtEl>
                                        <p:attrNameLst>
                                          <p:attrName>style.visibility</p:attrName>
                                        </p:attrNameLst>
                                      </p:cBhvr>
                                      <p:to>
                                        <p:strVal val="visible"/>
                                      </p:to>
                                    </p:set>
                                  </p:childTnLst>
                                </p:cTn>
                              </p:par>
                              <p:par>
                                <p:cTn id="51" presetID="1" presetClass="entr" presetSubtype="0" fill="hold" nodeType="withEffect">
                                  <p:stCondLst>
                                    <p:cond delay="11500"/>
                                  </p:stCondLst>
                                  <p:childTnLst>
                                    <p:set>
                                      <p:cBhvr>
                                        <p:cTn id="52" dur="1" fill="hold">
                                          <p:stCondLst>
                                            <p:cond delay="0"/>
                                          </p:stCondLst>
                                        </p:cTn>
                                        <p:tgtEl>
                                          <p:spTgt spid="75"/>
                                        </p:tgtEl>
                                        <p:attrNameLst>
                                          <p:attrName>style.visibility</p:attrName>
                                        </p:attrNameLst>
                                      </p:cBhvr>
                                      <p:to>
                                        <p:strVal val="visible"/>
                                      </p:to>
                                    </p:set>
                                  </p:childTnLst>
                                </p:cTn>
                              </p:par>
                              <p:par>
                                <p:cTn id="53" presetID="1" presetClass="entr" presetSubtype="0" fill="hold" nodeType="withEffect">
                                  <p:stCondLst>
                                    <p:cond delay="1200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066800"/>
            <a:ext cx="8153400" cy="5181600"/>
          </a:xfrm>
        </p:spPr>
        <p:txBody>
          <a:bodyPr/>
          <a:lstStyle/>
          <a:p>
            <a:pPr marL="0" indent="0">
              <a:buNone/>
            </a:pPr>
            <a:r>
              <a:rPr lang="en-US" dirty="0" smtClean="0"/>
              <a:t>For all of the places you named, what kinds of molecules are the carbon atoms in?</a:t>
            </a:r>
          </a:p>
          <a:p>
            <a:pPr marL="0" indent="0">
              <a:buNone/>
            </a:pPr>
            <a:endParaRPr lang="en-US" dirty="0" smtClean="0"/>
          </a:p>
          <a:p>
            <a:pPr marL="0" indent="0">
              <a:buNone/>
            </a:pPr>
            <a:endParaRPr lang="en-US" dirty="0"/>
          </a:p>
          <a:p>
            <a:pPr marL="0" indent="0">
              <a:buNone/>
            </a:pPr>
            <a:endParaRPr lang="en-US" dirty="0"/>
          </a:p>
          <a:p>
            <a:pPr marL="0" indent="0">
              <a:buNone/>
            </a:pPr>
            <a:r>
              <a:rPr lang="en-US" dirty="0" smtClean="0"/>
              <a:t>Which of those molecules are organic versus inorganic? </a:t>
            </a:r>
            <a:endParaRPr lang="en-US" dirty="0"/>
          </a:p>
        </p:txBody>
      </p:sp>
      <p:sp>
        <p:nvSpPr>
          <p:cNvPr id="5" name="Title 1"/>
          <p:cNvSpPr>
            <a:spLocks noGrp="1"/>
          </p:cNvSpPr>
          <p:nvPr>
            <p:ph type="title"/>
          </p:nvPr>
        </p:nvSpPr>
        <p:spPr>
          <a:xfrm>
            <a:off x="228600" y="274638"/>
            <a:ext cx="8458200" cy="639762"/>
          </a:xfrm>
        </p:spPr>
        <p:txBody>
          <a:bodyPr>
            <a:noAutofit/>
          </a:bodyPr>
          <a:lstStyle/>
          <a:p>
            <a:r>
              <a:rPr lang="en-US" sz="3600" dirty="0" smtClean="0"/>
              <a:t>Where is the carbon in the ecosystem?</a:t>
            </a:r>
            <a:endParaRPr lang="en-US" sz="3600" dirty="0"/>
          </a:p>
        </p:txBody>
      </p:sp>
    </p:spTree>
    <p:extLst>
      <p:ext uri="{BB962C8B-B14F-4D97-AF65-F5344CB8AC3E}">
        <p14:creationId xmlns:p14="http://schemas.microsoft.com/office/powerpoint/2010/main" val="17319491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Slide03.jpg"/>
          <p:cNvPicPr>
            <a:picLocks noChangeAspect="1"/>
          </p:cNvPicPr>
          <p:nvPr/>
        </p:nvPicPr>
        <p:blipFill rotWithShape="1">
          <a:blip r:embed="rId3">
            <a:extLst>
              <a:ext uri="{28A0092B-C50C-407E-A947-70E740481C1C}">
                <a14:useLocalDpi xmlns:a14="http://schemas.microsoft.com/office/drawing/2010/main" val="0"/>
              </a:ext>
            </a:extLst>
          </a:blip>
          <a:srcRect l="4941" r="7481"/>
          <a:stretch/>
        </p:blipFill>
        <p:spPr>
          <a:xfrm rot="16200000">
            <a:off x="129630" y="2644230"/>
            <a:ext cx="4846140" cy="3581400"/>
          </a:xfrm>
          <a:prstGeom prst="rect">
            <a:avLst/>
          </a:prstGeom>
        </p:spPr>
      </p:pic>
      <p:pic>
        <p:nvPicPr>
          <p:cNvPr id="15" name="Picture 14" descr="Slide02.jpg"/>
          <p:cNvPicPr>
            <a:picLocks noChangeAspect="1"/>
          </p:cNvPicPr>
          <p:nvPr/>
        </p:nvPicPr>
        <p:blipFill rotWithShape="1">
          <a:blip r:embed="rId4">
            <a:extLst>
              <a:ext uri="{28A0092B-C50C-407E-A947-70E740481C1C}">
                <a14:useLocalDpi xmlns:a14="http://schemas.microsoft.com/office/drawing/2010/main" val="0"/>
              </a:ext>
            </a:extLst>
          </a:blip>
          <a:srcRect l="5116" r="7468"/>
          <a:stretch/>
        </p:blipFill>
        <p:spPr>
          <a:xfrm rot="16200000">
            <a:off x="4259969" y="2639090"/>
            <a:ext cx="4848227" cy="3589591"/>
          </a:xfrm>
          <a:prstGeom prst="rect">
            <a:avLst/>
          </a:prstGeom>
        </p:spPr>
      </p:pic>
      <p:sp>
        <p:nvSpPr>
          <p:cNvPr id="5" name="TextBox 4"/>
          <p:cNvSpPr txBox="1"/>
          <p:nvPr/>
        </p:nvSpPr>
        <p:spPr>
          <a:xfrm>
            <a:off x="457200" y="304800"/>
            <a:ext cx="8001000" cy="1077218"/>
          </a:xfrm>
          <a:prstGeom prst="rect">
            <a:avLst/>
          </a:prstGeom>
          <a:noFill/>
        </p:spPr>
        <p:txBody>
          <a:bodyPr wrap="square" rtlCol="0">
            <a:spAutoFit/>
          </a:bodyPr>
          <a:lstStyle/>
          <a:p>
            <a:r>
              <a:rPr lang="en-US" sz="3600" dirty="0" smtClean="0"/>
              <a:t>Let’s compare: </a:t>
            </a:r>
            <a:r>
              <a:rPr lang="en-US" sz="2800" dirty="0" smtClean="0"/>
              <a:t>Where do we get the greatest number of people with the least amount of food?</a:t>
            </a:r>
          </a:p>
        </p:txBody>
      </p:sp>
      <p:sp>
        <p:nvSpPr>
          <p:cNvPr id="4" name="TextBox 3"/>
          <p:cNvSpPr txBox="1"/>
          <p:nvPr/>
        </p:nvSpPr>
        <p:spPr>
          <a:xfrm>
            <a:off x="685800" y="1600200"/>
            <a:ext cx="3429000" cy="461665"/>
          </a:xfrm>
          <a:prstGeom prst="rect">
            <a:avLst/>
          </a:prstGeom>
          <a:noFill/>
        </p:spPr>
        <p:txBody>
          <a:bodyPr wrap="square" rtlCol="0">
            <a:spAutoFit/>
          </a:bodyPr>
          <a:lstStyle/>
          <a:p>
            <a:pPr algn="ctr"/>
            <a:r>
              <a:rPr lang="en-US" sz="2400" dirty="0" smtClean="0"/>
              <a:t>Humans are herbivores</a:t>
            </a:r>
            <a:endParaRPr lang="en-US" sz="2400" dirty="0"/>
          </a:p>
        </p:txBody>
      </p:sp>
      <p:sp>
        <p:nvSpPr>
          <p:cNvPr id="8" name="TextBox 7"/>
          <p:cNvSpPr txBox="1"/>
          <p:nvPr/>
        </p:nvSpPr>
        <p:spPr>
          <a:xfrm>
            <a:off x="4876800" y="1600200"/>
            <a:ext cx="3429000" cy="461665"/>
          </a:xfrm>
          <a:prstGeom prst="rect">
            <a:avLst/>
          </a:prstGeom>
          <a:noFill/>
        </p:spPr>
        <p:txBody>
          <a:bodyPr wrap="square" rtlCol="0">
            <a:spAutoFit/>
          </a:bodyPr>
          <a:lstStyle/>
          <a:p>
            <a:pPr algn="ctr"/>
            <a:r>
              <a:rPr lang="en-US" sz="2400" dirty="0" smtClean="0"/>
              <a:t>Humans are carnivores</a:t>
            </a:r>
            <a:endParaRPr lang="en-US" sz="2400" dirty="0"/>
          </a:p>
        </p:txBody>
      </p:sp>
      <p:pic>
        <p:nvPicPr>
          <p:cNvPr id="10" name="Picture 9" descr="AA049692.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10400" y="3962400"/>
            <a:ext cx="879846" cy="787050"/>
          </a:xfrm>
          <a:prstGeom prst="rect">
            <a:avLst/>
          </a:prstGeom>
        </p:spPr>
      </p:pic>
      <p:pic>
        <p:nvPicPr>
          <p:cNvPr id="11" name="Picture 10" descr="AA026354.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2800" y="5681272"/>
            <a:ext cx="685800" cy="719528"/>
          </a:xfrm>
          <a:prstGeom prst="rect">
            <a:avLst/>
          </a:prstGeom>
        </p:spPr>
      </p:pic>
      <p:pic>
        <p:nvPicPr>
          <p:cNvPr id="12" name="Picture 11" descr="AA026354.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48000" y="5681272"/>
            <a:ext cx="685800" cy="719528"/>
          </a:xfrm>
          <a:prstGeom prst="rect">
            <a:avLst/>
          </a:prstGeom>
        </p:spPr>
      </p:pic>
      <p:pic>
        <p:nvPicPr>
          <p:cNvPr id="13" name="Picture 12" descr="skd182040sdc.png"/>
          <p:cNvPicPr>
            <a:picLocks noChangeAspect="1"/>
          </p:cNvPicPr>
          <p:nvPr/>
        </p:nvPicPr>
        <p:blipFill rotWithShape="1">
          <a:blip r:embed="rId7" cstate="print">
            <a:extLst>
              <a:ext uri="{28A0092B-C50C-407E-A947-70E740481C1C}">
                <a14:useLocalDpi xmlns:a14="http://schemas.microsoft.com/office/drawing/2010/main" val="0"/>
              </a:ext>
            </a:extLst>
          </a:blip>
          <a:srcRect l="15013" r="18012" b="55421"/>
          <a:stretch/>
        </p:blipFill>
        <p:spPr>
          <a:xfrm>
            <a:off x="7010400" y="2286000"/>
            <a:ext cx="859551" cy="685800"/>
          </a:xfrm>
          <a:prstGeom prst="rect">
            <a:avLst/>
          </a:prstGeom>
        </p:spPr>
      </p:pic>
      <p:pic>
        <p:nvPicPr>
          <p:cNvPr id="17" name="Picture 16" descr="aa049887.png"/>
          <p:cNvPicPr>
            <a:picLocks noChangeAspect="1"/>
          </p:cNvPicPr>
          <p:nvPr/>
        </p:nvPicPr>
        <p:blipFill rotWithShape="1">
          <a:blip r:embed="rId8" cstate="print">
            <a:extLst>
              <a:ext uri="{28A0092B-C50C-407E-A947-70E740481C1C}">
                <a14:useLocalDpi xmlns:a14="http://schemas.microsoft.com/office/drawing/2010/main" val="0"/>
              </a:ext>
            </a:extLst>
          </a:blip>
          <a:srcRect b="78327"/>
          <a:stretch/>
        </p:blipFill>
        <p:spPr>
          <a:xfrm>
            <a:off x="2971800" y="3962400"/>
            <a:ext cx="1007364" cy="685800"/>
          </a:xfrm>
          <a:prstGeom prst="rect">
            <a:avLst/>
          </a:prstGeom>
        </p:spPr>
      </p:pic>
    </p:spTree>
    <p:extLst>
      <p:ext uri="{BB962C8B-B14F-4D97-AF65-F5344CB8AC3E}">
        <p14:creationId xmlns:p14="http://schemas.microsoft.com/office/powerpoint/2010/main" val="11948983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457200" y="304800"/>
            <a:ext cx="4038600" cy="3416320"/>
          </a:xfrm>
          <a:prstGeom prst="rect">
            <a:avLst/>
          </a:prstGeom>
          <a:noFill/>
        </p:spPr>
        <p:txBody>
          <a:bodyPr wrap="square" rtlCol="0">
            <a:spAutoFit/>
          </a:bodyPr>
          <a:lstStyle/>
          <a:p>
            <a:r>
              <a:rPr lang="en-US" sz="3600" dirty="0" smtClean="0"/>
              <a:t>Corn plant photosynthesis occurred, so there are 500 carbon atom units are in the producers pool.</a:t>
            </a:r>
            <a:endParaRPr lang="en-US" sz="3600" dirty="0"/>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91400" y="5029200"/>
            <a:ext cx="842982" cy="859849"/>
          </a:xfrm>
          <a:prstGeom prst="rect">
            <a:avLst/>
          </a:prstGeom>
          <a:ln>
            <a:solidFill>
              <a:srgbClr val="000000"/>
            </a:solidFill>
          </a:ln>
        </p:spPr>
      </p:pic>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696200" y="5181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15200" y="5257800"/>
            <a:ext cx="842982" cy="859849"/>
          </a:xfrm>
          <a:prstGeom prst="rect">
            <a:avLst/>
          </a:prstGeom>
          <a:ln>
            <a:solidFill>
              <a:srgbClr val="000000"/>
            </a:solidFill>
          </a:ln>
        </p:spPr>
      </p:pic>
      <p:pic>
        <p:nvPicPr>
          <p:cNvPr id="16" name="Picture 15"/>
          <p:cNvPicPr>
            <a:picLocks noChangeAspect="1"/>
          </p:cNvPicPr>
          <p:nvPr/>
        </p:nvPicPr>
        <p:blipFill>
          <a:blip r:embed="rId4"/>
          <a:stretch>
            <a:fillRect/>
          </a:stretch>
        </p:blipFill>
        <p:spPr>
          <a:xfrm>
            <a:off x="533400" y="4248150"/>
            <a:ext cx="3276600" cy="2457450"/>
          </a:xfrm>
          <a:prstGeom prst="rect">
            <a:avLst/>
          </a:prstGeom>
        </p:spPr>
      </p:pic>
    </p:spTree>
    <p:extLst>
      <p:ext uri="{BB962C8B-B14F-4D97-AF65-F5344CB8AC3E}">
        <p14:creationId xmlns:p14="http://schemas.microsoft.com/office/powerpoint/2010/main" val="37252613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457200" y="304800"/>
            <a:ext cx="4191000" cy="3970318"/>
          </a:xfrm>
          <a:prstGeom prst="rect">
            <a:avLst/>
          </a:prstGeom>
          <a:noFill/>
        </p:spPr>
        <p:txBody>
          <a:bodyPr wrap="square" rtlCol="0">
            <a:spAutoFit/>
          </a:bodyPr>
          <a:lstStyle/>
          <a:p>
            <a:r>
              <a:rPr lang="en-US" sz="3600" dirty="0" smtClean="0"/>
              <a:t>Corn plant cellular respiration occurs.</a:t>
            </a:r>
          </a:p>
          <a:p>
            <a:endParaRPr lang="en-US" sz="3600" dirty="0"/>
          </a:p>
          <a:p>
            <a:r>
              <a:rPr lang="en-US" sz="3600" dirty="0" smtClean="0"/>
              <a:t>200 carbon atom units move from the producers to the atmosphere.</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91400" y="5029200"/>
            <a:ext cx="842982" cy="859849"/>
          </a:xfrm>
          <a:prstGeom prst="rect">
            <a:avLst/>
          </a:prstGeom>
          <a:ln>
            <a:solidFill>
              <a:srgbClr val="000000"/>
            </a:solidFill>
          </a:ln>
        </p:spPr>
      </p:pic>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696200" y="5181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15200" y="5159951"/>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pic>
        <p:nvPicPr>
          <p:cNvPr id="18" name="Picture 17"/>
          <p:cNvPicPr>
            <a:picLocks noChangeAspect="1"/>
          </p:cNvPicPr>
          <p:nvPr/>
        </p:nvPicPr>
        <p:blipFill>
          <a:blip r:embed="rId4"/>
          <a:stretch>
            <a:fillRect/>
          </a:stretch>
        </p:blipFill>
        <p:spPr>
          <a:xfrm>
            <a:off x="533400" y="4248150"/>
            <a:ext cx="3276600" cy="2457450"/>
          </a:xfrm>
          <a:prstGeom prst="rect">
            <a:avLst/>
          </a:prstGeom>
        </p:spPr>
      </p:pic>
    </p:spTree>
    <p:extLst>
      <p:ext uri="{BB962C8B-B14F-4D97-AF65-F5344CB8AC3E}">
        <p14:creationId xmlns:p14="http://schemas.microsoft.com/office/powerpoint/2010/main" val="9640795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85551E-7 6.56938E-6 C 3.85551E-7 6.56938E-6 -0.1174 -0.24831 -0.2348 -0.49663 " pathEditMode="relative" ptsTypes="aA">
                                      <p:cBhvr>
                                        <p:cTn id="6" dur="2000" fill="hold"/>
                                        <p:tgtEl>
                                          <p:spTgt spid="12"/>
                                        </p:tgtEl>
                                        <p:attrNameLst>
                                          <p:attrName>ppt_x</p:attrName>
                                          <p:attrName>ppt_y</p:attrName>
                                        </p:attrNameLst>
                                      </p:cBhvr>
                                    </p:animMotion>
                                  </p:childTnLst>
                                </p:cTn>
                              </p:par>
                              <p:par>
                                <p:cTn id="7" presetID="0" presetClass="path" presetSubtype="0" accel="50000" decel="50000" fill="hold" nodeType="withEffect">
                                  <p:stCondLst>
                                    <p:cond delay="500"/>
                                  </p:stCondLst>
                                  <p:childTnLst>
                                    <p:animMotion origin="layout" path="M 3.38659E-6 -1.93421E-6 C 3.38659E-6 -1.93421E-6 -0.12765 -0.24439 -0.25512 -0.48877 " pathEditMode="relative" ptsTypes="aA">
                                      <p:cBhvr>
                                        <p:cTn id="8" dur="2000" fill="hold"/>
                                        <p:tgtEl>
                                          <p:spTgt spid="11"/>
                                        </p:tgtEl>
                                        <p:attrNameLst>
                                          <p:attrName>ppt_x</p:attrName>
                                          <p:attrName>ppt_y</p:attrName>
                                        </p:attrNameLst>
                                      </p:cBhvr>
                                    </p:animMotion>
                                  </p:childTnLst>
                                </p:cTn>
                              </p:par>
                              <p:par>
                                <p:cTn id="9" presetID="1" presetClass="entr" presetSubtype="0" fill="hold" grpId="0" nodeType="withEffect">
                                  <p:stCondLst>
                                    <p:cond delay="300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400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400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457200" y="304800"/>
            <a:ext cx="4191000" cy="2862322"/>
          </a:xfrm>
          <a:prstGeom prst="rect">
            <a:avLst/>
          </a:prstGeom>
          <a:noFill/>
        </p:spPr>
        <p:txBody>
          <a:bodyPr wrap="square" rtlCol="0">
            <a:spAutoFit/>
          </a:bodyPr>
          <a:lstStyle/>
          <a:p>
            <a:r>
              <a:rPr lang="en-US" sz="3600" dirty="0" smtClean="0"/>
              <a:t>Some corn plants die.</a:t>
            </a:r>
          </a:p>
          <a:p>
            <a:endParaRPr lang="en-US" sz="3600" dirty="0"/>
          </a:p>
          <a:p>
            <a:r>
              <a:rPr lang="en-US" sz="3600" dirty="0"/>
              <a:t>1</a:t>
            </a:r>
            <a:r>
              <a:rPr lang="en-US" sz="3600" dirty="0" smtClean="0"/>
              <a:t>00 carbon atom units move from the producers to the soil.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pic>
        <p:nvPicPr>
          <p:cNvPr id="18" name="Picture 17"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9" name="Picture 1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91400" y="5029200"/>
            <a:ext cx="842982" cy="859849"/>
          </a:xfrm>
          <a:prstGeom prst="rect">
            <a:avLst/>
          </a:prstGeom>
          <a:ln>
            <a:solidFill>
              <a:srgbClr val="000000"/>
            </a:solidFill>
          </a:ln>
        </p:spPr>
      </p:pic>
      <p:sp>
        <p:nvSpPr>
          <p:cNvPr id="20" name="TextBox 19"/>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1" name="TextBox 20"/>
          <p:cNvSpPr txBox="1"/>
          <p:nvPr/>
        </p:nvSpPr>
        <p:spPr>
          <a:xfrm>
            <a:off x="8534400" y="556260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2" name="TextBox 21"/>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4" name="Picture 23"/>
          <p:cNvPicPr>
            <a:picLocks noChangeAspect="1"/>
          </p:cNvPicPr>
          <p:nvPr/>
        </p:nvPicPr>
        <p:blipFill>
          <a:blip r:embed="rId4"/>
          <a:stretch>
            <a:fillRect/>
          </a:stretch>
        </p:blipFill>
        <p:spPr>
          <a:xfrm>
            <a:off x="533400" y="4248150"/>
            <a:ext cx="3276600" cy="2457450"/>
          </a:xfrm>
          <a:prstGeom prst="rect">
            <a:avLst/>
          </a:prstGeom>
        </p:spPr>
      </p:pic>
    </p:spTree>
    <p:extLst>
      <p:ext uri="{BB962C8B-B14F-4D97-AF65-F5344CB8AC3E}">
        <p14:creationId xmlns:p14="http://schemas.microsoft.com/office/powerpoint/2010/main" val="18242371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7.3898E-6 7.45543E-7 C 7.3898E-6 7.45543E-7 -0.10569 0.00671 -0.21121 0.01343 " pathEditMode="relative" ptsTypes="aA">
                                      <p:cBhvr>
                                        <p:cTn id="6" dur="2000" fill="hold"/>
                                        <p:tgtEl>
                                          <p:spTgt spid="9"/>
                                        </p:tgtEl>
                                        <p:attrNameLst>
                                          <p:attrName>ppt_x</p:attrName>
                                          <p:attrName>ppt_y</p:attrName>
                                        </p:attrNameLst>
                                      </p:cBhvr>
                                    </p:animMotion>
                                  </p:childTnLst>
                                </p:cTn>
                              </p:par>
                              <p:par>
                                <p:cTn id="7" presetID="1" presetClass="entr" presetSubtype="0" fill="hold" grpId="0" nodeType="withEffect">
                                  <p:stCondLst>
                                    <p:cond delay="200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300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457200" y="304800"/>
            <a:ext cx="4191000" cy="3970318"/>
          </a:xfrm>
          <a:prstGeom prst="rect">
            <a:avLst/>
          </a:prstGeom>
          <a:noFill/>
        </p:spPr>
        <p:txBody>
          <a:bodyPr wrap="square" rtlCol="0">
            <a:spAutoFit/>
          </a:bodyPr>
          <a:lstStyle/>
          <a:p>
            <a:r>
              <a:rPr lang="en-US" sz="3600" dirty="0" smtClean="0"/>
              <a:t>Corn gets eaten by cows! </a:t>
            </a:r>
            <a:r>
              <a:rPr lang="en-US" sz="1600" dirty="0" smtClean="0"/>
              <a:t>(moo) </a:t>
            </a:r>
          </a:p>
          <a:p>
            <a:endParaRPr lang="en-US" sz="3600" dirty="0"/>
          </a:p>
          <a:p>
            <a:r>
              <a:rPr lang="en-US" sz="3600" dirty="0"/>
              <a:t>1</a:t>
            </a:r>
            <a:r>
              <a:rPr lang="en-US" sz="3600" dirty="0" smtClean="0"/>
              <a:t>00 carbon atom units move from the producers to the herbivore pool.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5159951"/>
            <a:ext cx="842982" cy="859849"/>
          </a:xfrm>
          <a:prstGeom prst="rect">
            <a:avLst/>
          </a:prstGeom>
          <a:ln>
            <a:solidFill>
              <a:srgbClr val="000000"/>
            </a:solidFill>
          </a:ln>
        </p:spPr>
      </p:pic>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7912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1" name="TextBox 20"/>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2" name="TextBox 21"/>
          <p:cNvSpPr txBox="1"/>
          <p:nvPr/>
        </p:nvSpPr>
        <p:spPr>
          <a:xfrm>
            <a:off x="8534400" y="556260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3" name="TextBox 22"/>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5" name="Picture 24" descr="AA049692.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209800" y="914400"/>
            <a:ext cx="990600" cy="787050"/>
          </a:xfrm>
          <a:prstGeom prst="rect">
            <a:avLst/>
          </a:prstGeom>
        </p:spPr>
      </p:pic>
      <p:pic>
        <p:nvPicPr>
          <p:cNvPr id="27" name="Picture 26"/>
          <p:cNvPicPr>
            <a:picLocks noChangeAspect="1"/>
          </p:cNvPicPr>
          <p:nvPr/>
        </p:nvPicPr>
        <p:blipFill>
          <a:blip r:embed="rId5"/>
          <a:stretch>
            <a:fillRect/>
          </a:stretch>
        </p:blipFill>
        <p:spPr>
          <a:xfrm>
            <a:off x="533400" y="5075936"/>
            <a:ext cx="2362200" cy="1566926"/>
          </a:xfrm>
          <a:prstGeom prst="rect">
            <a:avLst/>
          </a:prstGeom>
        </p:spPr>
      </p:pic>
    </p:spTree>
    <p:extLst>
      <p:ext uri="{BB962C8B-B14F-4D97-AF65-F5344CB8AC3E}">
        <p14:creationId xmlns:p14="http://schemas.microsoft.com/office/powerpoint/2010/main" val="18362104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139 -0.02478 C -0.00139 -0.02455 -0.00295 -0.16605 -0.00434 -0.30732 " pathEditMode="relative" rAng="0" ptsTypes="aA">
                                      <p:cBhvr>
                                        <p:cTn id="6" dur="2000" fill="hold"/>
                                        <p:tgtEl>
                                          <p:spTgt spid="10"/>
                                        </p:tgtEl>
                                        <p:attrNameLst>
                                          <p:attrName>ppt_x</p:attrName>
                                          <p:attrName>ppt_y</p:attrName>
                                        </p:attrNameLst>
                                      </p:cBhvr>
                                      <p:rCtr x="-156" y="-14127"/>
                                    </p:animMotion>
                                  </p:childTnLst>
                                </p:cTn>
                              </p:par>
                              <p:par>
                                <p:cTn id="7" presetID="1" presetClass="entr" presetSubtype="0" fill="hold" grpId="0" nodeType="withEffect">
                                  <p:stCondLst>
                                    <p:cond delay="200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300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228600" y="304800"/>
            <a:ext cx="4114800" cy="4770537"/>
          </a:xfrm>
          <a:prstGeom prst="rect">
            <a:avLst/>
          </a:prstGeom>
          <a:noFill/>
        </p:spPr>
        <p:txBody>
          <a:bodyPr wrap="square" rtlCol="0">
            <a:spAutoFit/>
          </a:bodyPr>
          <a:lstStyle/>
          <a:p>
            <a:r>
              <a:rPr lang="en-US" sz="2400" i="1" dirty="0" smtClean="0"/>
              <a:t>One of three things can happen to food (corn) in a cow’s stomach: </a:t>
            </a:r>
          </a:p>
          <a:p>
            <a:endParaRPr lang="en-US" sz="800" dirty="0" smtClean="0"/>
          </a:p>
          <a:p>
            <a:r>
              <a:rPr lang="en-US" sz="3600" dirty="0" smtClean="0"/>
              <a:t>1) Cows digest food &amp; respire.</a:t>
            </a:r>
          </a:p>
          <a:p>
            <a:endParaRPr lang="en-US" sz="800" dirty="0"/>
          </a:p>
          <a:p>
            <a:r>
              <a:rPr lang="en-US" sz="3600" dirty="0"/>
              <a:t>5</a:t>
            </a:r>
            <a:r>
              <a:rPr lang="en-US" sz="3600" dirty="0" smtClean="0"/>
              <a:t>0 carbon atom units move from the herbivores to the atmosphere.</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7889564" y="2819400"/>
            <a:ext cx="425761" cy="859536"/>
          </a:xfrm>
          <a:prstGeom prst="rect">
            <a:avLst/>
          </a:prstGeom>
          <a:ln>
            <a:solidFill>
              <a:srgbClr val="000000"/>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7467600" y="2819753"/>
            <a:ext cx="425761" cy="859536"/>
          </a:xfrm>
          <a:prstGeom prst="rect">
            <a:avLst/>
          </a:prstGeom>
          <a:ln>
            <a:solidFill>
              <a:schemeClr val="tx1"/>
            </a:solidFill>
          </a:ln>
        </p:spPr>
      </p:pic>
      <p:sp>
        <p:nvSpPr>
          <p:cNvPr id="23" name="TextBox 22"/>
          <p:cNvSpPr txBox="1"/>
          <p:nvPr/>
        </p:nvSpPr>
        <p:spPr>
          <a:xfrm>
            <a:off x="6629400" y="2438400"/>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3886200" y="1916668"/>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8" name="TextBox 27"/>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9" name="TextBox 28"/>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32" name="Picture 31"/>
          <p:cNvPicPr>
            <a:picLocks noChangeAspect="1"/>
          </p:cNvPicPr>
          <p:nvPr/>
        </p:nvPicPr>
        <p:blipFill>
          <a:blip r:embed="rId4"/>
          <a:stretch>
            <a:fillRect/>
          </a:stretch>
        </p:blipFill>
        <p:spPr>
          <a:xfrm>
            <a:off x="533400" y="5075936"/>
            <a:ext cx="2362200" cy="1566926"/>
          </a:xfrm>
          <a:prstGeom prst="rect">
            <a:avLst/>
          </a:prstGeom>
        </p:spPr>
      </p:pic>
    </p:spTree>
    <p:extLst>
      <p:ext uri="{BB962C8B-B14F-4D97-AF65-F5344CB8AC3E}">
        <p14:creationId xmlns:p14="http://schemas.microsoft.com/office/powerpoint/2010/main" val="73101656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9.85769E-7 -0.00024 C 9.85769E-7 0.00023 -0.09511 -0.09864 -0.18987 -0.19658 " pathEditMode="relative" rAng="0" ptsTypes="aA">
                                      <p:cBhvr>
                                        <p:cTn id="6" dur="2000" fill="hold"/>
                                        <p:tgtEl>
                                          <p:spTgt spid="22"/>
                                        </p:tgtEl>
                                        <p:attrNameLst>
                                          <p:attrName>ppt_x</p:attrName>
                                          <p:attrName>ppt_y</p:attrName>
                                        </p:attrNameLst>
                                      </p:cBhvr>
                                      <p:rCtr x="-9493" y="-9794"/>
                                    </p:animMotion>
                                  </p:childTnLst>
                                </p:cTn>
                              </p:par>
                              <p:par>
                                <p:cTn id="7" presetID="1" presetClass="entr" presetSubtype="0" fill="hold" grpId="0" nodeType="withEffect">
                                  <p:stCondLst>
                                    <p:cond delay="200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300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228600" y="304800"/>
            <a:ext cx="4114800" cy="5509200"/>
          </a:xfrm>
          <a:prstGeom prst="rect">
            <a:avLst/>
          </a:prstGeom>
          <a:noFill/>
        </p:spPr>
        <p:txBody>
          <a:bodyPr wrap="square" rtlCol="0">
            <a:spAutoFit/>
          </a:bodyPr>
          <a:lstStyle/>
          <a:p>
            <a:r>
              <a:rPr lang="en-US" sz="2400" i="1" dirty="0"/>
              <a:t>One of three things can happen to food </a:t>
            </a:r>
            <a:r>
              <a:rPr lang="en-US" sz="2400" i="1" dirty="0" smtClean="0"/>
              <a:t>(corn) </a:t>
            </a:r>
            <a:r>
              <a:rPr lang="en-US" sz="2400" i="1" dirty="0"/>
              <a:t>in a c</a:t>
            </a:r>
            <a:r>
              <a:rPr lang="en-US" sz="2400" i="1" dirty="0" smtClean="0"/>
              <a:t>ow’s stomach</a:t>
            </a:r>
            <a:r>
              <a:rPr lang="en-US" sz="2400" i="1" dirty="0"/>
              <a:t>: </a:t>
            </a:r>
          </a:p>
          <a:p>
            <a:endParaRPr lang="en-US" sz="800" dirty="0" smtClean="0"/>
          </a:p>
          <a:p>
            <a:r>
              <a:rPr lang="en-US" sz="3600" dirty="0"/>
              <a:t>2</a:t>
            </a:r>
            <a:r>
              <a:rPr lang="en-US" sz="3600" dirty="0" smtClean="0"/>
              <a:t>) Cows defecate indigestible food. </a:t>
            </a:r>
            <a:r>
              <a:rPr lang="en-US" sz="1600" dirty="0" smtClean="0"/>
              <a:t>(</a:t>
            </a:r>
            <a:r>
              <a:rPr lang="en-US" sz="1600" dirty="0" err="1" smtClean="0"/>
              <a:t>ew</a:t>
            </a:r>
            <a:r>
              <a:rPr lang="en-US" sz="1600" dirty="0" smtClean="0"/>
              <a:t>!)</a:t>
            </a:r>
          </a:p>
          <a:p>
            <a:endParaRPr lang="en-US" sz="800" dirty="0" smtClean="0"/>
          </a:p>
          <a:p>
            <a:endParaRPr lang="en-US" sz="800" dirty="0"/>
          </a:p>
          <a:p>
            <a:r>
              <a:rPr lang="en-US" sz="3200" dirty="0" smtClean="0"/>
              <a:t>Also, sometimes cows die. </a:t>
            </a:r>
            <a:endParaRPr lang="en-US" sz="1600" dirty="0" smtClean="0"/>
          </a:p>
          <a:p>
            <a:endParaRPr lang="en-US" sz="800" dirty="0" smtClean="0"/>
          </a:p>
          <a:p>
            <a:endParaRPr lang="en-US" sz="800" dirty="0"/>
          </a:p>
          <a:p>
            <a:endParaRPr lang="en-US" sz="800" dirty="0"/>
          </a:p>
          <a:p>
            <a:r>
              <a:rPr lang="en-US" sz="3200" smtClean="0"/>
              <a:t>25 </a:t>
            </a:r>
            <a:r>
              <a:rPr lang="en-US" sz="3200" dirty="0" smtClean="0"/>
              <a:t>carbon atom units move from the herbivores to soil.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7889564" y="2819400"/>
            <a:ext cx="425761" cy="434975"/>
          </a:xfrm>
          <a:prstGeom prst="rect">
            <a:avLst/>
          </a:prstGeom>
          <a:ln>
            <a:solidFill>
              <a:srgbClr val="000000"/>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438400"/>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3886200" y="19050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7889875" y="3251200"/>
            <a:ext cx="425761" cy="434975"/>
          </a:xfrm>
          <a:prstGeom prst="rect">
            <a:avLst/>
          </a:prstGeom>
          <a:ln>
            <a:solidFill>
              <a:schemeClr val="tx1"/>
            </a:solidFill>
          </a:ln>
        </p:spPr>
      </p:pic>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419600" y="533400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spTree>
    <p:extLst>
      <p:ext uri="{BB962C8B-B14F-4D97-AF65-F5344CB8AC3E}">
        <p14:creationId xmlns:p14="http://schemas.microsoft.com/office/powerpoint/2010/main" val="23629071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54044E-6 1.7342E-6 C -3.54044E-6 1.7342E-6 -0.13884 0.15212 -0.27768 0.3047 " pathEditMode="relative" rAng="0" ptsTypes="aA">
                                      <p:cBhvr>
                                        <p:cTn id="6" dur="2000" fill="hold"/>
                                        <p:tgtEl>
                                          <p:spTgt spid="31"/>
                                        </p:tgtEl>
                                        <p:attrNameLst>
                                          <p:attrName>ppt_x</p:attrName>
                                          <p:attrName>ppt_y</p:attrName>
                                        </p:attrNameLst>
                                      </p:cBhvr>
                                      <p:rCtr x="-13884" y="15235"/>
                                    </p:animMotion>
                                  </p:childTnLst>
                                </p:cTn>
                              </p:par>
                              <p:par>
                                <p:cTn id="7" presetID="1" presetClass="entr" presetSubtype="0" fill="hold" grpId="0" nodeType="withEffect">
                                  <p:stCondLst>
                                    <p:cond delay="200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300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228600" y="304800"/>
            <a:ext cx="4114800" cy="4955203"/>
          </a:xfrm>
          <a:prstGeom prst="rect">
            <a:avLst/>
          </a:prstGeom>
          <a:noFill/>
        </p:spPr>
        <p:txBody>
          <a:bodyPr wrap="square" rtlCol="0">
            <a:spAutoFit/>
          </a:bodyPr>
          <a:lstStyle/>
          <a:p>
            <a:r>
              <a:rPr lang="en-US" sz="2400" i="1" dirty="0"/>
              <a:t>One of three things can happen to food </a:t>
            </a:r>
            <a:r>
              <a:rPr lang="en-US" sz="2400" i="1" dirty="0" smtClean="0"/>
              <a:t>(corn) </a:t>
            </a:r>
            <a:r>
              <a:rPr lang="en-US" sz="2400" i="1" dirty="0"/>
              <a:t>in a </a:t>
            </a:r>
            <a:r>
              <a:rPr lang="en-US" sz="2400" i="1" dirty="0" smtClean="0"/>
              <a:t>cow’s stomach</a:t>
            </a:r>
            <a:r>
              <a:rPr lang="en-US" sz="2400" i="1" dirty="0"/>
              <a:t>: </a:t>
            </a:r>
          </a:p>
          <a:p>
            <a:endParaRPr lang="en-US" sz="800" dirty="0" smtClean="0"/>
          </a:p>
          <a:p>
            <a:r>
              <a:rPr lang="en-US" sz="3600" dirty="0"/>
              <a:t>3</a:t>
            </a:r>
            <a:r>
              <a:rPr lang="en-US" sz="3600" dirty="0" smtClean="0"/>
              <a:t>) Cows digest &amp; biosynthesize</a:t>
            </a:r>
          </a:p>
          <a:p>
            <a:endParaRPr lang="en-US" sz="800" dirty="0" smtClean="0"/>
          </a:p>
          <a:p>
            <a:endParaRPr lang="en-US" sz="800" dirty="0"/>
          </a:p>
          <a:p>
            <a:r>
              <a:rPr lang="en-US" sz="2800" dirty="0" smtClean="0"/>
              <a:t>Large molecules in corn are broken down into small molecules.</a:t>
            </a:r>
          </a:p>
          <a:p>
            <a:endParaRPr lang="en-US" sz="800" dirty="0" smtClean="0"/>
          </a:p>
          <a:p>
            <a:r>
              <a:rPr lang="en-US" sz="2800" dirty="0" smtClean="0"/>
              <a:t>Small molecules are made into a cow’s biomass.</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7889564" y="2819400"/>
            <a:ext cx="425761" cy="434975"/>
          </a:xfrm>
          <a:prstGeom prst="rect">
            <a:avLst/>
          </a:prstGeom>
          <a:ln>
            <a:solidFill>
              <a:srgbClr val="000000"/>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438400"/>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3886200" y="19050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419600" y="533400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pic>
        <p:nvPicPr>
          <p:cNvPr id="34" name="Picture 33"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410200" y="5334000"/>
            <a:ext cx="425761" cy="434975"/>
          </a:xfrm>
          <a:prstGeom prst="rect">
            <a:avLst/>
          </a:prstGeom>
          <a:ln>
            <a:solidFill>
              <a:schemeClr val="tx1"/>
            </a:solidFill>
          </a:ln>
        </p:spPr>
      </p:pic>
      <p:sp>
        <p:nvSpPr>
          <p:cNvPr id="35" name="TextBox 34"/>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1" name="Picture 30"/>
          <p:cNvPicPr>
            <a:picLocks noChangeAspect="1"/>
          </p:cNvPicPr>
          <p:nvPr/>
        </p:nvPicPr>
        <p:blipFill>
          <a:blip r:embed="rId4"/>
          <a:stretch>
            <a:fillRect/>
          </a:stretch>
        </p:blipFill>
        <p:spPr>
          <a:xfrm>
            <a:off x="533400" y="5214874"/>
            <a:ext cx="2362200" cy="1566926"/>
          </a:xfrm>
          <a:prstGeom prst="rect">
            <a:avLst/>
          </a:prstGeom>
        </p:spPr>
      </p:pic>
    </p:spTree>
    <p:extLst>
      <p:ext uri="{BB962C8B-B14F-4D97-AF65-F5344CB8AC3E}">
        <p14:creationId xmlns:p14="http://schemas.microsoft.com/office/powerpoint/2010/main" val="21495421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228600" y="449282"/>
            <a:ext cx="4267200" cy="3970318"/>
          </a:xfrm>
          <a:prstGeom prst="rect">
            <a:avLst/>
          </a:prstGeom>
          <a:noFill/>
        </p:spPr>
        <p:txBody>
          <a:bodyPr wrap="square" rtlCol="0">
            <a:spAutoFit/>
          </a:bodyPr>
          <a:lstStyle/>
          <a:p>
            <a:r>
              <a:rPr lang="en-US" sz="3600" dirty="0" smtClean="0"/>
              <a:t>Cows got eaten by people! </a:t>
            </a:r>
            <a:r>
              <a:rPr lang="en-US" sz="1600" dirty="0" smtClean="0"/>
              <a:t>(Burgers anyone?) </a:t>
            </a:r>
          </a:p>
          <a:p>
            <a:endParaRPr lang="en-US" sz="3600" dirty="0"/>
          </a:p>
          <a:p>
            <a:r>
              <a:rPr lang="en-US" sz="3600" dirty="0" smtClean="0"/>
              <a:t>15 carbon atom units move from the herbivores to carnivores.</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584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395728"/>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419600"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50812" b="48848"/>
          <a:stretch/>
        </p:blipFill>
        <p:spPr>
          <a:xfrm>
            <a:off x="7889564" y="3222625"/>
            <a:ext cx="425761" cy="263525"/>
          </a:xfrm>
          <a:prstGeom prst="rect">
            <a:avLst/>
          </a:prstGeom>
          <a:ln>
            <a:solidFill>
              <a:schemeClr val="tx1"/>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41" name="TextBox 40"/>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42" name="TextBox 41"/>
          <p:cNvSpPr txBox="1"/>
          <p:nvPr/>
        </p:nvSpPr>
        <p:spPr>
          <a:xfrm>
            <a:off x="3886200" y="19050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sp>
        <p:nvSpPr>
          <p:cNvPr id="43" name="TextBox 42"/>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44" name="Picture 43"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410200" y="5334000"/>
            <a:ext cx="425761" cy="434975"/>
          </a:xfrm>
          <a:prstGeom prst="rect">
            <a:avLst/>
          </a:prstGeom>
          <a:ln>
            <a:solidFill>
              <a:schemeClr val="tx1"/>
            </a:solidFill>
          </a:ln>
        </p:spPr>
      </p:pic>
      <p:pic>
        <p:nvPicPr>
          <p:cNvPr id="31" name="Picture 30" descr="skd182040sdc.png"/>
          <p:cNvPicPr>
            <a:picLocks noChangeAspect="1"/>
          </p:cNvPicPr>
          <p:nvPr/>
        </p:nvPicPr>
        <p:blipFill rotWithShape="1">
          <a:blip r:embed="rId4" cstate="print">
            <a:extLst>
              <a:ext uri="{28A0092B-C50C-407E-A947-70E740481C1C}">
                <a14:useLocalDpi xmlns:a14="http://schemas.microsoft.com/office/drawing/2010/main" val="0"/>
              </a:ext>
            </a:extLst>
          </a:blip>
          <a:srcRect l="15013" r="18012" b="55421"/>
          <a:stretch/>
        </p:blipFill>
        <p:spPr>
          <a:xfrm>
            <a:off x="762000" y="5638800"/>
            <a:ext cx="1371600" cy="1094343"/>
          </a:xfrm>
          <a:prstGeom prst="rect">
            <a:avLst/>
          </a:prstGeom>
        </p:spPr>
      </p:pic>
    </p:spTree>
    <p:extLst>
      <p:ext uri="{BB962C8B-B14F-4D97-AF65-F5344CB8AC3E}">
        <p14:creationId xmlns:p14="http://schemas.microsoft.com/office/powerpoint/2010/main" val="42002772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6.52551E-7 3.02616E-6 C 6.52551E-7 3.02616E-6 -0.01301 -0.15235 -0.02603 -0.30447 " pathEditMode="relative" ptsTypes="aA">
                                      <p:cBhvr>
                                        <p:cTn id="6" dur="2000" fill="hold"/>
                                        <p:tgtEl>
                                          <p:spTgt spid="35"/>
                                        </p:tgtEl>
                                        <p:attrNameLst>
                                          <p:attrName>ppt_x</p:attrName>
                                          <p:attrName>ppt_y</p:attrName>
                                        </p:attrNameLst>
                                      </p:cBhvr>
                                    </p:animMotion>
                                  </p:childTnLst>
                                </p:cTn>
                              </p:par>
                              <p:par>
                                <p:cTn id="7" presetID="1" presetClass="entr" presetSubtype="0" fill="hold" grpId="0" nodeType="withEffect">
                                  <p:stCondLst>
                                    <p:cond delay="200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300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3"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304800" y="304800"/>
            <a:ext cx="4572000" cy="5109091"/>
          </a:xfrm>
          <a:prstGeom prst="rect">
            <a:avLst/>
          </a:prstGeom>
          <a:noFill/>
        </p:spPr>
        <p:txBody>
          <a:bodyPr wrap="square" rtlCol="0">
            <a:spAutoFit/>
          </a:bodyPr>
          <a:lstStyle/>
          <a:p>
            <a:r>
              <a:rPr lang="en-US" sz="2400" i="1" dirty="0"/>
              <a:t>One of three things can happen to food </a:t>
            </a:r>
            <a:r>
              <a:rPr lang="en-US" sz="2400" i="1" dirty="0" smtClean="0"/>
              <a:t>(cows) </a:t>
            </a:r>
            <a:r>
              <a:rPr lang="en-US" sz="2400" i="1" dirty="0"/>
              <a:t>in a </a:t>
            </a:r>
            <a:r>
              <a:rPr lang="en-US" sz="2400" i="1" dirty="0" smtClean="0"/>
              <a:t>person’s stomach</a:t>
            </a:r>
            <a:r>
              <a:rPr lang="en-US" sz="2400" i="1" dirty="0"/>
              <a:t>: </a:t>
            </a:r>
          </a:p>
          <a:p>
            <a:endParaRPr lang="en-US" sz="800" dirty="0" smtClean="0"/>
          </a:p>
          <a:p>
            <a:r>
              <a:rPr lang="en-US" sz="3600" dirty="0" smtClean="0"/>
              <a:t>1) People digest the food &amp; do cellular respiration.</a:t>
            </a:r>
          </a:p>
          <a:p>
            <a:endParaRPr lang="en-US" dirty="0"/>
          </a:p>
          <a:p>
            <a:r>
              <a:rPr lang="en-US" sz="3600" dirty="0" smtClean="0"/>
              <a:t>6 carbon atom units move from the carnivores to the atmosphere.</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584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395728"/>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419600"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67879" b="48848"/>
          <a:stretch/>
        </p:blipFill>
        <p:spPr>
          <a:xfrm>
            <a:off x="7620000" y="1143000"/>
            <a:ext cx="263735" cy="263525"/>
          </a:xfrm>
          <a:prstGeom prst="rect">
            <a:avLst/>
          </a:prstGeom>
          <a:ln>
            <a:solidFill>
              <a:schemeClr val="tx1"/>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7872595" y="11430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1" name="TextBox 40"/>
          <p:cNvSpPr txBox="1"/>
          <p:nvPr/>
        </p:nvSpPr>
        <p:spPr>
          <a:xfrm>
            <a:off x="8649988" y="898462"/>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2" name="TextBox 41"/>
          <p:cNvSpPr txBox="1"/>
          <p:nvPr/>
        </p:nvSpPr>
        <p:spPr>
          <a:xfrm>
            <a:off x="3962400" y="2145268"/>
            <a:ext cx="533400" cy="369332"/>
          </a:xfrm>
          <a:prstGeom prst="rect">
            <a:avLst/>
          </a:prstGeom>
          <a:noFill/>
        </p:spPr>
        <p:txBody>
          <a:bodyPr wrap="square" rtlCol="0">
            <a:spAutoFit/>
          </a:bodyPr>
          <a:lstStyle/>
          <a:p>
            <a:r>
              <a:rPr lang="en-US" dirty="0" smtClean="0">
                <a:solidFill>
                  <a:srgbClr val="0000FF"/>
                </a:solidFill>
              </a:rPr>
              <a:t>+</a:t>
            </a:r>
            <a:r>
              <a:rPr lang="en-US" dirty="0">
                <a:solidFill>
                  <a:srgbClr val="0000FF"/>
                </a:solidFill>
              </a:rPr>
              <a:t>6</a:t>
            </a:r>
          </a:p>
        </p:txBody>
      </p:sp>
      <p:sp>
        <p:nvSpPr>
          <p:cNvPr id="45" name="TextBox 44"/>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46" name="TextBox 45"/>
          <p:cNvSpPr txBox="1"/>
          <p:nvPr/>
        </p:nvSpPr>
        <p:spPr>
          <a:xfrm>
            <a:off x="3886200" y="19050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sp>
        <p:nvSpPr>
          <p:cNvPr id="47" name="TextBox 46"/>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48" name="Picture 47"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410200" y="5334000"/>
            <a:ext cx="425761" cy="434975"/>
          </a:xfrm>
          <a:prstGeom prst="rect">
            <a:avLst/>
          </a:prstGeom>
          <a:ln>
            <a:solidFill>
              <a:schemeClr val="tx1"/>
            </a:solidFill>
          </a:ln>
        </p:spPr>
      </p:pic>
      <p:pic>
        <p:nvPicPr>
          <p:cNvPr id="43" name="Picture 42" descr="skd182040sdc.png"/>
          <p:cNvPicPr>
            <a:picLocks noChangeAspect="1"/>
          </p:cNvPicPr>
          <p:nvPr/>
        </p:nvPicPr>
        <p:blipFill rotWithShape="1">
          <a:blip r:embed="rId4" cstate="print">
            <a:extLst>
              <a:ext uri="{28A0092B-C50C-407E-A947-70E740481C1C}">
                <a14:useLocalDpi xmlns:a14="http://schemas.microsoft.com/office/drawing/2010/main" val="0"/>
              </a:ext>
            </a:extLst>
          </a:blip>
          <a:srcRect l="15013" r="18012" b="55421"/>
          <a:stretch/>
        </p:blipFill>
        <p:spPr>
          <a:xfrm>
            <a:off x="762000" y="5638800"/>
            <a:ext cx="1371600" cy="1094343"/>
          </a:xfrm>
          <a:prstGeom prst="rect">
            <a:avLst/>
          </a:prstGeom>
        </p:spPr>
      </p:pic>
    </p:spTree>
    <p:extLst>
      <p:ext uri="{BB962C8B-B14F-4D97-AF65-F5344CB8AC3E}">
        <p14:creationId xmlns:p14="http://schemas.microsoft.com/office/powerpoint/2010/main" val="22019591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83894E-6 -1.49109E-6 C -0.07463 0.04191 -0.14926 0.08405 -0.17911 0.10072 " pathEditMode="relative" ptsTypes="aA">
                                      <p:cBhvr>
                                        <p:cTn id="6" dur="2000" fill="hold"/>
                                        <p:tgtEl>
                                          <p:spTgt spid="39"/>
                                        </p:tgtEl>
                                        <p:attrNameLst>
                                          <p:attrName>ppt_x</p:attrName>
                                          <p:attrName>ppt_y</p:attrName>
                                        </p:attrNameLst>
                                      </p:cBhvr>
                                    </p:animMotion>
                                  </p:childTnLst>
                                </p:cTn>
                              </p:par>
                              <p:par>
                                <p:cTn id="7" presetID="1" presetClass="entr" presetSubtype="0" fill="hold" grpId="0" nodeType="withEffect">
                                  <p:stCondLst>
                                    <p:cond delay="2000"/>
                                  </p:stCondLst>
                                  <p:childTnLst>
                                    <p:set>
                                      <p:cBhvr>
                                        <p:cTn id="8" dur="1" fill="hold">
                                          <p:stCondLst>
                                            <p:cond delay="0"/>
                                          </p:stCondLst>
                                        </p:cTn>
                                        <p:tgtEl>
                                          <p:spTgt spid="40"/>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grpId="0" nodeType="withEffect">
                                  <p:stCondLst>
                                    <p:cond delay="3000"/>
                                  </p:stCondLst>
                                  <p:childTnLst>
                                    <p:set>
                                      <p:cBhvr>
                                        <p:cTn id="12"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Where are the producers?</a:t>
            </a:r>
            <a:endParaRPr lang="en-US" dirty="0"/>
          </a:p>
        </p:txBody>
      </p:sp>
      <p:sp>
        <p:nvSpPr>
          <p:cNvPr id="3" name="TextBox 2"/>
          <p:cNvSpPr txBox="1"/>
          <p:nvPr/>
        </p:nvSpPr>
        <p:spPr>
          <a:xfrm>
            <a:off x="762000" y="5791200"/>
            <a:ext cx="7620000" cy="830997"/>
          </a:xfrm>
          <a:prstGeom prst="rect">
            <a:avLst/>
          </a:prstGeom>
          <a:noFill/>
        </p:spPr>
        <p:txBody>
          <a:bodyPr wrap="square" rtlCol="0">
            <a:spAutoFit/>
          </a:bodyPr>
          <a:lstStyle/>
          <a:p>
            <a:pPr algn="ctr"/>
            <a:r>
              <a:rPr lang="en-US" sz="2400" b="1" dirty="0" smtClean="0"/>
              <a:t>Producers do photosynthesis </a:t>
            </a:r>
            <a:r>
              <a:rPr lang="en-US" sz="2400" dirty="0" smtClean="0"/>
              <a:t>to create organic materials for food and for the materials that make up their parts</a:t>
            </a:r>
            <a:endParaRPr lang="en-US" sz="2400" dirty="0"/>
          </a:p>
        </p:txBody>
      </p:sp>
      <p:pic>
        <p:nvPicPr>
          <p:cNvPr id="4" name="Picture 3" descr="circles entire 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000" y="1371600"/>
            <a:ext cx="6553200" cy="4336887"/>
          </a:xfrm>
          <a:prstGeom prst="rect">
            <a:avLst/>
          </a:prstGeom>
        </p:spPr>
      </p:pic>
    </p:spTree>
    <p:extLst>
      <p:ext uri="{BB962C8B-B14F-4D97-AF65-F5344CB8AC3E}">
        <p14:creationId xmlns:p14="http://schemas.microsoft.com/office/powerpoint/2010/main" val="291745913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304800" y="304800"/>
            <a:ext cx="4724400" cy="4893647"/>
          </a:xfrm>
          <a:prstGeom prst="rect">
            <a:avLst/>
          </a:prstGeom>
          <a:noFill/>
        </p:spPr>
        <p:txBody>
          <a:bodyPr wrap="square" rtlCol="0">
            <a:spAutoFit/>
          </a:bodyPr>
          <a:lstStyle/>
          <a:p>
            <a:r>
              <a:rPr lang="en-US" sz="2400" i="1" dirty="0"/>
              <a:t>One of three things can happen to food </a:t>
            </a:r>
            <a:r>
              <a:rPr lang="en-US" sz="2400" i="1" dirty="0" smtClean="0"/>
              <a:t>(cows) </a:t>
            </a:r>
            <a:r>
              <a:rPr lang="en-US" sz="2400" i="1" dirty="0"/>
              <a:t>in a </a:t>
            </a:r>
            <a:r>
              <a:rPr lang="en-US" sz="2400" i="1" dirty="0" smtClean="0"/>
              <a:t>person’s stomach</a:t>
            </a:r>
            <a:r>
              <a:rPr lang="en-US" sz="2400" i="1" dirty="0"/>
              <a:t>: </a:t>
            </a:r>
          </a:p>
          <a:p>
            <a:endParaRPr lang="en-US" sz="800" dirty="0"/>
          </a:p>
          <a:p>
            <a:r>
              <a:rPr lang="en-US" sz="3600" dirty="0"/>
              <a:t>2</a:t>
            </a:r>
            <a:r>
              <a:rPr lang="en-US" sz="3600" dirty="0" smtClean="0"/>
              <a:t>) People defecate </a:t>
            </a:r>
            <a:r>
              <a:rPr lang="en-US" sz="3600" dirty="0"/>
              <a:t>indigestible food</a:t>
            </a:r>
            <a:r>
              <a:rPr lang="en-US" sz="3600" dirty="0" smtClean="0"/>
              <a:t>.</a:t>
            </a:r>
            <a:r>
              <a:rPr lang="en-US" sz="1600" dirty="0" smtClean="0"/>
              <a:t>(</a:t>
            </a:r>
            <a:r>
              <a:rPr lang="en-US" sz="1600" dirty="0" err="1"/>
              <a:t>e</a:t>
            </a:r>
            <a:r>
              <a:rPr lang="en-US" sz="1600" dirty="0" err="1" smtClean="0"/>
              <a:t>w</a:t>
            </a:r>
            <a:r>
              <a:rPr lang="en-US" sz="1600" dirty="0" smtClean="0"/>
              <a:t>)</a:t>
            </a:r>
            <a:endParaRPr lang="en-US" sz="1600" dirty="0"/>
          </a:p>
          <a:p>
            <a:endParaRPr lang="en-US" sz="800" dirty="0"/>
          </a:p>
          <a:p>
            <a:r>
              <a:rPr lang="en-US" sz="3200" dirty="0"/>
              <a:t>Also, sometimes </a:t>
            </a:r>
            <a:r>
              <a:rPr lang="en-US" sz="3200" dirty="0" smtClean="0"/>
              <a:t>people die. </a:t>
            </a:r>
            <a:r>
              <a:rPr lang="en-US" sz="1600" dirty="0" smtClean="0"/>
              <a:t>(sorry!)</a:t>
            </a:r>
          </a:p>
          <a:p>
            <a:endParaRPr lang="en-US" sz="800" dirty="0" smtClean="0"/>
          </a:p>
          <a:p>
            <a:endParaRPr lang="en-US" sz="800" dirty="0"/>
          </a:p>
          <a:p>
            <a:r>
              <a:rPr lang="en-US" sz="3200" dirty="0"/>
              <a:t>6</a:t>
            </a:r>
            <a:r>
              <a:rPr lang="en-US" sz="3200" dirty="0" smtClean="0"/>
              <a:t> carbon atom units move from the carnivores to the soil.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584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395728"/>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419600"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1" name="TextBox 40"/>
          <p:cNvSpPr txBox="1"/>
          <p:nvPr/>
        </p:nvSpPr>
        <p:spPr>
          <a:xfrm>
            <a:off x="8649988" y="898462"/>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pic>
        <p:nvPicPr>
          <p:cNvPr id="43" name="Picture 42"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48848"/>
          <a:stretch/>
        </p:blipFill>
        <p:spPr>
          <a:xfrm>
            <a:off x="7705725" y="1143000"/>
            <a:ext cx="178010" cy="263525"/>
          </a:xfrm>
          <a:prstGeom prst="rect">
            <a:avLst/>
          </a:prstGeom>
          <a:ln>
            <a:solidFill>
              <a:srgbClr val="000000"/>
            </a:solidFill>
          </a:ln>
        </p:spPr>
      </p:pic>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sp>
        <p:nvSpPr>
          <p:cNvPr id="45" name="TextBox 44"/>
          <p:cNvSpPr txBox="1"/>
          <p:nvPr/>
        </p:nvSpPr>
        <p:spPr>
          <a:xfrm>
            <a:off x="4495800" y="5498068"/>
            <a:ext cx="5334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6" name="TextBox 45"/>
          <p:cNvSpPr txBox="1"/>
          <p:nvPr/>
        </p:nvSpPr>
        <p:spPr>
          <a:xfrm>
            <a:off x="8647412" y="1087670"/>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9" name="TextBox 48"/>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50" name="TextBox 49"/>
          <p:cNvSpPr txBox="1"/>
          <p:nvPr/>
        </p:nvSpPr>
        <p:spPr>
          <a:xfrm>
            <a:off x="3886200" y="19050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sp>
        <p:nvSpPr>
          <p:cNvPr id="51" name="TextBox 50"/>
          <p:cNvSpPr txBox="1"/>
          <p:nvPr/>
        </p:nvSpPr>
        <p:spPr>
          <a:xfrm>
            <a:off x="3962400" y="2145268"/>
            <a:ext cx="533400" cy="369332"/>
          </a:xfrm>
          <a:prstGeom prst="rect">
            <a:avLst/>
          </a:prstGeom>
          <a:noFill/>
        </p:spPr>
        <p:txBody>
          <a:bodyPr wrap="square" rtlCol="0">
            <a:spAutoFit/>
          </a:bodyPr>
          <a:lstStyle/>
          <a:p>
            <a:r>
              <a:rPr lang="en-US" dirty="0" smtClean="0">
                <a:solidFill>
                  <a:srgbClr val="0000FF"/>
                </a:solidFill>
              </a:rPr>
              <a:t>+</a:t>
            </a:r>
            <a:r>
              <a:rPr lang="en-US" dirty="0">
                <a:solidFill>
                  <a:srgbClr val="0000FF"/>
                </a:solidFill>
              </a:rPr>
              <a:t>6</a:t>
            </a:r>
          </a:p>
        </p:txBody>
      </p:sp>
      <p:sp>
        <p:nvSpPr>
          <p:cNvPr id="52" name="TextBox 51"/>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53" name="Picture 52"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410200" y="5334000"/>
            <a:ext cx="425761" cy="434975"/>
          </a:xfrm>
          <a:prstGeom prst="rect">
            <a:avLst/>
          </a:prstGeom>
          <a:ln>
            <a:solidFill>
              <a:schemeClr val="tx1"/>
            </a:solidFill>
          </a:ln>
        </p:spPr>
      </p:pic>
      <p:pic>
        <p:nvPicPr>
          <p:cNvPr id="42" name="Picture 41" descr="skd182040sdc.png"/>
          <p:cNvPicPr>
            <a:picLocks noChangeAspect="1"/>
          </p:cNvPicPr>
          <p:nvPr/>
        </p:nvPicPr>
        <p:blipFill rotWithShape="1">
          <a:blip r:embed="rId4" cstate="print">
            <a:extLst>
              <a:ext uri="{28A0092B-C50C-407E-A947-70E740481C1C}">
                <a14:useLocalDpi xmlns:a14="http://schemas.microsoft.com/office/drawing/2010/main" val="0"/>
              </a:ext>
            </a:extLst>
          </a:blip>
          <a:srcRect l="15013" r="18012" b="55421"/>
          <a:stretch/>
        </p:blipFill>
        <p:spPr>
          <a:xfrm>
            <a:off x="762000" y="5638800"/>
            <a:ext cx="1371600" cy="1094343"/>
          </a:xfrm>
          <a:prstGeom prst="rect">
            <a:avLst/>
          </a:prstGeom>
        </p:spPr>
      </p:pic>
    </p:spTree>
    <p:extLst>
      <p:ext uri="{BB962C8B-B14F-4D97-AF65-F5344CB8AC3E}">
        <p14:creationId xmlns:p14="http://schemas.microsoft.com/office/powerpoint/2010/main" val="24338623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67546E-6 3.8157E-6 C -0.07375 0.25839 -0.14751 0.51679 -0.17702 0.62005 " pathEditMode="relative" ptsTypes="aA">
                                      <p:cBhvr>
                                        <p:cTn id="6" dur="2000" fill="hold"/>
                                        <p:tgtEl>
                                          <p:spTgt spid="43"/>
                                        </p:tgtEl>
                                        <p:attrNameLst>
                                          <p:attrName>ppt_x</p:attrName>
                                          <p:attrName>ppt_y</p:attrName>
                                        </p:attrNameLst>
                                      </p:cBhvr>
                                    </p:animMotion>
                                  </p:childTnLst>
                                </p:cTn>
                              </p:par>
                              <p:par>
                                <p:cTn id="7" presetID="1" presetClass="entr" presetSubtype="0" fill="hold" grpId="0" nodeType="withEffect">
                                  <p:stCondLst>
                                    <p:cond delay="200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grpId="0" nodeType="withEffect">
                                  <p:stCondLst>
                                    <p:cond delay="3000"/>
                                  </p:stCondLst>
                                  <p:childTnLst>
                                    <p:set>
                                      <p:cBhvr>
                                        <p:cTn id="1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152400" y="228600"/>
            <a:ext cx="4495800" cy="5632312"/>
          </a:xfrm>
          <a:prstGeom prst="rect">
            <a:avLst/>
          </a:prstGeom>
          <a:noFill/>
        </p:spPr>
        <p:txBody>
          <a:bodyPr wrap="square" rtlCol="0">
            <a:spAutoFit/>
          </a:bodyPr>
          <a:lstStyle/>
          <a:p>
            <a:r>
              <a:rPr lang="en-US" sz="2400" i="1" dirty="0"/>
              <a:t>One of three things can happen to food </a:t>
            </a:r>
            <a:r>
              <a:rPr lang="en-US" sz="2400" i="1" dirty="0" smtClean="0"/>
              <a:t>(cows) </a:t>
            </a:r>
            <a:r>
              <a:rPr lang="en-US" sz="2400" i="1" dirty="0"/>
              <a:t>in a </a:t>
            </a:r>
            <a:r>
              <a:rPr lang="en-US" sz="2400" i="1" dirty="0" smtClean="0"/>
              <a:t>person’s stomach</a:t>
            </a:r>
            <a:r>
              <a:rPr lang="en-US" sz="2400" i="1" dirty="0"/>
              <a:t>: </a:t>
            </a:r>
          </a:p>
          <a:p>
            <a:endParaRPr lang="en-US" sz="800" dirty="0" smtClean="0"/>
          </a:p>
          <a:p>
            <a:endParaRPr lang="en-US" sz="800" dirty="0"/>
          </a:p>
          <a:p>
            <a:endParaRPr lang="en-US" sz="800" dirty="0"/>
          </a:p>
          <a:p>
            <a:r>
              <a:rPr lang="en-US" sz="3600" dirty="0"/>
              <a:t>3</a:t>
            </a:r>
            <a:r>
              <a:rPr lang="en-US" sz="3600" dirty="0" smtClean="0"/>
              <a:t>) People digest the food &amp; </a:t>
            </a:r>
            <a:r>
              <a:rPr lang="en-US" sz="3600" dirty="0"/>
              <a:t>biosynthesize</a:t>
            </a:r>
          </a:p>
          <a:p>
            <a:endParaRPr lang="en-US" sz="2400" dirty="0"/>
          </a:p>
          <a:p>
            <a:endParaRPr lang="en-US" sz="2400" dirty="0"/>
          </a:p>
          <a:p>
            <a:r>
              <a:rPr lang="en-US" sz="2800" dirty="0"/>
              <a:t>Large molecules in </a:t>
            </a:r>
            <a:r>
              <a:rPr lang="en-US" sz="2800" dirty="0" smtClean="0"/>
              <a:t>people are </a:t>
            </a:r>
            <a:r>
              <a:rPr lang="en-US" sz="2800" dirty="0"/>
              <a:t>broken down into small molecules.</a:t>
            </a:r>
          </a:p>
          <a:p>
            <a:endParaRPr lang="en-US" sz="2800" dirty="0"/>
          </a:p>
          <a:p>
            <a:r>
              <a:rPr lang="en-US" sz="2800" dirty="0"/>
              <a:t>Small molecules are made into </a:t>
            </a:r>
            <a:r>
              <a:rPr lang="en-US" sz="2800" dirty="0" smtClean="0"/>
              <a:t>people’s biomass</a:t>
            </a:r>
            <a:r>
              <a:rPr lang="en-US" sz="2800" dirty="0"/>
              <a:t>.</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584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395728"/>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419600"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1" name="TextBox 40"/>
          <p:cNvSpPr txBox="1"/>
          <p:nvPr/>
        </p:nvSpPr>
        <p:spPr>
          <a:xfrm>
            <a:off x="8649988" y="898462"/>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5" name="TextBox 44"/>
          <p:cNvSpPr txBox="1"/>
          <p:nvPr/>
        </p:nvSpPr>
        <p:spPr>
          <a:xfrm>
            <a:off x="4495800" y="5498068"/>
            <a:ext cx="5334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6" name="TextBox 45"/>
          <p:cNvSpPr txBox="1"/>
          <p:nvPr/>
        </p:nvSpPr>
        <p:spPr>
          <a:xfrm>
            <a:off x="8647412" y="1087670"/>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pic>
        <p:nvPicPr>
          <p:cNvPr id="50" name="Picture 49"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48848"/>
          <a:stretch/>
        </p:blipFill>
        <p:spPr>
          <a:xfrm>
            <a:off x="6096000" y="5375275"/>
            <a:ext cx="178010" cy="263525"/>
          </a:xfrm>
          <a:prstGeom prst="rect">
            <a:avLst/>
          </a:prstGeom>
          <a:ln>
            <a:solidFill>
              <a:srgbClr val="000000"/>
            </a:solidFill>
          </a:ln>
        </p:spPr>
      </p:pic>
      <p:sp>
        <p:nvSpPr>
          <p:cNvPr id="48" name="TextBox 47"/>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49" name="TextBox 48"/>
          <p:cNvSpPr txBox="1"/>
          <p:nvPr/>
        </p:nvSpPr>
        <p:spPr>
          <a:xfrm>
            <a:off x="3886200" y="19050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sp>
        <p:nvSpPr>
          <p:cNvPr id="51" name="TextBox 50"/>
          <p:cNvSpPr txBox="1"/>
          <p:nvPr/>
        </p:nvSpPr>
        <p:spPr>
          <a:xfrm>
            <a:off x="3962400" y="2145268"/>
            <a:ext cx="533400" cy="369332"/>
          </a:xfrm>
          <a:prstGeom prst="rect">
            <a:avLst/>
          </a:prstGeom>
          <a:noFill/>
        </p:spPr>
        <p:txBody>
          <a:bodyPr wrap="square" rtlCol="0">
            <a:spAutoFit/>
          </a:bodyPr>
          <a:lstStyle/>
          <a:p>
            <a:r>
              <a:rPr lang="en-US" dirty="0" smtClean="0">
                <a:solidFill>
                  <a:srgbClr val="0000FF"/>
                </a:solidFill>
              </a:rPr>
              <a:t>+</a:t>
            </a:r>
            <a:r>
              <a:rPr lang="en-US" dirty="0">
                <a:solidFill>
                  <a:srgbClr val="0000FF"/>
                </a:solidFill>
              </a:rPr>
              <a:t>6</a:t>
            </a:r>
          </a:p>
        </p:txBody>
      </p:sp>
      <p:sp>
        <p:nvSpPr>
          <p:cNvPr id="52" name="TextBox 51"/>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53" name="Picture 52"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410200" y="5334000"/>
            <a:ext cx="425761" cy="434975"/>
          </a:xfrm>
          <a:prstGeom prst="rect">
            <a:avLst/>
          </a:prstGeom>
          <a:ln>
            <a:solidFill>
              <a:schemeClr val="tx1"/>
            </a:solidFill>
          </a:ln>
        </p:spPr>
      </p:pic>
      <p:pic>
        <p:nvPicPr>
          <p:cNvPr id="42" name="Picture 41" descr="skd182040sdc.png"/>
          <p:cNvPicPr>
            <a:picLocks noChangeAspect="1"/>
          </p:cNvPicPr>
          <p:nvPr/>
        </p:nvPicPr>
        <p:blipFill rotWithShape="1">
          <a:blip r:embed="rId4" cstate="print">
            <a:extLst>
              <a:ext uri="{28A0092B-C50C-407E-A947-70E740481C1C}">
                <a14:useLocalDpi xmlns:a14="http://schemas.microsoft.com/office/drawing/2010/main" val="0"/>
              </a:ext>
            </a:extLst>
          </a:blip>
          <a:srcRect l="15013" r="18012" b="55421"/>
          <a:stretch/>
        </p:blipFill>
        <p:spPr>
          <a:xfrm>
            <a:off x="762000" y="5638800"/>
            <a:ext cx="1371600" cy="1094343"/>
          </a:xfrm>
          <a:prstGeom prst="rect">
            <a:avLst/>
          </a:prstGeom>
        </p:spPr>
      </p:pic>
    </p:spTree>
    <p:extLst>
      <p:ext uri="{BB962C8B-B14F-4D97-AF65-F5344CB8AC3E}">
        <p14:creationId xmlns:p14="http://schemas.microsoft.com/office/powerpoint/2010/main" val="31542731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457200" y="762000"/>
            <a:ext cx="3733800" cy="3108544"/>
          </a:xfrm>
          <a:prstGeom prst="rect">
            <a:avLst/>
          </a:prstGeom>
          <a:noFill/>
        </p:spPr>
        <p:txBody>
          <a:bodyPr wrap="square" rtlCol="0">
            <a:spAutoFit/>
          </a:bodyPr>
          <a:lstStyle/>
          <a:p>
            <a:r>
              <a:rPr lang="en-US" sz="2800" dirty="0"/>
              <a:t>Add it up!</a:t>
            </a:r>
          </a:p>
          <a:p>
            <a:endParaRPr lang="en-US" sz="2800" dirty="0"/>
          </a:p>
          <a:p>
            <a:r>
              <a:rPr lang="en-US" sz="2800" dirty="0"/>
              <a:t>How much carbon is available to humans when they are </a:t>
            </a:r>
            <a:r>
              <a:rPr lang="en-US" sz="2800" dirty="0" smtClean="0"/>
              <a:t>carnivores?</a:t>
            </a:r>
            <a:endParaRPr lang="en-US" sz="2800" dirty="0"/>
          </a:p>
          <a:p>
            <a:endParaRPr lang="en-US" sz="2800" dirty="0"/>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6400800" y="335584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629400" y="2395728"/>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5532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4196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419600"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1" name="TextBox 40"/>
          <p:cNvSpPr txBox="1"/>
          <p:nvPr/>
        </p:nvSpPr>
        <p:spPr>
          <a:xfrm>
            <a:off x="8649988" y="898462"/>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5" name="TextBox 44"/>
          <p:cNvSpPr txBox="1"/>
          <p:nvPr/>
        </p:nvSpPr>
        <p:spPr>
          <a:xfrm>
            <a:off x="4495800" y="5498068"/>
            <a:ext cx="5334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6" name="TextBox 45"/>
          <p:cNvSpPr txBox="1"/>
          <p:nvPr/>
        </p:nvSpPr>
        <p:spPr>
          <a:xfrm>
            <a:off x="8647412" y="1087670"/>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pic>
        <p:nvPicPr>
          <p:cNvPr id="50" name="Picture 49"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48848"/>
          <a:stretch/>
        </p:blipFill>
        <p:spPr>
          <a:xfrm>
            <a:off x="6096000" y="5375275"/>
            <a:ext cx="178010" cy="263525"/>
          </a:xfrm>
          <a:prstGeom prst="rect">
            <a:avLst/>
          </a:prstGeom>
          <a:ln>
            <a:solidFill>
              <a:srgbClr val="000000"/>
            </a:solidFill>
          </a:ln>
        </p:spPr>
      </p:pic>
      <p:sp>
        <p:nvSpPr>
          <p:cNvPr id="48" name="TextBox 47"/>
          <p:cNvSpPr txBox="1"/>
          <p:nvPr/>
        </p:nvSpPr>
        <p:spPr>
          <a:xfrm>
            <a:off x="3886200" y="16002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49" name="TextBox 48"/>
          <p:cNvSpPr txBox="1"/>
          <p:nvPr/>
        </p:nvSpPr>
        <p:spPr>
          <a:xfrm>
            <a:off x="3886200" y="1905000"/>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sp>
        <p:nvSpPr>
          <p:cNvPr id="51" name="TextBox 50"/>
          <p:cNvSpPr txBox="1"/>
          <p:nvPr/>
        </p:nvSpPr>
        <p:spPr>
          <a:xfrm>
            <a:off x="3962400" y="2145268"/>
            <a:ext cx="533400" cy="369332"/>
          </a:xfrm>
          <a:prstGeom prst="rect">
            <a:avLst/>
          </a:prstGeom>
          <a:noFill/>
        </p:spPr>
        <p:txBody>
          <a:bodyPr wrap="square" rtlCol="0">
            <a:spAutoFit/>
          </a:bodyPr>
          <a:lstStyle/>
          <a:p>
            <a:r>
              <a:rPr lang="en-US" dirty="0" smtClean="0">
                <a:solidFill>
                  <a:srgbClr val="0000FF"/>
                </a:solidFill>
              </a:rPr>
              <a:t>+</a:t>
            </a:r>
            <a:r>
              <a:rPr lang="en-US" dirty="0">
                <a:solidFill>
                  <a:srgbClr val="0000FF"/>
                </a:solidFill>
              </a:rPr>
              <a:t>6</a:t>
            </a:r>
          </a:p>
        </p:txBody>
      </p:sp>
      <p:sp>
        <p:nvSpPr>
          <p:cNvPr id="52" name="TextBox 51"/>
          <p:cNvSpPr txBox="1"/>
          <p:nvPr/>
        </p:nvSpPr>
        <p:spPr>
          <a:xfrm>
            <a:off x="63246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42" name="Picture 4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410200" y="5334000"/>
            <a:ext cx="425761" cy="434975"/>
          </a:xfrm>
          <a:prstGeom prst="rect">
            <a:avLst/>
          </a:prstGeom>
          <a:ln>
            <a:solidFill>
              <a:schemeClr val="tx1"/>
            </a:solidFill>
          </a:ln>
        </p:spPr>
      </p:pic>
      <p:pic>
        <p:nvPicPr>
          <p:cNvPr id="47" name="Picture 46" descr="skd182040sdc.png"/>
          <p:cNvPicPr>
            <a:picLocks noChangeAspect="1"/>
          </p:cNvPicPr>
          <p:nvPr/>
        </p:nvPicPr>
        <p:blipFill rotWithShape="1">
          <a:blip r:embed="rId4" cstate="print">
            <a:extLst>
              <a:ext uri="{28A0092B-C50C-407E-A947-70E740481C1C}">
                <a14:useLocalDpi xmlns:a14="http://schemas.microsoft.com/office/drawing/2010/main" val="0"/>
              </a:ext>
            </a:extLst>
          </a:blip>
          <a:srcRect l="15013" r="18012" b="55421"/>
          <a:stretch/>
        </p:blipFill>
        <p:spPr>
          <a:xfrm>
            <a:off x="762000" y="5638800"/>
            <a:ext cx="1371600" cy="1094343"/>
          </a:xfrm>
          <a:prstGeom prst="rect">
            <a:avLst/>
          </a:prstGeom>
        </p:spPr>
      </p:pic>
    </p:spTree>
    <p:extLst>
      <p:ext uri="{BB962C8B-B14F-4D97-AF65-F5344CB8AC3E}">
        <p14:creationId xmlns:p14="http://schemas.microsoft.com/office/powerpoint/2010/main" val="32144652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sp>
        <p:nvSpPr>
          <p:cNvPr id="5" name="TextBox 4"/>
          <p:cNvSpPr txBox="1"/>
          <p:nvPr/>
        </p:nvSpPr>
        <p:spPr>
          <a:xfrm>
            <a:off x="457200" y="762000"/>
            <a:ext cx="3733800" cy="3970318"/>
          </a:xfrm>
          <a:prstGeom prst="rect">
            <a:avLst/>
          </a:prstGeom>
          <a:noFill/>
        </p:spPr>
        <p:txBody>
          <a:bodyPr wrap="square" rtlCol="0">
            <a:spAutoFit/>
          </a:bodyPr>
          <a:lstStyle/>
          <a:p>
            <a:r>
              <a:rPr lang="en-US" sz="2800" dirty="0"/>
              <a:t>There are 3</a:t>
            </a:r>
            <a:r>
              <a:rPr lang="en-US" sz="2800" dirty="0" smtClean="0"/>
              <a:t> </a:t>
            </a:r>
            <a:r>
              <a:rPr lang="en-US" sz="2800" dirty="0"/>
              <a:t>carbon atom units left in the herbivore pool. </a:t>
            </a:r>
          </a:p>
          <a:p>
            <a:r>
              <a:rPr lang="en-US" sz="2800" dirty="0"/>
              <a:t>If we need 1 carbon atom units per human…</a:t>
            </a:r>
          </a:p>
          <a:p>
            <a:endParaRPr lang="en-US" sz="2800" dirty="0"/>
          </a:p>
          <a:p>
            <a:r>
              <a:rPr lang="en-US" sz="2800" dirty="0"/>
              <a:t>3</a:t>
            </a:r>
            <a:r>
              <a:rPr lang="en-US" sz="2800" dirty="0" smtClean="0"/>
              <a:t> </a:t>
            </a:r>
            <a:r>
              <a:rPr lang="en-US" sz="2800" dirty="0"/>
              <a:t>humans can live on an </a:t>
            </a:r>
            <a:r>
              <a:rPr lang="en-US" sz="2800" dirty="0" smtClean="0"/>
              <a:t>carnivore diet</a:t>
            </a:r>
            <a:r>
              <a:rPr lang="en-US" sz="2800" dirty="0"/>
              <a:t>.</a:t>
            </a:r>
          </a:p>
          <a:p>
            <a:endParaRPr lang="en-US" sz="2800" dirty="0"/>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9" name="TextBox 18"/>
          <p:cNvSpPr txBox="1"/>
          <p:nvPr/>
        </p:nvSpPr>
        <p:spPr>
          <a:xfrm>
            <a:off x="7239000" y="2971800"/>
            <a:ext cx="533400" cy="369332"/>
          </a:xfrm>
          <a:prstGeom prst="rect">
            <a:avLst/>
          </a:prstGeom>
          <a:noFill/>
        </p:spPr>
        <p:txBody>
          <a:bodyPr wrap="square" rtlCol="0">
            <a:spAutoFit/>
          </a:bodyPr>
          <a:lstStyle/>
          <a:p>
            <a:r>
              <a:rPr lang="en-US" dirty="0" smtClean="0">
                <a:solidFill>
                  <a:srgbClr val="0000FF"/>
                </a:solidFill>
              </a:rPr>
              <a:t>10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9" name="TextBox 28"/>
          <p:cNvSpPr txBox="1"/>
          <p:nvPr/>
        </p:nvSpPr>
        <p:spPr>
          <a:xfrm>
            <a:off x="8077200" y="525780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876800" y="5105400"/>
            <a:ext cx="533400" cy="369332"/>
          </a:xfrm>
          <a:prstGeom prst="rect">
            <a:avLst/>
          </a:prstGeom>
          <a:noFill/>
        </p:spPr>
        <p:txBody>
          <a:bodyPr wrap="square" rtlCol="0">
            <a:spAutoFit/>
          </a:bodyPr>
          <a:lstStyle/>
          <a:p>
            <a:r>
              <a:rPr lang="en-US" dirty="0" smtClean="0">
                <a:solidFill>
                  <a:srgbClr val="0000FF"/>
                </a:solidFill>
              </a:rPr>
              <a:t>136</a:t>
            </a:r>
            <a:endParaRPr lang="en-US" dirty="0">
              <a:solidFill>
                <a:srgbClr val="0000FF"/>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8" name="TextBox 37"/>
          <p:cNvSpPr txBox="1"/>
          <p:nvPr/>
        </p:nvSpPr>
        <p:spPr>
          <a:xfrm>
            <a:off x="7391400" y="609600"/>
            <a:ext cx="457200" cy="369332"/>
          </a:xfrm>
          <a:prstGeom prst="rect">
            <a:avLst/>
          </a:prstGeom>
          <a:noFill/>
        </p:spPr>
        <p:txBody>
          <a:bodyPr wrap="square" rtlCol="0">
            <a:spAutoFit/>
          </a:bodyPr>
          <a:lstStyle/>
          <a:p>
            <a:r>
              <a:rPr lang="en-US" dirty="0">
                <a:solidFill>
                  <a:srgbClr val="0000FF"/>
                </a:solidFill>
              </a:rPr>
              <a:t>3</a:t>
            </a: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pic>
        <p:nvPicPr>
          <p:cNvPr id="50" name="Picture 49"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48848"/>
          <a:stretch/>
        </p:blipFill>
        <p:spPr>
          <a:xfrm>
            <a:off x="6096000" y="5375275"/>
            <a:ext cx="178010" cy="263525"/>
          </a:xfrm>
          <a:prstGeom prst="rect">
            <a:avLst/>
          </a:prstGeom>
          <a:ln>
            <a:solidFill>
              <a:srgbClr val="000000"/>
            </a:solidFill>
          </a:ln>
        </p:spPr>
      </p:pic>
      <p:sp>
        <p:nvSpPr>
          <p:cNvPr id="48" name="TextBox 47"/>
          <p:cNvSpPr txBox="1"/>
          <p:nvPr/>
        </p:nvSpPr>
        <p:spPr>
          <a:xfrm>
            <a:off x="5181600" y="1295400"/>
            <a:ext cx="533400" cy="369332"/>
          </a:xfrm>
          <a:prstGeom prst="rect">
            <a:avLst/>
          </a:prstGeom>
          <a:noFill/>
        </p:spPr>
        <p:txBody>
          <a:bodyPr wrap="square" rtlCol="0">
            <a:spAutoFit/>
          </a:bodyPr>
          <a:lstStyle/>
          <a:p>
            <a:r>
              <a:rPr lang="en-US" dirty="0" smtClean="0">
                <a:solidFill>
                  <a:srgbClr val="0000FF"/>
                </a:solidFill>
              </a:rPr>
              <a:t>256</a:t>
            </a:r>
            <a:endParaRPr lang="en-US" dirty="0">
              <a:solidFill>
                <a:srgbClr val="0000FF"/>
              </a:solidFill>
            </a:endParaRPr>
          </a:p>
        </p:txBody>
      </p:sp>
      <p:pic>
        <p:nvPicPr>
          <p:cNvPr id="42" name="Picture 41" descr="skd182040sdc.png"/>
          <p:cNvPicPr>
            <a:picLocks noChangeAspect="1"/>
          </p:cNvPicPr>
          <p:nvPr/>
        </p:nvPicPr>
        <p:blipFill rotWithShape="1">
          <a:blip r:embed="rId4" cstate="print">
            <a:extLst>
              <a:ext uri="{28A0092B-C50C-407E-A947-70E740481C1C}">
                <a14:useLocalDpi xmlns:a14="http://schemas.microsoft.com/office/drawing/2010/main" val="0"/>
              </a:ext>
            </a:extLst>
          </a:blip>
          <a:srcRect l="15013" r="18012" b="55421"/>
          <a:stretch/>
        </p:blipFill>
        <p:spPr>
          <a:xfrm>
            <a:off x="6934200" y="304800"/>
            <a:ext cx="859551" cy="685800"/>
          </a:xfrm>
          <a:prstGeom prst="rect">
            <a:avLst/>
          </a:prstGeom>
        </p:spPr>
      </p:pic>
      <p:pic>
        <p:nvPicPr>
          <p:cNvPr id="54" name="Picture 53"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410200" y="5334000"/>
            <a:ext cx="425761" cy="434975"/>
          </a:xfrm>
          <a:prstGeom prst="rect">
            <a:avLst/>
          </a:prstGeom>
          <a:ln>
            <a:solidFill>
              <a:schemeClr val="tx1"/>
            </a:solidFill>
          </a:ln>
        </p:spPr>
      </p:pic>
      <p:pic>
        <p:nvPicPr>
          <p:cNvPr id="3" name="Picture 2" descr="56347511.png"/>
          <p:cNvPicPr>
            <a:picLocks noChangeAspect="1"/>
          </p:cNvPicPr>
          <p:nvPr/>
        </p:nvPicPr>
        <p:blipFill rotWithShape="1">
          <a:blip r:embed="rId5" cstate="print">
            <a:extLst>
              <a:ext uri="{28A0092B-C50C-407E-A947-70E740481C1C}">
                <a14:useLocalDpi xmlns:a14="http://schemas.microsoft.com/office/drawing/2010/main" val="0"/>
              </a:ext>
            </a:extLst>
          </a:blip>
          <a:srcRect l="24620" r="19237" b="76277"/>
          <a:stretch/>
        </p:blipFill>
        <p:spPr>
          <a:xfrm>
            <a:off x="7696200" y="228600"/>
            <a:ext cx="1103783" cy="825796"/>
          </a:xfrm>
          <a:prstGeom prst="rect">
            <a:avLst/>
          </a:prstGeom>
        </p:spPr>
      </p:pic>
      <p:pic>
        <p:nvPicPr>
          <p:cNvPr id="4" name="Picture 3" descr="rbm2_55.png"/>
          <p:cNvPicPr>
            <a:picLocks noChangeAspect="1"/>
          </p:cNvPicPr>
          <p:nvPr/>
        </p:nvPicPr>
        <p:blipFill rotWithShape="1">
          <a:blip r:embed="rId6" cstate="print">
            <a:extLst>
              <a:ext uri="{28A0092B-C50C-407E-A947-70E740481C1C}">
                <a14:useLocalDpi xmlns:a14="http://schemas.microsoft.com/office/drawing/2010/main" val="0"/>
              </a:ext>
            </a:extLst>
          </a:blip>
          <a:srcRect l="48040" r="21079" b="73346"/>
          <a:stretch/>
        </p:blipFill>
        <p:spPr>
          <a:xfrm>
            <a:off x="7391400" y="381000"/>
            <a:ext cx="952578" cy="845745"/>
          </a:xfrm>
          <a:prstGeom prst="rect">
            <a:avLst/>
          </a:prstGeom>
        </p:spPr>
      </p:pic>
    </p:spTree>
    <p:extLst>
      <p:ext uri="{BB962C8B-B14F-4D97-AF65-F5344CB8AC3E}">
        <p14:creationId xmlns:p14="http://schemas.microsoft.com/office/powerpoint/2010/main" val="18063444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50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100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Slide02.jpg"/>
          <p:cNvPicPr>
            <a:picLocks noChangeAspect="1"/>
          </p:cNvPicPr>
          <p:nvPr/>
        </p:nvPicPr>
        <p:blipFill rotWithShape="1">
          <a:blip r:embed="rId2">
            <a:extLst>
              <a:ext uri="{28A0092B-C50C-407E-A947-70E740481C1C}">
                <a14:useLocalDpi xmlns:a14="http://schemas.microsoft.com/office/drawing/2010/main" val="0"/>
              </a:ext>
            </a:extLst>
          </a:blip>
          <a:srcRect l="5116" r="7468"/>
          <a:stretch/>
        </p:blipFill>
        <p:spPr>
          <a:xfrm rot="16200000">
            <a:off x="3501772" y="987173"/>
            <a:ext cx="6483855" cy="4800598"/>
          </a:xfrm>
          <a:prstGeom prst="rect">
            <a:avLst/>
          </a:prstGeom>
        </p:spPr>
      </p:pic>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9" name="TextBox 18"/>
          <p:cNvSpPr txBox="1"/>
          <p:nvPr/>
        </p:nvSpPr>
        <p:spPr>
          <a:xfrm>
            <a:off x="7239000" y="2971800"/>
            <a:ext cx="533400" cy="369332"/>
          </a:xfrm>
          <a:prstGeom prst="rect">
            <a:avLst/>
          </a:prstGeom>
          <a:noFill/>
        </p:spPr>
        <p:txBody>
          <a:bodyPr wrap="square" rtlCol="0">
            <a:spAutoFit/>
          </a:bodyPr>
          <a:lstStyle/>
          <a:p>
            <a:r>
              <a:rPr lang="en-US" dirty="0" smtClean="0">
                <a:solidFill>
                  <a:srgbClr val="0000FF"/>
                </a:solidFill>
              </a:rPr>
              <a:t>10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9" name="TextBox 28"/>
          <p:cNvSpPr txBox="1"/>
          <p:nvPr/>
        </p:nvSpPr>
        <p:spPr>
          <a:xfrm>
            <a:off x="8077200" y="525780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876800" y="5105400"/>
            <a:ext cx="533400" cy="369332"/>
          </a:xfrm>
          <a:prstGeom prst="rect">
            <a:avLst/>
          </a:prstGeom>
          <a:noFill/>
        </p:spPr>
        <p:txBody>
          <a:bodyPr wrap="square" rtlCol="0">
            <a:spAutoFit/>
          </a:bodyPr>
          <a:lstStyle/>
          <a:p>
            <a:r>
              <a:rPr lang="en-US" dirty="0" smtClean="0">
                <a:solidFill>
                  <a:srgbClr val="0000FF"/>
                </a:solidFill>
              </a:rPr>
              <a:t>136</a:t>
            </a:r>
            <a:endParaRPr lang="en-US" dirty="0">
              <a:solidFill>
                <a:srgbClr val="0000FF"/>
              </a:solidFill>
            </a:endParaRPr>
          </a:p>
        </p:txBody>
      </p:sp>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334000" y="5562600"/>
            <a:ext cx="425761" cy="434975"/>
          </a:xfrm>
          <a:prstGeom prst="rect">
            <a:avLst/>
          </a:prstGeom>
          <a:ln>
            <a:solidFill>
              <a:schemeClr val="tx1"/>
            </a:solidFill>
          </a:ln>
        </p:spPr>
      </p:pic>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8" name="TextBox 37"/>
          <p:cNvSpPr txBox="1"/>
          <p:nvPr/>
        </p:nvSpPr>
        <p:spPr>
          <a:xfrm>
            <a:off x="7391400" y="609600"/>
            <a:ext cx="457200" cy="369332"/>
          </a:xfrm>
          <a:prstGeom prst="rect">
            <a:avLst/>
          </a:prstGeom>
          <a:noFill/>
        </p:spPr>
        <p:txBody>
          <a:bodyPr wrap="square" rtlCol="0">
            <a:spAutoFit/>
          </a:bodyPr>
          <a:lstStyle/>
          <a:p>
            <a:r>
              <a:rPr lang="en-US" dirty="0">
                <a:solidFill>
                  <a:srgbClr val="0000FF"/>
                </a:solidFill>
              </a:rPr>
              <a:t>3</a:t>
            </a: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pic>
        <p:nvPicPr>
          <p:cNvPr id="50" name="Picture 49"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48848"/>
          <a:stretch/>
        </p:blipFill>
        <p:spPr>
          <a:xfrm>
            <a:off x="6096000" y="5375275"/>
            <a:ext cx="178010" cy="263525"/>
          </a:xfrm>
          <a:prstGeom prst="rect">
            <a:avLst/>
          </a:prstGeom>
          <a:ln>
            <a:solidFill>
              <a:srgbClr val="000000"/>
            </a:solidFill>
          </a:ln>
        </p:spPr>
      </p:pic>
      <p:sp>
        <p:nvSpPr>
          <p:cNvPr id="48" name="TextBox 47"/>
          <p:cNvSpPr txBox="1"/>
          <p:nvPr/>
        </p:nvSpPr>
        <p:spPr>
          <a:xfrm>
            <a:off x="5181600" y="1295400"/>
            <a:ext cx="533400" cy="369332"/>
          </a:xfrm>
          <a:prstGeom prst="rect">
            <a:avLst/>
          </a:prstGeom>
          <a:noFill/>
        </p:spPr>
        <p:txBody>
          <a:bodyPr wrap="square" rtlCol="0">
            <a:spAutoFit/>
          </a:bodyPr>
          <a:lstStyle/>
          <a:p>
            <a:r>
              <a:rPr lang="en-US" dirty="0" smtClean="0">
                <a:solidFill>
                  <a:srgbClr val="0000FF"/>
                </a:solidFill>
              </a:rPr>
              <a:t>256</a:t>
            </a:r>
            <a:endParaRPr lang="en-US" dirty="0">
              <a:solidFill>
                <a:srgbClr val="0000FF"/>
              </a:solidFill>
            </a:endParaRPr>
          </a:p>
        </p:txBody>
      </p:sp>
      <p:pic>
        <p:nvPicPr>
          <p:cNvPr id="25" name="Picture 24"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2886323" y="5136842"/>
            <a:ext cx="842982" cy="859849"/>
          </a:xfrm>
          <a:prstGeom prst="rect">
            <a:avLst/>
          </a:prstGeom>
          <a:ln>
            <a:solidFill>
              <a:srgbClr val="000000"/>
            </a:solidFill>
          </a:ln>
        </p:spPr>
      </p:pic>
      <p:sp>
        <p:nvSpPr>
          <p:cNvPr id="27" name="TextBox 26"/>
          <p:cNvSpPr txBox="1"/>
          <p:nvPr/>
        </p:nvSpPr>
        <p:spPr>
          <a:xfrm>
            <a:off x="3724523" y="5365442"/>
            <a:ext cx="533400" cy="369332"/>
          </a:xfrm>
          <a:prstGeom prst="rect">
            <a:avLst/>
          </a:prstGeom>
          <a:noFill/>
        </p:spPr>
        <p:txBody>
          <a:bodyPr wrap="square" rtlCol="0">
            <a:spAutoFit/>
          </a:bodyPr>
          <a:lstStyle/>
          <a:p>
            <a:r>
              <a:rPr lang="en-US" dirty="0">
                <a:solidFill>
                  <a:srgbClr val="0000FF"/>
                </a:solidFill>
              </a:rPr>
              <a:t>1</a:t>
            </a:r>
            <a:r>
              <a:rPr lang="en-US" dirty="0" smtClean="0">
                <a:solidFill>
                  <a:srgbClr val="0000FF"/>
                </a:solidFill>
              </a:rPr>
              <a:t>00</a:t>
            </a:r>
            <a:endParaRPr lang="en-US" dirty="0">
              <a:solidFill>
                <a:srgbClr val="0000FF"/>
              </a:solidFill>
            </a:endParaRPr>
          </a:p>
        </p:txBody>
      </p:sp>
      <p:pic>
        <p:nvPicPr>
          <p:cNvPr id="28" name="Picture 27"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981323" y="1707842"/>
            <a:ext cx="842982" cy="859849"/>
          </a:xfrm>
          <a:prstGeom prst="rect">
            <a:avLst/>
          </a:prstGeom>
          <a:ln>
            <a:solidFill>
              <a:srgbClr val="000000"/>
            </a:solidFill>
          </a:ln>
        </p:spPr>
      </p:pic>
      <p:pic>
        <p:nvPicPr>
          <p:cNvPr id="32" name="Picture 3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905123" y="1784042"/>
            <a:ext cx="842982" cy="859849"/>
          </a:xfrm>
          <a:prstGeom prst="rect">
            <a:avLst/>
          </a:prstGeom>
          <a:ln>
            <a:solidFill>
              <a:srgbClr val="000000"/>
            </a:solidFill>
          </a:ln>
        </p:spPr>
      </p:pic>
      <p:sp>
        <p:nvSpPr>
          <p:cNvPr id="33" name="TextBox 32"/>
          <p:cNvSpPr txBox="1"/>
          <p:nvPr/>
        </p:nvSpPr>
        <p:spPr>
          <a:xfrm>
            <a:off x="2048123" y="3308042"/>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34" name="TextBox 33"/>
          <p:cNvSpPr txBox="1"/>
          <p:nvPr/>
        </p:nvSpPr>
        <p:spPr>
          <a:xfrm>
            <a:off x="981323" y="1174442"/>
            <a:ext cx="533400" cy="369332"/>
          </a:xfrm>
          <a:prstGeom prst="rect">
            <a:avLst/>
          </a:prstGeom>
          <a:noFill/>
        </p:spPr>
        <p:txBody>
          <a:bodyPr wrap="square" rtlCol="0">
            <a:spAutoFit/>
          </a:bodyPr>
          <a:lstStyle/>
          <a:p>
            <a:r>
              <a:rPr lang="en-US" dirty="0" smtClean="0">
                <a:solidFill>
                  <a:srgbClr val="0000FF"/>
                </a:solidFill>
              </a:rPr>
              <a:t>2</a:t>
            </a:r>
            <a:r>
              <a:rPr lang="en-US" dirty="0">
                <a:solidFill>
                  <a:srgbClr val="0000FF"/>
                </a:solidFill>
              </a:rPr>
              <a:t>5</a:t>
            </a:r>
            <a:r>
              <a:rPr lang="en-US" dirty="0" smtClean="0">
                <a:solidFill>
                  <a:srgbClr val="0000FF"/>
                </a:solidFill>
              </a:rPr>
              <a:t>0</a:t>
            </a:r>
            <a:endParaRPr lang="en-US" dirty="0">
              <a:solidFill>
                <a:srgbClr val="0000FF"/>
              </a:solidFill>
            </a:endParaRPr>
          </a:p>
        </p:txBody>
      </p:sp>
      <p:sp>
        <p:nvSpPr>
          <p:cNvPr id="36" name="TextBox 35"/>
          <p:cNvSpPr txBox="1"/>
          <p:nvPr/>
        </p:nvSpPr>
        <p:spPr>
          <a:xfrm>
            <a:off x="3572123" y="4374842"/>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pic>
        <p:nvPicPr>
          <p:cNvPr id="37" name="Picture 36"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3536887" y="2774642"/>
            <a:ext cx="425761" cy="434975"/>
          </a:xfrm>
          <a:prstGeom prst="rect">
            <a:avLst/>
          </a:prstGeom>
          <a:ln>
            <a:solidFill>
              <a:srgbClr val="000000"/>
            </a:solidFill>
          </a:ln>
        </p:spPr>
      </p:pic>
      <p:pic>
        <p:nvPicPr>
          <p:cNvPr id="40" name="Picture 39"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1438523" y="1631642"/>
            <a:ext cx="425761" cy="859536"/>
          </a:xfrm>
          <a:prstGeom prst="rect">
            <a:avLst/>
          </a:prstGeom>
          <a:ln>
            <a:solidFill>
              <a:schemeClr val="tx1"/>
            </a:solidFill>
          </a:ln>
        </p:spPr>
      </p:pic>
      <p:sp>
        <p:nvSpPr>
          <p:cNvPr id="41" name="TextBox 40"/>
          <p:cNvSpPr txBox="1"/>
          <p:nvPr/>
        </p:nvSpPr>
        <p:spPr>
          <a:xfrm>
            <a:off x="2276723" y="2393642"/>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pic>
        <p:nvPicPr>
          <p:cNvPr id="44" name="Picture 43"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981323" y="5115193"/>
            <a:ext cx="842982" cy="859849"/>
          </a:xfrm>
          <a:prstGeom prst="rect">
            <a:avLst/>
          </a:prstGeom>
          <a:ln>
            <a:solidFill>
              <a:srgbClr val="000000"/>
            </a:solidFill>
          </a:ln>
        </p:spPr>
      </p:pic>
      <p:sp>
        <p:nvSpPr>
          <p:cNvPr id="45" name="TextBox 44"/>
          <p:cNvSpPr txBox="1"/>
          <p:nvPr/>
        </p:nvSpPr>
        <p:spPr>
          <a:xfrm>
            <a:off x="2200523" y="5670242"/>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46" name="TextBox 45"/>
          <p:cNvSpPr txBox="1"/>
          <p:nvPr/>
        </p:nvSpPr>
        <p:spPr>
          <a:xfrm>
            <a:off x="524123" y="4908242"/>
            <a:ext cx="533400" cy="369332"/>
          </a:xfrm>
          <a:prstGeom prst="rect">
            <a:avLst/>
          </a:prstGeom>
          <a:noFill/>
        </p:spPr>
        <p:txBody>
          <a:bodyPr wrap="square" rtlCol="0">
            <a:spAutoFit/>
          </a:bodyPr>
          <a:lstStyle/>
          <a:p>
            <a:r>
              <a:rPr lang="en-US" dirty="0" smtClean="0">
                <a:solidFill>
                  <a:srgbClr val="0000FF"/>
                </a:solidFill>
              </a:rPr>
              <a:t>125</a:t>
            </a:r>
            <a:endParaRPr lang="en-US" dirty="0">
              <a:solidFill>
                <a:srgbClr val="0000FF"/>
              </a:solidFill>
            </a:endParaRPr>
          </a:p>
        </p:txBody>
      </p:sp>
      <p:pic>
        <p:nvPicPr>
          <p:cNvPr id="49" name="Picture 48"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1057523" y="5289242"/>
            <a:ext cx="425761" cy="434975"/>
          </a:xfrm>
          <a:prstGeom prst="rect">
            <a:avLst/>
          </a:prstGeom>
          <a:ln>
            <a:solidFill>
              <a:schemeClr val="tx1"/>
            </a:solidFill>
          </a:ln>
        </p:spPr>
      </p:pic>
      <p:sp>
        <p:nvSpPr>
          <p:cNvPr id="51" name="TextBox 50"/>
          <p:cNvSpPr txBox="1"/>
          <p:nvPr/>
        </p:nvSpPr>
        <p:spPr>
          <a:xfrm>
            <a:off x="3114923" y="323184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52" name="TextBox 51"/>
          <p:cNvSpPr txBox="1"/>
          <p:nvPr/>
        </p:nvSpPr>
        <p:spPr>
          <a:xfrm>
            <a:off x="1971923" y="3917642"/>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79" name="Picture 78" descr="Slide03.jpg"/>
          <p:cNvPicPr>
            <a:picLocks noChangeAspect="1"/>
          </p:cNvPicPr>
          <p:nvPr/>
        </p:nvPicPr>
        <p:blipFill rotWithShape="1">
          <a:blip r:embed="rId4">
            <a:extLst>
              <a:ext uri="{28A0092B-C50C-407E-A947-70E740481C1C}">
                <a14:useLocalDpi xmlns:a14="http://schemas.microsoft.com/office/drawing/2010/main" val="0"/>
              </a:ext>
            </a:extLst>
          </a:blip>
          <a:srcRect l="4941" r="7481" b="7264"/>
          <a:stretch/>
        </p:blipFill>
        <p:spPr>
          <a:xfrm rot="16200000">
            <a:off x="-1023975" y="1176376"/>
            <a:ext cx="6508441" cy="4460490"/>
          </a:xfrm>
          <a:prstGeom prst="rect">
            <a:avLst/>
          </a:prstGeom>
        </p:spPr>
      </p:pic>
      <p:pic>
        <p:nvPicPr>
          <p:cNvPr id="81" name="Picture 8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2895600" y="5181600"/>
            <a:ext cx="842982" cy="859849"/>
          </a:xfrm>
          <a:prstGeom prst="rect">
            <a:avLst/>
          </a:prstGeom>
          <a:ln>
            <a:solidFill>
              <a:srgbClr val="000000"/>
            </a:solidFill>
          </a:ln>
        </p:spPr>
      </p:pic>
      <p:sp>
        <p:nvSpPr>
          <p:cNvPr id="82" name="TextBox 81"/>
          <p:cNvSpPr txBox="1"/>
          <p:nvPr/>
        </p:nvSpPr>
        <p:spPr>
          <a:xfrm>
            <a:off x="3733800" y="5410200"/>
            <a:ext cx="533400" cy="369332"/>
          </a:xfrm>
          <a:prstGeom prst="rect">
            <a:avLst/>
          </a:prstGeom>
          <a:noFill/>
        </p:spPr>
        <p:txBody>
          <a:bodyPr wrap="square" rtlCol="0">
            <a:spAutoFit/>
          </a:bodyPr>
          <a:lstStyle/>
          <a:p>
            <a:r>
              <a:rPr lang="en-US" dirty="0">
                <a:solidFill>
                  <a:srgbClr val="0000FF"/>
                </a:solidFill>
              </a:rPr>
              <a:t>1</a:t>
            </a:r>
            <a:r>
              <a:rPr lang="en-US" dirty="0" smtClean="0">
                <a:solidFill>
                  <a:srgbClr val="0000FF"/>
                </a:solidFill>
              </a:rPr>
              <a:t>00</a:t>
            </a:r>
            <a:endParaRPr lang="en-US" dirty="0">
              <a:solidFill>
                <a:srgbClr val="0000FF"/>
              </a:solidFill>
            </a:endParaRPr>
          </a:p>
        </p:txBody>
      </p:sp>
      <p:pic>
        <p:nvPicPr>
          <p:cNvPr id="83" name="Picture 82"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990600" y="1752600"/>
            <a:ext cx="842982" cy="859849"/>
          </a:xfrm>
          <a:prstGeom prst="rect">
            <a:avLst/>
          </a:prstGeom>
          <a:ln>
            <a:solidFill>
              <a:srgbClr val="000000"/>
            </a:solidFill>
          </a:ln>
        </p:spPr>
      </p:pic>
      <p:pic>
        <p:nvPicPr>
          <p:cNvPr id="84" name="Picture 83"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914400" y="1828800"/>
            <a:ext cx="842982" cy="859849"/>
          </a:xfrm>
          <a:prstGeom prst="rect">
            <a:avLst/>
          </a:prstGeom>
          <a:ln>
            <a:solidFill>
              <a:srgbClr val="000000"/>
            </a:solidFill>
          </a:ln>
        </p:spPr>
      </p:pic>
      <p:sp>
        <p:nvSpPr>
          <p:cNvPr id="85" name="TextBox 84"/>
          <p:cNvSpPr txBox="1"/>
          <p:nvPr/>
        </p:nvSpPr>
        <p:spPr>
          <a:xfrm>
            <a:off x="2057400" y="3352800"/>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86" name="TextBox 85"/>
          <p:cNvSpPr txBox="1"/>
          <p:nvPr/>
        </p:nvSpPr>
        <p:spPr>
          <a:xfrm>
            <a:off x="990600" y="1219200"/>
            <a:ext cx="533400" cy="369332"/>
          </a:xfrm>
          <a:prstGeom prst="rect">
            <a:avLst/>
          </a:prstGeom>
          <a:noFill/>
        </p:spPr>
        <p:txBody>
          <a:bodyPr wrap="square" rtlCol="0">
            <a:spAutoFit/>
          </a:bodyPr>
          <a:lstStyle/>
          <a:p>
            <a:r>
              <a:rPr lang="en-US" dirty="0" smtClean="0">
                <a:solidFill>
                  <a:srgbClr val="0000FF"/>
                </a:solidFill>
              </a:rPr>
              <a:t>2</a:t>
            </a:r>
            <a:r>
              <a:rPr lang="en-US" dirty="0">
                <a:solidFill>
                  <a:srgbClr val="0000FF"/>
                </a:solidFill>
              </a:rPr>
              <a:t>5</a:t>
            </a:r>
            <a:r>
              <a:rPr lang="en-US" dirty="0" smtClean="0">
                <a:solidFill>
                  <a:srgbClr val="0000FF"/>
                </a:solidFill>
              </a:rPr>
              <a:t>0</a:t>
            </a:r>
            <a:endParaRPr lang="en-US" dirty="0">
              <a:solidFill>
                <a:srgbClr val="0000FF"/>
              </a:solidFill>
            </a:endParaRPr>
          </a:p>
        </p:txBody>
      </p:sp>
      <p:sp>
        <p:nvSpPr>
          <p:cNvPr id="87" name="TextBox 86"/>
          <p:cNvSpPr txBox="1"/>
          <p:nvPr/>
        </p:nvSpPr>
        <p:spPr>
          <a:xfrm>
            <a:off x="35814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pic>
        <p:nvPicPr>
          <p:cNvPr id="88" name="Picture 87"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3546164" y="2819400"/>
            <a:ext cx="425761" cy="434975"/>
          </a:xfrm>
          <a:prstGeom prst="rect">
            <a:avLst/>
          </a:prstGeom>
          <a:ln>
            <a:solidFill>
              <a:srgbClr val="000000"/>
            </a:solidFill>
          </a:ln>
        </p:spPr>
      </p:pic>
      <p:pic>
        <p:nvPicPr>
          <p:cNvPr id="89" name="Picture 88"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1447800" y="1676400"/>
            <a:ext cx="425761" cy="859536"/>
          </a:xfrm>
          <a:prstGeom prst="rect">
            <a:avLst/>
          </a:prstGeom>
          <a:ln>
            <a:solidFill>
              <a:schemeClr val="tx1"/>
            </a:solidFill>
          </a:ln>
        </p:spPr>
      </p:pic>
      <p:sp>
        <p:nvSpPr>
          <p:cNvPr id="90" name="TextBox 89"/>
          <p:cNvSpPr txBox="1"/>
          <p:nvPr/>
        </p:nvSpPr>
        <p:spPr>
          <a:xfrm>
            <a:off x="2286000" y="2438400"/>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pic>
        <p:nvPicPr>
          <p:cNvPr id="91" name="Picture 9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990600" y="5159951"/>
            <a:ext cx="842982" cy="859849"/>
          </a:xfrm>
          <a:prstGeom prst="rect">
            <a:avLst/>
          </a:prstGeom>
          <a:ln>
            <a:solidFill>
              <a:srgbClr val="000000"/>
            </a:solidFill>
          </a:ln>
        </p:spPr>
      </p:pic>
      <p:sp>
        <p:nvSpPr>
          <p:cNvPr id="92" name="TextBox 91"/>
          <p:cNvSpPr txBox="1"/>
          <p:nvPr/>
        </p:nvSpPr>
        <p:spPr>
          <a:xfrm>
            <a:off x="2209800" y="57150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93" name="TextBox 92"/>
          <p:cNvSpPr txBox="1"/>
          <p:nvPr/>
        </p:nvSpPr>
        <p:spPr>
          <a:xfrm>
            <a:off x="533400" y="4953000"/>
            <a:ext cx="533400" cy="369332"/>
          </a:xfrm>
          <a:prstGeom prst="rect">
            <a:avLst/>
          </a:prstGeom>
          <a:noFill/>
        </p:spPr>
        <p:txBody>
          <a:bodyPr wrap="square" rtlCol="0">
            <a:spAutoFit/>
          </a:bodyPr>
          <a:lstStyle/>
          <a:p>
            <a:r>
              <a:rPr lang="en-US" dirty="0" smtClean="0">
                <a:solidFill>
                  <a:srgbClr val="0000FF"/>
                </a:solidFill>
              </a:rPr>
              <a:t>125</a:t>
            </a:r>
            <a:endParaRPr lang="en-US" dirty="0">
              <a:solidFill>
                <a:srgbClr val="0000FF"/>
              </a:solidFill>
            </a:endParaRPr>
          </a:p>
        </p:txBody>
      </p:sp>
      <p:pic>
        <p:nvPicPr>
          <p:cNvPr id="94" name="Picture 93"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1066800" y="5334000"/>
            <a:ext cx="425761" cy="434975"/>
          </a:xfrm>
          <a:prstGeom prst="rect">
            <a:avLst/>
          </a:prstGeom>
          <a:ln>
            <a:solidFill>
              <a:schemeClr val="tx1"/>
            </a:solidFill>
          </a:ln>
        </p:spPr>
      </p:pic>
      <p:sp>
        <p:nvSpPr>
          <p:cNvPr id="95" name="TextBox 94"/>
          <p:cNvSpPr txBox="1"/>
          <p:nvPr/>
        </p:nvSpPr>
        <p:spPr>
          <a:xfrm>
            <a:off x="3124200" y="327660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96" name="TextBox 95"/>
          <p:cNvSpPr txBox="1"/>
          <p:nvPr/>
        </p:nvSpPr>
        <p:spPr>
          <a:xfrm>
            <a:off x="1981200" y="3962400"/>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97" name="Picture 96" descr="aa049887.png"/>
          <p:cNvPicPr>
            <a:picLocks noChangeAspect="1"/>
          </p:cNvPicPr>
          <p:nvPr/>
        </p:nvPicPr>
        <p:blipFill rotWithShape="1">
          <a:blip r:embed="rId5" cstate="print">
            <a:extLst>
              <a:ext uri="{28A0092B-C50C-407E-A947-70E740481C1C}">
                <a14:useLocalDpi xmlns:a14="http://schemas.microsoft.com/office/drawing/2010/main" val="0"/>
              </a:ext>
            </a:extLst>
          </a:blip>
          <a:srcRect b="78327"/>
          <a:stretch/>
        </p:blipFill>
        <p:spPr>
          <a:xfrm>
            <a:off x="2590800" y="2514600"/>
            <a:ext cx="1097909" cy="747442"/>
          </a:xfrm>
          <a:prstGeom prst="rect">
            <a:avLst/>
          </a:prstGeom>
        </p:spPr>
      </p:pic>
      <p:pic>
        <p:nvPicPr>
          <p:cNvPr id="98" name="Picture 97" descr="skd181973sdc.png"/>
          <p:cNvPicPr>
            <a:picLocks noChangeAspect="1"/>
          </p:cNvPicPr>
          <p:nvPr/>
        </p:nvPicPr>
        <p:blipFill rotWithShape="1">
          <a:blip r:embed="rId6" cstate="print">
            <a:extLst>
              <a:ext uri="{28A0092B-C50C-407E-A947-70E740481C1C}">
                <a14:useLocalDpi xmlns:a14="http://schemas.microsoft.com/office/drawing/2010/main" val="0"/>
              </a:ext>
            </a:extLst>
          </a:blip>
          <a:srcRect l="13787" t="1" r="19997" b="60844"/>
          <a:stretch/>
        </p:blipFill>
        <p:spPr>
          <a:xfrm>
            <a:off x="3505200" y="3352800"/>
            <a:ext cx="838200" cy="638461"/>
          </a:xfrm>
          <a:prstGeom prst="rect">
            <a:avLst/>
          </a:prstGeom>
        </p:spPr>
      </p:pic>
      <p:pic>
        <p:nvPicPr>
          <p:cNvPr id="99" name="Picture 98" descr="aa044539.png"/>
          <p:cNvPicPr>
            <a:picLocks noChangeAspect="1"/>
          </p:cNvPicPr>
          <p:nvPr/>
        </p:nvPicPr>
        <p:blipFill rotWithShape="1">
          <a:blip r:embed="rId7" cstate="print">
            <a:extLst>
              <a:ext uri="{28A0092B-C50C-407E-A947-70E740481C1C}">
                <a14:useLocalDpi xmlns:a14="http://schemas.microsoft.com/office/drawing/2010/main" val="0"/>
              </a:ext>
            </a:extLst>
          </a:blip>
          <a:srcRect l="49215" b="76193"/>
          <a:stretch/>
        </p:blipFill>
        <p:spPr>
          <a:xfrm>
            <a:off x="2667000" y="3352800"/>
            <a:ext cx="944269" cy="743070"/>
          </a:xfrm>
          <a:prstGeom prst="rect">
            <a:avLst/>
          </a:prstGeom>
        </p:spPr>
      </p:pic>
      <p:pic>
        <p:nvPicPr>
          <p:cNvPr id="100" name="Picture 99" descr="56347437.png"/>
          <p:cNvPicPr>
            <a:picLocks noChangeAspect="1"/>
          </p:cNvPicPr>
          <p:nvPr/>
        </p:nvPicPr>
        <p:blipFill rotWithShape="1">
          <a:blip r:embed="rId8" cstate="print">
            <a:extLst>
              <a:ext uri="{28A0092B-C50C-407E-A947-70E740481C1C}">
                <a14:useLocalDpi xmlns:a14="http://schemas.microsoft.com/office/drawing/2010/main" val="0"/>
              </a:ext>
            </a:extLst>
          </a:blip>
          <a:srcRect l="22684" b="80126"/>
          <a:stretch/>
        </p:blipFill>
        <p:spPr>
          <a:xfrm>
            <a:off x="3200400" y="2667000"/>
            <a:ext cx="1239600" cy="726922"/>
          </a:xfrm>
          <a:prstGeom prst="rect">
            <a:avLst/>
          </a:prstGeom>
        </p:spPr>
      </p:pic>
      <p:pic>
        <p:nvPicPr>
          <p:cNvPr id="101" name="Picture 100" descr="73210182.png"/>
          <p:cNvPicPr>
            <a:picLocks noChangeAspect="1"/>
          </p:cNvPicPr>
          <p:nvPr/>
        </p:nvPicPr>
        <p:blipFill rotWithShape="1">
          <a:blip r:embed="rId9" cstate="print">
            <a:extLst>
              <a:ext uri="{28A0092B-C50C-407E-A947-70E740481C1C}">
                <a14:useLocalDpi xmlns:a14="http://schemas.microsoft.com/office/drawing/2010/main" val="0"/>
              </a:ext>
            </a:extLst>
          </a:blip>
          <a:srcRect l="30452" r="15346" b="76330"/>
          <a:stretch/>
        </p:blipFill>
        <p:spPr>
          <a:xfrm>
            <a:off x="3048000" y="2971800"/>
            <a:ext cx="890495" cy="826809"/>
          </a:xfrm>
          <a:prstGeom prst="rect">
            <a:avLst/>
          </a:prstGeom>
        </p:spPr>
      </p:pic>
      <p:pic>
        <p:nvPicPr>
          <p:cNvPr id="102" name="Picture 101" descr="aa049887.png"/>
          <p:cNvPicPr>
            <a:picLocks noChangeAspect="1"/>
          </p:cNvPicPr>
          <p:nvPr/>
        </p:nvPicPr>
        <p:blipFill rotWithShape="1">
          <a:blip r:embed="rId5" cstate="print">
            <a:extLst>
              <a:ext uri="{28A0092B-C50C-407E-A947-70E740481C1C}">
                <a14:useLocalDpi xmlns:a14="http://schemas.microsoft.com/office/drawing/2010/main" val="0"/>
              </a:ext>
            </a:extLst>
          </a:blip>
          <a:srcRect b="78327"/>
          <a:stretch/>
        </p:blipFill>
        <p:spPr>
          <a:xfrm>
            <a:off x="3200400" y="3352800"/>
            <a:ext cx="1097909" cy="747442"/>
          </a:xfrm>
          <a:prstGeom prst="rect">
            <a:avLst/>
          </a:prstGeom>
        </p:spPr>
      </p:pic>
      <p:pic>
        <p:nvPicPr>
          <p:cNvPr id="103" name="Picture 102" descr="skd181973sdc.png"/>
          <p:cNvPicPr>
            <a:picLocks noChangeAspect="1"/>
          </p:cNvPicPr>
          <p:nvPr/>
        </p:nvPicPr>
        <p:blipFill rotWithShape="1">
          <a:blip r:embed="rId6" cstate="print">
            <a:extLst>
              <a:ext uri="{28A0092B-C50C-407E-A947-70E740481C1C}">
                <a14:useLocalDpi xmlns:a14="http://schemas.microsoft.com/office/drawing/2010/main" val="0"/>
              </a:ext>
            </a:extLst>
          </a:blip>
          <a:srcRect l="13787" t="1" r="19997" b="60844"/>
          <a:stretch/>
        </p:blipFill>
        <p:spPr>
          <a:xfrm>
            <a:off x="2971800" y="2590800"/>
            <a:ext cx="838200" cy="638461"/>
          </a:xfrm>
          <a:prstGeom prst="rect">
            <a:avLst/>
          </a:prstGeom>
        </p:spPr>
      </p:pic>
      <p:pic>
        <p:nvPicPr>
          <p:cNvPr id="104" name="Picture 103" descr="aa044539.png"/>
          <p:cNvPicPr>
            <a:picLocks noChangeAspect="1"/>
          </p:cNvPicPr>
          <p:nvPr/>
        </p:nvPicPr>
        <p:blipFill rotWithShape="1">
          <a:blip r:embed="rId7" cstate="print">
            <a:extLst>
              <a:ext uri="{28A0092B-C50C-407E-A947-70E740481C1C}">
                <a14:useLocalDpi xmlns:a14="http://schemas.microsoft.com/office/drawing/2010/main" val="0"/>
              </a:ext>
            </a:extLst>
          </a:blip>
          <a:srcRect l="49215" b="76193"/>
          <a:stretch/>
        </p:blipFill>
        <p:spPr>
          <a:xfrm>
            <a:off x="2590800" y="3124200"/>
            <a:ext cx="944269" cy="743070"/>
          </a:xfrm>
          <a:prstGeom prst="rect">
            <a:avLst/>
          </a:prstGeom>
        </p:spPr>
      </p:pic>
      <p:pic>
        <p:nvPicPr>
          <p:cNvPr id="105" name="Picture 104" descr="skd181973sdc.png"/>
          <p:cNvPicPr>
            <a:picLocks noChangeAspect="1"/>
          </p:cNvPicPr>
          <p:nvPr/>
        </p:nvPicPr>
        <p:blipFill rotWithShape="1">
          <a:blip r:embed="rId6" cstate="print">
            <a:extLst>
              <a:ext uri="{28A0092B-C50C-407E-A947-70E740481C1C}">
                <a14:useLocalDpi xmlns:a14="http://schemas.microsoft.com/office/drawing/2010/main" val="0"/>
              </a:ext>
            </a:extLst>
          </a:blip>
          <a:srcRect l="13787" t="1" r="19997" b="60844"/>
          <a:stretch/>
        </p:blipFill>
        <p:spPr>
          <a:xfrm>
            <a:off x="2514600" y="3352800"/>
            <a:ext cx="838200" cy="638461"/>
          </a:xfrm>
          <a:prstGeom prst="rect">
            <a:avLst/>
          </a:prstGeom>
        </p:spPr>
      </p:pic>
      <p:pic>
        <p:nvPicPr>
          <p:cNvPr id="106" name="Picture 105" descr="200387650-001.png"/>
          <p:cNvPicPr>
            <a:picLocks noChangeAspect="1"/>
          </p:cNvPicPr>
          <p:nvPr/>
        </p:nvPicPr>
        <p:blipFill rotWithShape="1">
          <a:blip r:embed="rId10" cstate="print">
            <a:extLst>
              <a:ext uri="{28A0092B-C50C-407E-A947-70E740481C1C}">
                <a14:useLocalDpi xmlns:a14="http://schemas.microsoft.com/office/drawing/2010/main" val="0"/>
              </a:ext>
            </a:extLst>
          </a:blip>
          <a:srcRect b="78221"/>
          <a:stretch/>
        </p:blipFill>
        <p:spPr>
          <a:xfrm>
            <a:off x="2743200" y="2590800"/>
            <a:ext cx="1322876" cy="775375"/>
          </a:xfrm>
          <a:prstGeom prst="rect">
            <a:avLst/>
          </a:prstGeom>
        </p:spPr>
      </p:pic>
      <p:pic>
        <p:nvPicPr>
          <p:cNvPr id="107" name="Picture 106" descr="200387787-001.png"/>
          <p:cNvPicPr>
            <a:picLocks noChangeAspect="1"/>
          </p:cNvPicPr>
          <p:nvPr/>
        </p:nvPicPr>
        <p:blipFill rotWithShape="1">
          <a:blip r:embed="rId11" cstate="print">
            <a:extLst>
              <a:ext uri="{28A0092B-C50C-407E-A947-70E740481C1C}">
                <a14:useLocalDpi xmlns:a14="http://schemas.microsoft.com/office/drawing/2010/main" val="0"/>
              </a:ext>
            </a:extLst>
          </a:blip>
          <a:srcRect l="18708" r="22185" b="72256"/>
          <a:stretch/>
        </p:blipFill>
        <p:spPr>
          <a:xfrm>
            <a:off x="3276600" y="3352800"/>
            <a:ext cx="992683" cy="985219"/>
          </a:xfrm>
          <a:prstGeom prst="rect">
            <a:avLst/>
          </a:prstGeom>
        </p:spPr>
      </p:pic>
      <p:pic>
        <p:nvPicPr>
          <p:cNvPr id="108" name="Picture 107" descr="AA053845.png"/>
          <p:cNvPicPr>
            <a:picLocks noChangeAspect="1"/>
          </p:cNvPicPr>
          <p:nvPr/>
        </p:nvPicPr>
        <p:blipFill rotWithShape="1">
          <a:blip r:embed="rId12" cstate="print">
            <a:extLst>
              <a:ext uri="{28A0092B-C50C-407E-A947-70E740481C1C}">
                <a14:useLocalDpi xmlns:a14="http://schemas.microsoft.com/office/drawing/2010/main" val="0"/>
              </a:ext>
            </a:extLst>
          </a:blip>
          <a:srcRect r="54569" b="79041"/>
          <a:stretch/>
        </p:blipFill>
        <p:spPr>
          <a:xfrm>
            <a:off x="3352800" y="2514600"/>
            <a:ext cx="871038" cy="727021"/>
          </a:xfrm>
          <a:prstGeom prst="rect">
            <a:avLst/>
          </a:prstGeom>
        </p:spPr>
      </p:pic>
      <p:pic>
        <p:nvPicPr>
          <p:cNvPr id="109" name="Picture 108" descr="aa0538400.png"/>
          <p:cNvPicPr>
            <a:picLocks noChangeAspect="1"/>
          </p:cNvPicPr>
          <p:nvPr/>
        </p:nvPicPr>
        <p:blipFill rotWithShape="1">
          <a:blip r:embed="rId13" cstate="print">
            <a:extLst>
              <a:ext uri="{28A0092B-C50C-407E-A947-70E740481C1C}">
                <a14:useLocalDpi xmlns:a14="http://schemas.microsoft.com/office/drawing/2010/main" val="0"/>
              </a:ext>
            </a:extLst>
          </a:blip>
          <a:srcRect b="79467"/>
          <a:stretch/>
        </p:blipFill>
        <p:spPr>
          <a:xfrm>
            <a:off x="2362200" y="2819400"/>
            <a:ext cx="1048547" cy="640875"/>
          </a:xfrm>
          <a:prstGeom prst="rect">
            <a:avLst/>
          </a:prstGeom>
        </p:spPr>
      </p:pic>
      <p:pic>
        <p:nvPicPr>
          <p:cNvPr id="110" name="Picture 109" descr="200387650-001.png"/>
          <p:cNvPicPr>
            <a:picLocks noChangeAspect="1"/>
          </p:cNvPicPr>
          <p:nvPr/>
        </p:nvPicPr>
        <p:blipFill rotWithShape="1">
          <a:blip r:embed="rId10" cstate="print">
            <a:extLst>
              <a:ext uri="{28A0092B-C50C-407E-A947-70E740481C1C}">
                <a14:useLocalDpi xmlns:a14="http://schemas.microsoft.com/office/drawing/2010/main" val="0"/>
              </a:ext>
            </a:extLst>
          </a:blip>
          <a:srcRect b="78221"/>
          <a:stretch/>
        </p:blipFill>
        <p:spPr>
          <a:xfrm>
            <a:off x="2590800" y="3657600"/>
            <a:ext cx="1322876" cy="775375"/>
          </a:xfrm>
          <a:prstGeom prst="rect">
            <a:avLst/>
          </a:prstGeom>
        </p:spPr>
      </p:pic>
      <p:pic>
        <p:nvPicPr>
          <p:cNvPr id="111" name="Picture 110" descr="56347437.png"/>
          <p:cNvPicPr>
            <a:picLocks noChangeAspect="1"/>
          </p:cNvPicPr>
          <p:nvPr/>
        </p:nvPicPr>
        <p:blipFill rotWithShape="1">
          <a:blip r:embed="rId8" cstate="print">
            <a:extLst>
              <a:ext uri="{28A0092B-C50C-407E-A947-70E740481C1C}">
                <a14:useLocalDpi xmlns:a14="http://schemas.microsoft.com/office/drawing/2010/main" val="0"/>
              </a:ext>
            </a:extLst>
          </a:blip>
          <a:srcRect l="22684" b="80126"/>
          <a:stretch/>
        </p:blipFill>
        <p:spPr>
          <a:xfrm>
            <a:off x="2590800" y="2438400"/>
            <a:ext cx="1239600" cy="726922"/>
          </a:xfrm>
          <a:prstGeom prst="rect">
            <a:avLst/>
          </a:prstGeom>
        </p:spPr>
      </p:pic>
      <p:pic>
        <p:nvPicPr>
          <p:cNvPr id="112" name="Picture 111" descr="AA053848.png"/>
          <p:cNvPicPr>
            <a:picLocks noChangeAspect="1"/>
          </p:cNvPicPr>
          <p:nvPr/>
        </p:nvPicPr>
        <p:blipFill rotWithShape="1">
          <a:blip r:embed="rId14" cstate="print">
            <a:extLst>
              <a:ext uri="{28A0092B-C50C-407E-A947-70E740481C1C}">
                <a14:useLocalDpi xmlns:a14="http://schemas.microsoft.com/office/drawing/2010/main" val="0"/>
              </a:ext>
            </a:extLst>
          </a:blip>
          <a:srcRect b="76862"/>
          <a:stretch/>
        </p:blipFill>
        <p:spPr>
          <a:xfrm>
            <a:off x="3429000" y="2819400"/>
            <a:ext cx="1155231" cy="817423"/>
          </a:xfrm>
          <a:prstGeom prst="rect">
            <a:avLst/>
          </a:prstGeom>
        </p:spPr>
      </p:pic>
      <p:pic>
        <p:nvPicPr>
          <p:cNvPr id="113" name="Picture 112" descr="200387787-001.png"/>
          <p:cNvPicPr>
            <a:picLocks noChangeAspect="1"/>
          </p:cNvPicPr>
          <p:nvPr/>
        </p:nvPicPr>
        <p:blipFill rotWithShape="1">
          <a:blip r:embed="rId11" cstate="print">
            <a:extLst>
              <a:ext uri="{28A0092B-C50C-407E-A947-70E740481C1C}">
                <a14:useLocalDpi xmlns:a14="http://schemas.microsoft.com/office/drawing/2010/main" val="0"/>
              </a:ext>
            </a:extLst>
          </a:blip>
          <a:srcRect l="18708" r="22185" b="72256"/>
          <a:stretch/>
        </p:blipFill>
        <p:spPr>
          <a:xfrm>
            <a:off x="2286000" y="2895600"/>
            <a:ext cx="992683" cy="985219"/>
          </a:xfrm>
          <a:prstGeom prst="rect">
            <a:avLst/>
          </a:prstGeom>
        </p:spPr>
      </p:pic>
      <p:pic>
        <p:nvPicPr>
          <p:cNvPr id="114" name="Picture 113" descr="AA053848.png"/>
          <p:cNvPicPr>
            <a:picLocks noChangeAspect="1"/>
          </p:cNvPicPr>
          <p:nvPr/>
        </p:nvPicPr>
        <p:blipFill rotWithShape="1">
          <a:blip r:embed="rId14" cstate="print">
            <a:extLst>
              <a:ext uri="{28A0092B-C50C-407E-A947-70E740481C1C}">
                <a14:useLocalDpi xmlns:a14="http://schemas.microsoft.com/office/drawing/2010/main" val="0"/>
              </a:ext>
            </a:extLst>
          </a:blip>
          <a:srcRect b="76862"/>
          <a:stretch/>
        </p:blipFill>
        <p:spPr>
          <a:xfrm>
            <a:off x="2819400" y="2514600"/>
            <a:ext cx="1155231" cy="817423"/>
          </a:xfrm>
          <a:prstGeom prst="rect">
            <a:avLst/>
          </a:prstGeom>
        </p:spPr>
      </p:pic>
      <p:pic>
        <p:nvPicPr>
          <p:cNvPr id="115" name="Picture 114" descr="skd181973sdc.png"/>
          <p:cNvPicPr>
            <a:picLocks noChangeAspect="1"/>
          </p:cNvPicPr>
          <p:nvPr/>
        </p:nvPicPr>
        <p:blipFill rotWithShape="1">
          <a:blip r:embed="rId6" cstate="print">
            <a:extLst>
              <a:ext uri="{28A0092B-C50C-407E-A947-70E740481C1C}">
                <a14:useLocalDpi xmlns:a14="http://schemas.microsoft.com/office/drawing/2010/main" val="0"/>
              </a:ext>
            </a:extLst>
          </a:blip>
          <a:srcRect l="13787" t="1" r="19997" b="60844"/>
          <a:stretch/>
        </p:blipFill>
        <p:spPr>
          <a:xfrm>
            <a:off x="2362200" y="3733800"/>
            <a:ext cx="838200" cy="638461"/>
          </a:xfrm>
          <a:prstGeom prst="rect">
            <a:avLst/>
          </a:prstGeom>
        </p:spPr>
      </p:pic>
      <p:pic>
        <p:nvPicPr>
          <p:cNvPr id="116" name="Picture 115" descr="200387650-001.png"/>
          <p:cNvPicPr>
            <a:picLocks noChangeAspect="1"/>
          </p:cNvPicPr>
          <p:nvPr/>
        </p:nvPicPr>
        <p:blipFill rotWithShape="1">
          <a:blip r:embed="rId10" cstate="print">
            <a:extLst>
              <a:ext uri="{28A0092B-C50C-407E-A947-70E740481C1C}">
                <a14:useLocalDpi xmlns:a14="http://schemas.microsoft.com/office/drawing/2010/main" val="0"/>
              </a:ext>
            </a:extLst>
          </a:blip>
          <a:srcRect b="78221"/>
          <a:stretch/>
        </p:blipFill>
        <p:spPr>
          <a:xfrm>
            <a:off x="3276600" y="2590800"/>
            <a:ext cx="1322876" cy="775375"/>
          </a:xfrm>
          <a:prstGeom prst="rect">
            <a:avLst/>
          </a:prstGeom>
        </p:spPr>
      </p:pic>
      <p:pic>
        <p:nvPicPr>
          <p:cNvPr id="117" name="Picture 116" descr="73210182.png"/>
          <p:cNvPicPr>
            <a:picLocks noChangeAspect="1"/>
          </p:cNvPicPr>
          <p:nvPr/>
        </p:nvPicPr>
        <p:blipFill rotWithShape="1">
          <a:blip r:embed="rId9" cstate="print">
            <a:extLst>
              <a:ext uri="{28A0092B-C50C-407E-A947-70E740481C1C}">
                <a14:useLocalDpi xmlns:a14="http://schemas.microsoft.com/office/drawing/2010/main" val="0"/>
              </a:ext>
            </a:extLst>
          </a:blip>
          <a:srcRect l="30452" r="15346" b="76330"/>
          <a:stretch/>
        </p:blipFill>
        <p:spPr>
          <a:xfrm>
            <a:off x="2971800" y="3429000"/>
            <a:ext cx="890495" cy="826809"/>
          </a:xfrm>
          <a:prstGeom prst="rect">
            <a:avLst/>
          </a:prstGeom>
        </p:spPr>
      </p:pic>
      <p:pic>
        <p:nvPicPr>
          <p:cNvPr id="118" name="Picture 117" descr="200387787-001.png"/>
          <p:cNvPicPr>
            <a:picLocks noChangeAspect="1"/>
          </p:cNvPicPr>
          <p:nvPr/>
        </p:nvPicPr>
        <p:blipFill rotWithShape="1">
          <a:blip r:embed="rId11" cstate="print">
            <a:extLst>
              <a:ext uri="{28A0092B-C50C-407E-A947-70E740481C1C}">
                <a14:useLocalDpi xmlns:a14="http://schemas.microsoft.com/office/drawing/2010/main" val="0"/>
              </a:ext>
            </a:extLst>
          </a:blip>
          <a:srcRect l="18708" r="22185" b="72256"/>
          <a:stretch/>
        </p:blipFill>
        <p:spPr>
          <a:xfrm>
            <a:off x="3352800" y="3200400"/>
            <a:ext cx="992683" cy="985219"/>
          </a:xfrm>
          <a:prstGeom prst="rect">
            <a:avLst/>
          </a:prstGeom>
        </p:spPr>
      </p:pic>
      <p:pic>
        <p:nvPicPr>
          <p:cNvPr id="119" name="Picture 118" descr="56347437.png"/>
          <p:cNvPicPr>
            <a:picLocks noChangeAspect="1"/>
          </p:cNvPicPr>
          <p:nvPr/>
        </p:nvPicPr>
        <p:blipFill rotWithShape="1">
          <a:blip r:embed="rId8" cstate="print">
            <a:extLst>
              <a:ext uri="{28A0092B-C50C-407E-A947-70E740481C1C}">
                <a14:useLocalDpi xmlns:a14="http://schemas.microsoft.com/office/drawing/2010/main" val="0"/>
              </a:ext>
            </a:extLst>
          </a:blip>
          <a:srcRect l="22684" b="80126"/>
          <a:stretch/>
        </p:blipFill>
        <p:spPr>
          <a:xfrm>
            <a:off x="2286000" y="2819400"/>
            <a:ext cx="1239600" cy="726922"/>
          </a:xfrm>
          <a:prstGeom prst="rect">
            <a:avLst/>
          </a:prstGeom>
        </p:spPr>
      </p:pic>
      <p:pic>
        <p:nvPicPr>
          <p:cNvPr id="120" name="Picture 119" descr="aa0538400.png"/>
          <p:cNvPicPr>
            <a:picLocks noChangeAspect="1"/>
          </p:cNvPicPr>
          <p:nvPr/>
        </p:nvPicPr>
        <p:blipFill rotWithShape="1">
          <a:blip r:embed="rId13" cstate="print">
            <a:extLst>
              <a:ext uri="{28A0092B-C50C-407E-A947-70E740481C1C}">
                <a14:useLocalDpi xmlns:a14="http://schemas.microsoft.com/office/drawing/2010/main" val="0"/>
              </a:ext>
            </a:extLst>
          </a:blip>
          <a:srcRect b="79467"/>
          <a:stretch/>
        </p:blipFill>
        <p:spPr>
          <a:xfrm>
            <a:off x="2819400" y="2514600"/>
            <a:ext cx="1048547" cy="640875"/>
          </a:xfrm>
          <a:prstGeom prst="rect">
            <a:avLst/>
          </a:prstGeom>
        </p:spPr>
      </p:pic>
      <p:pic>
        <p:nvPicPr>
          <p:cNvPr id="121" name="Picture 120" descr="AA053845.png"/>
          <p:cNvPicPr>
            <a:picLocks noChangeAspect="1"/>
          </p:cNvPicPr>
          <p:nvPr/>
        </p:nvPicPr>
        <p:blipFill rotWithShape="1">
          <a:blip r:embed="rId12" cstate="print">
            <a:extLst>
              <a:ext uri="{28A0092B-C50C-407E-A947-70E740481C1C}">
                <a14:useLocalDpi xmlns:a14="http://schemas.microsoft.com/office/drawing/2010/main" val="0"/>
              </a:ext>
            </a:extLst>
          </a:blip>
          <a:srcRect r="54569" b="79041"/>
          <a:stretch/>
        </p:blipFill>
        <p:spPr>
          <a:xfrm>
            <a:off x="2362200" y="2514600"/>
            <a:ext cx="871038" cy="727021"/>
          </a:xfrm>
          <a:prstGeom prst="rect">
            <a:avLst/>
          </a:prstGeom>
        </p:spPr>
      </p:pic>
      <p:pic>
        <p:nvPicPr>
          <p:cNvPr id="123" name="Picture 122" descr="skd182040sdc.png"/>
          <p:cNvPicPr>
            <a:picLocks noChangeAspect="1"/>
          </p:cNvPicPr>
          <p:nvPr/>
        </p:nvPicPr>
        <p:blipFill rotWithShape="1">
          <a:blip r:embed="rId15" cstate="print">
            <a:extLst>
              <a:ext uri="{28A0092B-C50C-407E-A947-70E740481C1C}">
                <a14:useLocalDpi xmlns:a14="http://schemas.microsoft.com/office/drawing/2010/main" val="0"/>
              </a:ext>
            </a:extLst>
          </a:blip>
          <a:srcRect l="15013" r="18012" b="55421"/>
          <a:stretch/>
        </p:blipFill>
        <p:spPr>
          <a:xfrm>
            <a:off x="6934200" y="304800"/>
            <a:ext cx="859551" cy="685800"/>
          </a:xfrm>
          <a:prstGeom prst="rect">
            <a:avLst/>
          </a:prstGeom>
        </p:spPr>
      </p:pic>
      <p:pic>
        <p:nvPicPr>
          <p:cNvPr id="124" name="Picture 123" descr="56347511.png"/>
          <p:cNvPicPr>
            <a:picLocks noChangeAspect="1"/>
          </p:cNvPicPr>
          <p:nvPr/>
        </p:nvPicPr>
        <p:blipFill rotWithShape="1">
          <a:blip r:embed="rId16" cstate="print">
            <a:extLst>
              <a:ext uri="{28A0092B-C50C-407E-A947-70E740481C1C}">
                <a14:useLocalDpi xmlns:a14="http://schemas.microsoft.com/office/drawing/2010/main" val="0"/>
              </a:ext>
            </a:extLst>
          </a:blip>
          <a:srcRect l="24620" r="19237" b="76277"/>
          <a:stretch/>
        </p:blipFill>
        <p:spPr>
          <a:xfrm>
            <a:off x="7696200" y="228600"/>
            <a:ext cx="1103783" cy="825796"/>
          </a:xfrm>
          <a:prstGeom prst="rect">
            <a:avLst/>
          </a:prstGeom>
        </p:spPr>
      </p:pic>
      <p:pic>
        <p:nvPicPr>
          <p:cNvPr id="125" name="Picture 124" descr="rbm2_55.png"/>
          <p:cNvPicPr>
            <a:picLocks noChangeAspect="1"/>
          </p:cNvPicPr>
          <p:nvPr/>
        </p:nvPicPr>
        <p:blipFill rotWithShape="1">
          <a:blip r:embed="rId17" cstate="print">
            <a:extLst>
              <a:ext uri="{28A0092B-C50C-407E-A947-70E740481C1C}">
                <a14:useLocalDpi xmlns:a14="http://schemas.microsoft.com/office/drawing/2010/main" val="0"/>
              </a:ext>
            </a:extLst>
          </a:blip>
          <a:srcRect l="48040" r="21079" b="73346"/>
          <a:stretch/>
        </p:blipFill>
        <p:spPr>
          <a:xfrm>
            <a:off x="7391400" y="381000"/>
            <a:ext cx="952578" cy="845745"/>
          </a:xfrm>
          <a:prstGeom prst="rect">
            <a:avLst/>
          </a:prstGeom>
        </p:spPr>
      </p:pic>
    </p:spTree>
    <p:extLst>
      <p:ext uri="{BB962C8B-B14F-4D97-AF65-F5344CB8AC3E}">
        <p14:creationId xmlns:p14="http://schemas.microsoft.com/office/powerpoint/2010/main" val="12631979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childTnLst>
                                </p:cTn>
                              </p:par>
                              <p:par>
                                <p:cTn id="7" presetID="1" presetClass="entr" presetSubtype="0" fill="hold" nodeType="withEffect">
                                  <p:stCondLst>
                                    <p:cond delay="500"/>
                                  </p:stCondLst>
                                  <p:childTnLst>
                                    <p:set>
                                      <p:cBhvr>
                                        <p:cTn id="8" dur="1" fill="hold">
                                          <p:stCondLst>
                                            <p:cond delay="0"/>
                                          </p:stCondLst>
                                        </p:cTn>
                                        <p:tgtEl>
                                          <p:spTgt spid="98"/>
                                        </p:tgtEl>
                                        <p:attrNameLst>
                                          <p:attrName>style.visibility</p:attrName>
                                        </p:attrNameLst>
                                      </p:cBhvr>
                                      <p:to>
                                        <p:strVal val="visible"/>
                                      </p:to>
                                    </p:set>
                                  </p:childTnLst>
                                </p:cTn>
                              </p:par>
                              <p:par>
                                <p:cTn id="9" presetID="1" presetClass="entr" presetSubtype="0" fill="hold" nodeType="withEffect">
                                  <p:stCondLst>
                                    <p:cond delay="1000"/>
                                  </p:stCondLst>
                                  <p:childTnLst>
                                    <p:set>
                                      <p:cBhvr>
                                        <p:cTn id="10" dur="1" fill="hold">
                                          <p:stCondLst>
                                            <p:cond delay="0"/>
                                          </p:stCondLst>
                                        </p:cTn>
                                        <p:tgtEl>
                                          <p:spTgt spid="99"/>
                                        </p:tgtEl>
                                        <p:attrNameLst>
                                          <p:attrName>style.visibility</p:attrName>
                                        </p:attrNameLst>
                                      </p:cBhvr>
                                      <p:to>
                                        <p:strVal val="visible"/>
                                      </p:to>
                                    </p:set>
                                  </p:childTnLst>
                                </p:cTn>
                              </p:par>
                              <p:par>
                                <p:cTn id="11" presetID="1" presetClass="entr" presetSubtype="0" fill="hold" nodeType="withEffect">
                                  <p:stCondLst>
                                    <p:cond delay="1500"/>
                                  </p:stCondLst>
                                  <p:childTnLst>
                                    <p:set>
                                      <p:cBhvr>
                                        <p:cTn id="12" dur="1" fill="hold">
                                          <p:stCondLst>
                                            <p:cond delay="0"/>
                                          </p:stCondLst>
                                        </p:cTn>
                                        <p:tgtEl>
                                          <p:spTgt spid="101"/>
                                        </p:tgtEl>
                                        <p:attrNameLst>
                                          <p:attrName>style.visibility</p:attrName>
                                        </p:attrNameLst>
                                      </p:cBhvr>
                                      <p:to>
                                        <p:strVal val="visible"/>
                                      </p:to>
                                    </p:set>
                                  </p:childTnLst>
                                </p:cTn>
                              </p:par>
                              <p:par>
                                <p:cTn id="13" presetID="1" presetClass="entr" presetSubtype="0" fill="hold" nodeType="withEffect">
                                  <p:stCondLst>
                                    <p:cond delay="2000"/>
                                  </p:stCondLst>
                                  <p:childTnLst>
                                    <p:set>
                                      <p:cBhvr>
                                        <p:cTn id="14" dur="1" fill="hold">
                                          <p:stCondLst>
                                            <p:cond delay="0"/>
                                          </p:stCondLst>
                                        </p:cTn>
                                        <p:tgtEl>
                                          <p:spTgt spid="100"/>
                                        </p:tgtEl>
                                        <p:attrNameLst>
                                          <p:attrName>style.visibility</p:attrName>
                                        </p:attrNameLst>
                                      </p:cBhvr>
                                      <p:to>
                                        <p:strVal val="visible"/>
                                      </p:to>
                                    </p:set>
                                  </p:childTnLst>
                                </p:cTn>
                              </p:par>
                              <p:par>
                                <p:cTn id="15" presetID="1" presetClass="entr" presetSubtype="0" fill="hold" nodeType="withEffect">
                                  <p:stCondLst>
                                    <p:cond delay="2500"/>
                                  </p:stCondLst>
                                  <p:childTnLst>
                                    <p:set>
                                      <p:cBhvr>
                                        <p:cTn id="16" dur="1" fill="hold">
                                          <p:stCondLst>
                                            <p:cond delay="0"/>
                                          </p:stCondLst>
                                        </p:cTn>
                                        <p:tgtEl>
                                          <p:spTgt spid="102"/>
                                        </p:tgtEl>
                                        <p:attrNameLst>
                                          <p:attrName>style.visibility</p:attrName>
                                        </p:attrNameLst>
                                      </p:cBhvr>
                                      <p:to>
                                        <p:strVal val="visible"/>
                                      </p:to>
                                    </p:set>
                                  </p:childTnLst>
                                </p:cTn>
                              </p:par>
                              <p:par>
                                <p:cTn id="17" presetID="1" presetClass="entr" presetSubtype="0" fill="hold" nodeType="withEffect">
                                  <p:stCondLst>
                                    <p:cond delay="3000"/>
                                  </p:stCondLst>
                                  <p:childTnLst>
                                    <p:set>
                                      <p:cBhvr>
                                        <p:cTn id="18" dur="1" fill="hold">
                                          <p:stCondLst>
                                            <p:cond delay="0"/>
                                          </p:stCondLst>
                                        </p:cTn>
                                        <p:tgtEl>
                                          <p:spTgt spid="103"/>
                                        </p:tgtEl>
                                        <p:attrNameLst>
                                          <p:attrName>style.visibility</p:attrName>
                                        </p:attrNameLst>
                                      </p:cBhvr>
                                      <p:to>
                                        <p:strVal val="visible"/>
                                      </p:to>
                                    </p:set>
                                  </p:childTnLst>
                                </p:cTn>
                              </p:par>
                              <p:par>
                                <p:cTn id="19" presetID="1" presetClass="entr" presetSubtype="0" fill="hold" nodeType="withEffect">
                                  <p:stCondLst>
                                    <p:cond delay="3500"/>
                                  </p:stCondLst>
                                  <p:childTnLst>
                                    <p:set>
                                      <p:cBhvr>
                                        <p:cTn id="20" dur="1" fill="hold">
                                          <p:stCondLst>
                                            <p:cond delay="0"/>
                                          </p:stCondLst>
                                        </p:cTn>
                                        <p:tgtEl>
                                          <p:spTgt spid="104"/>
                                        </p:tgtEl>
                                        <p:attrNameLst>
                                          <p:attrName>style.visibility</p:attrName>
                                        </p:attrNameLst>
                                      </p:cBhvr>
                                      <p:to>
                                        <p:strVal val="visible"/>
                                      </p:to>
                                    </p:set>
                                  </p:childTnLst>
                                </p:cTn>
                              </p:par>
                              <p:par>
                                <p:cTn id="21" presetID="1" presetClass="entr" presetSubtype="0" fill="hold" nodeType="withEffect">
                                  <p:stCondLst>
                                    <p:cond delay="4000"/>
                                  </p:stCondLst>
                                  <p:childTnLst>
                                    <p:set>
                                      <p:cBhvr>
                                        <p:cTn id="22" dur="1" fill="hold">
                                          <p:stCondLst>
                                            <p:cond delay="0"/>
                                          </p:stCondLst>
                                        </p:cTn>
                                        <p:tgtEl>
                                          <p:spTgt spid="105"/>
                                        </p:tgtEl>
                                        <p:attrNameLst>
                                          <p:attrName>style.visibility</p:attrName>
                                        </p:attrNameLst>
                                      </p:cBhvr>
                                      <p:to>
                                        <p:strVal val="visible"/>
                                      </p:to>
                                    </p:set>
                                  </p:childTnLst>
                                </p:cTn>
                              </p:par>
                              <p:par>
                                <p:cTn id="23" presetID="1" presetClass="entr" presetSubtype="0" fill="hold" nodeType="withEffect">
                                  <p:stCondLst>
                                    <p:cond delay="4500"/>
                                  </p:stCondLst>
                                  <p:childTnLst>
                                    <p:set>
                                      <p:cBhvr>
                                        <p:cTn id="24" dur="1" fill="hold">
                                          <p:stCondLst>
                                            <p:cond delay="0"/>
                                          </p:stCondLst>
                                        </p:cTn>
                                        <p:tgtEl>
                                          <p:spTgt spid="106"/>
                                        </p:tgtEl>
                                        <p:attrNameLst>
                                          <p:attrName>style.visibility</p:attrName>
                                        </p:attrNameLst>
                                      </p:cBhvr>
                                      <p:to>
                                        <p:strVal val="visible"/>
                                      </p:to>
                                    </p:set>
                                  </p:childTnLst>
                                </p:cTn>
                              </p:par>
                              <p:par>
                                <p:cTn id="25" presetID="1" presetClass="entr" presetSubtype="0" fill="hold" nodeType="withEffect">
                                  <p:stCondLst>
                                    <p:cond delay="5000"/>
                                  </p:stCondLst>
                                  <p:childTnLst>
                                    <p:set>
                                      <p:cBhvr>
                                        <p:cTn id="26" dur="1" fill="hold">
                                          <p:stCondLst>
                                            <p:cond delay="0"/>
                                          </p:stCondLst>
                                        </p:cTn>
                                        <p:tgtEl>
                                          <p:spTgt spid="107"/>
                                        </p:tgtEl>
                                        <p:attrNameLst>
                                          <p:attrName>style.visibility</p:attrName>
                                        </p:attrNameLst>
                                      </p:cBhvr>
                                      <p:to>
                                        <p:strVal val="visible"/>
                                      </p:to>
                                    </p:set>
                                  </p:childTnLst>
                                </p:cTn>
                              </p:par>
                              <p:par>
                                <p:cTn id="27" presetID="1" presetClass="entr" presetSubtype="0" fill="hold" nodeType="withEffect">
                                  <p:stCondLst>
                                    <p:cond delay="5500"/>
                                  </p:stCondLst>
                                  <p:childTnLst>
                                    <p:set>
                                      <p:cBhvr>
                                        <p:cTn id="28" dur="1" fill="hold">
                                          <p:stCondLst>
                                            <p:cond delay="0"/>
                                          </p:stCondLst>
                                        </p:cTn>
                                        <p:tgtEl>
                                          <p:spTgt spid="108"/>
                                        </p:tgtEl>
                                        <p:attrNameLst>
                                          <p:attrName>style.visibility</p:attrName>
                                        </p:attrNameLst>
                                      </p:cBhvr>
                                      <p:to>
                                        <p:strVal val="visible"/>
                                      </p:to>
                                    </p:set>
                                  </p:childTnLst>
                                </p:cTn>
                              </p:par>
                              <p:par>
                                <p:cTn id="29" presetID="1" presetClass="entr" presetSubtype="0" fill="hold" nodeType="withEffect">
                                  <p:stCondLst>
                                    <p:cond delay="6000"/>
                                  </p:stCondLst>
                                  <p:childTnLst>
                                    <p:set>
                                      <p:cBhvr>
                                        <p:cTn id="30" dur="1" fill="hold">
                                          <p:stCondLst>
                                            <p:cond delay="0"/>
                                          </p:stCondLst>
                                        </p:cTn>
                                        <p:tgtEl>
                                          <p:spTgt spid="109"/>
                                        </p:tgtEl>
                                        <p:attrNameLst>
                                          <p:attrName>style.visibility</p:attrName>
                                        </p:attrNameLst>
                                      </p:cBhvr>
                                      <p:to>
                                        <p:strVal val="visible"/>
                                      </p:to>
                                    </p:set>
                                  </p:childTnLst>
                                </p:cTn>
                              </p:par>
                              <p:par>
                                <p:cTn id="31" presetID="1" presetClass="entr" presetSubtype="0" fill="hold" nodeType="withEffect">
                                  <p:stCondLst>
                                    <p:cond delay="6500"/>
                                  </p:stCondLst>
                                  <p:childTnLst>
                                    <p:set>
                                      <p:cBhvr>
                                        <p:cTn id="32" dur="1" fill="hold">
                                          <p:stCondLst>
                                            <p:cond delay="0"/>
                                          </p:stCondLst>
                                        </p:cTn>
                                        <p:tgtEl>
                                          <p:spTgt spid="110"/>
                                        </p:tgtEl>
                                        <p:attrNameLst>
                                          <p:attrName>style.visibility</p:attrName>
                                        </p:attrNameLst>
                                      </p:cBhvr>
                                      <p:to>
                                        <p:strVal val="visible"/>
                                      </p:to>
                                    </p:set>
                                  </p:childTnLst>
                                </p:cTn>
                              </p:par>
                              <p:par>
                                <p:cTn id="33" presetID="1" presetClass="entr" presetSubtype="0" fill="hold" nodeType="withEffect">
                                  <p:stCondLst>
                                    <p:cond delay="7000"/>
                                  </p:stCondLst>
                                  <p:childTnLst>
                                    <p:set>
                                      <p:cBhvr>
                                        <p:cTn id="34" dur="1" fill="hold">
                                          <p:stCondLst>
                                            <p:cond delay="0"/>
                                          </p:stCondLst>
                                        </p:cTn>
                                        <p:tgtEl>
                                          <p:spTgt spid="111"/>
                                        </p:tgtEl>
                                        <p:attrNameLst>
                                          <p:attrName>style.visibility</p:attrName>
                                        </p:attrNameLst>
                                      </p:cBhvr>
                                      <p:to>
                                        <p:strVal val="visible"/>
                                      </p:to>
                                    </p:set>
                                  </p:childTnLst>
                                </p:cTn>
                              </p:par>
                              <p:par>
                                <p:cTn id="35" presetID="1" presetClass="entr" presetSubtype="0" fill="hold" nodeType="withEffect">
                                  <p:stCondLst>
                                    <p:cond delay="7500"/>
                                  </p:stCondLst>
                                  <p:childTnLst>
                                    <p:set>
                                      <p:cBhvr>
                                        <p:cTn id="36" dur="1" fill="hold">
                                          <p:stCondLst>
                                            <p:cond delay="0"/>
                                          </p:stCondLst>
                                        </p:cTn>
                                        <p:tgtEl>
                                          <p:spTgt spid="112"/>
                                        </p:tgtEl>
                                        <p:attrNameLst>
                                          <p:attrName>style.visibility</p:attrName>
                                        </p:attrNameLst>
                                      </p:cBhvr>
                                      <p:to>
                                        <p:strVal val="visible"/>
                                      </p:to>
                                    </p:set>
                                  </p:childTnLst>
                                </p:cTn>
                              </p:par>
                              <p:par>
                                <p:cTn id="37" presetID="1" presetClass="entr" presetSubtype="0" fill="hold" nodeType="withEffect">
                                  <p:stCondLst>
                                    <p:cond delay="8000"/>
                                  </p:stCondLst>
                                  <p:childTnLst>
                                    <p:set>
                                      <p:cBhvr>
                                        <p:cTn id="38" dur="1" fill="hold">
                                          <p:stCondLst>
                                            <p:cond delay="0"/>
                                          </p:stCondLst>
                                        </p:cTn>
                                        <p:tgtEl>
                                          <p:spTgt spid="113"/>
                                        </p:tgtEl>
                                        <p:attrNameLst>
                                          <p:attrName>style.visibility</p:attrName>
                                        </p:attrNameLst>
                                      </p:cBhvr>
                                      <p:to>
                                        <p:strVal val="visible"/>
                                      </p:to>
                                    </p:set>
                                  </p:childTnLst>
                                </p:cTn>
                              </p:par>
                              <p:par>
                                <p:cTn id="39" presetID="1" presetClass="entr" presetSubtype="0" fill="hold" nodeType="withEffect">
                                  <p:stCondLst>
                                    <p:cond delay="8500"/>
                                  </p:stCondLst>
                                  <p:childTnLst>
                                    <p:set>
                                      <p:cBhvr>
                                        <p:cTn id="40" dur="1" fill="hold">
                                          <p:stCondLst>
                                            <p:cond delay="0"/>
                                          </p:stCondLst>
                                        </p:cTn>
                                        <p:tgtEl>
                                          <p:spTgt spid="114"/>
                                        </p:tgtEl>
                                        <p:attrNameLst>
                                          <p:attrName>style.visibility</p:attrName>
                                        </p:attrNameLst>
                                      </p:cBhvr>
                                      <p:to>
                                        <p:strVal val="visible"/>
                                      </p:to>
                                    </p:set>
                                  </p:childTnLst>
                                </p:cTn>
                              </p:par>
                              <p:par>
                                <p:cTn id="41" presetID="1" presetClass="entr" presetSubtype="0" fill="hold" nodeType="withEffect">
                                  <p:stCondLst>
                                    <p:cond delay="9000"/>
                                  </p:stCondLst>
                                  <p:childTnLst>
                                    <p:set>
                                      <p:cBhvr>
                                        <p:cTn id="42" dur="1" fill="hold">
                                          <p:stCondLst>
                                            <p:cond delay="0"/>
                                          </p:stCondLst>
                                        </p:cTn>
                                        <p:tgtEl>
                                          <p:spTgt spid="115"/>
                                        </p:tgtEl>
                                        <p:attrNameLst>
                                          <p:attrName>style.visibility</p:attrName>
                                        </p:attrNameLst>
                                      </p:cBhvr>
                                      <p:to>
                                        <p:strVal val="visible"/>
                                      </p:to>
                                    </p:set>
                                  </p:childTnLst>
                                </p:cTn>
                              </p:par>
                              <p:par>
                                <p:cTn id="43" presetID="1" presetClass="entr" presetSubtype="0" fill="hold" nodeType="withEffect">
                                  <p:stCondLst>
                                    <p:cond delay="9500"/>
                                  </p:stCondLst>
                                  <p:childTnLst>
                                    <p:set>
                                      <p:cBhvr>
                                        <p:cTn id="44" dur="1" fill="hold">
                                          <p:stCondLst>
                                            <p:cond delay="0"/>
                                          </p:stCondLst>
                                        </p:cTn>
                                        <p:tgtEl>
                                          <p:spTgt spid="116"/>
                                        </p:tgtEl>
                                        <p:attrNameLst>
                                          <p:attrName>style.visibility</p:attrName>
                                        </p:attrNameLst>
                                      </p:cBhvr>
                                      <p:to>
                                        <p:strVal val="visible"/>
                                      </p:to>
                                    </p:set>
                                  </p:childTnLst>
                                </p:cTn>
                              </p:par>
                              <p:par>
                                <p:cTn id="45" presetID="1" presetClass="entr" presetSubtype="0" fill="hold" nodeType="withEffect">
                                  <p:stCondLst>
                                    <p:cond delay="10000"/>
                                  </p:stCondLst>
                                  <p:childTnLst>
                                    <p:set>
                                      <p:cBhvr>
                                        <p:cTn id="46" dur="1" fill="hold">
                                          <p:stCondLst>
                                            <p:cond delay="0"/>
                                          </p:stCondLst>
                                        </p:cTn>
                                        <p:tgtEl>
                                          <p:spTgt spid="117"/>
                                        </p:tgtEl>
                                        <p:attrNameLst>
                                          <p:attrName>style.visibility</p:attrName>
                                        </p:attrNameLst>
                                      </p:cBhvr>
                                      <p:to>
                                        <p:strVal val="visible"/>
                                      </p:to>
                                    </p:set>
                                  </p:childTnLst>
                                </p:cTn>
                              </p:par>
                              <p:par>
                                <p:cTn id="47" presetID="1" presetClass="entr" presetSubtype="0" fill="hold" nodeType="withEffect">
                                  <p:stCondLst>
                                    <p:cond delay="10500"/>
                                  </p:stCondLst>
                                  <p:childTnLst>
                                    <p:set>
                                      <p:cBhvr>
                                        <p:cTn id="48" dur="1" fill="hold">
                                          <p:stCondLst>
                                            <p:cond delay="0"/>
                                          </p:stCondLst>
                                        </p:cTn>
                                        <p:tgtEl>
                                          <p:spTgt spid="118"/>
                                        </p:tgtEl>
                                        <p:attrNameLst>
                                          <p:attrName>style.visibility</p:attrName>
                                        </p:attrNameLst>
                                      </p:cBhvr>
                                      <p:to>
                                        <p:strVal val="visible"/>
                                      </p:to>
                                    </p:set>
                                  </p:childTnLst>
                                </p:cTn>
                              </p:par>
                              <p:par>
                                <p:cTn id="49" presetID="1" presetClass="entr" presetSubtype="0" fill="hold" nodeType="withEffect">
                                  <p:stCondLst>
                                    <p:cond delay="11000"/>
                                  </p:stCondLst>
                                  <p:childTnLst>
                                    <p:set>
                                      <p:cBhvr>
                                        <p:cTn id="50" dur="1" fill="hold">
                                          <p:stCondLst>
                                            <p:cond delay="0"/>
                                          </p:stCondLst>
                                        </p:cTn>
                                        <p:tgtEl>
                                          <p:spTgt spid="119"/>
                                        </p:tgtEl>
                                        <p:attrNameLst>
                                          <p:attrName>style.visibility</p:attrName>
                                        </p:attrNameLst>
                                      </p:cBhvr>
                                      <p:to>
                                        <p:strVal val="visible"/>
                                      </p:to>
                                    </p:set>
                                  </p:childTnLst>
                                </p:cTn>
                              </p:par>
                              <p:par>
                                <p:cTn id="51" presetID="1" presetClass="entr" presetSubtype="0" fill="hold" nodeType="withEffect">
                                  <p:stCondLst>
                                    <p:cond delay="11500"/>
                                  </p:stCondLst>
                                  <p:childTnLst>
                                    <p:set>
                                      <p:cBhvr>
                                        <p:cTn id="52" dur="1" fill="hold">
                                          <p:stCondLst>
                                            <p:cond delay="0"/>
                                          </p:stCondLst>
                                        </p:cTn>
                                        <p:tgtEl>
                                          <p:spTgt spid="120"/>
                                        </p:tgtEl>
                                        <p:attrNameLst>
                                          <p:attrName>style.visibility</p:attrName>
                                        </p:attrNameLst>
                                      </p:cBhvr>
                                      <p:to>
                                        <p:strVal val="visible"/>
                                      </p:to>
                                    </p:set>
                                  </p:childTnLst>
                                </p:cTn>
                              </p:par>
                              <p:par>
                                <p:cTn id="53" presetID="1" presetClass="entr" presetSubtype="0" fill="hold" nodeType="withEffect">
                                  <p:stCondLst>
                                    <p:cond delay="12000"/>
                                  </p:stCondLst>
                                  <p:childTnLst>
                                    <p:set>
                                      <p:cBhvr>
                                        <p:cTn id="54" dur="1" fill="hold">
                                          <p:stCondLst>
                                            <p:cond delay="0"/>
                                          </p:stCondLst>
                                        </p:cTn>
                                        <p:tgtEl>
                                          <p:spTgt spid="1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23"/>
                                        </p:tgtEl>
                                        <p:attrNameLst>
                                          <p:attrName>style.visibility</p:attrName>
                                        </p:attrNameLst>
                                      </p:cBhvr>
                                      <p:to>
                                        <p:strVal val="visible"/>
                                      </p:to>
                                    </p:set>
                                  </p:childTnLst>
                                </p:cTn>
                              </p:par>
                              <p:par>
                                <p:cTn id="59" presetID="1" presetClass="entr" presetSubtype="0" fill="hold" nodeType="withEffect">
                                  <p:stCondLst>
                                    <p:cond delay="500"/>
                                  </p:stCondLst>
                                  <p:childTnLst>
                                    <p:set>
                                      <p:cBhvr>
                                        <p:cTn id="60" dur="1" fill="hold">
                                          <p:stCondLst>
                                            <p:cond delay="0"/>
                                          </p:stCondLst>
                                        </p:cTn>
                                        <p:tgtEl>
                                          <p:spTgt spid="125"/>
                                        </p:tgtEl>
                                        <p:attrNameLst>
                                          <p:attrName>style.visibility</p:attrName>
                                        </p:attrNameLst>
                                      </p:cBhvr>
                                      <p:to>
                                        <p:strVal val="visible"/>
                                      </p:to>
                                    </p:set>
                                  </p:childTnLst>
                                </p:cTn>
                              </p:par>
                              <p:par>
                                <p:cTn id="61" presetID="1" presetClass="entr" presetSubtype="0" fill="hold" nodeType="withEffect">
                                  <p:stCondLst>
                                    <p:cond delay="1000"/>
                                  </p:stCondLst>
                                  <p:childTnLst>
                                    <p:set>
                                      <p:cBhvr>
                                        <p:cTn id="62"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Three Questions at the Large Scale</a:t>
            </a:r>
            <a:endParaRPr lang="en-US" dirty="0"/>
          </a:p>
        </p:txBody>
      </p:sp>
      <p:sp>
        <p:nvSpPr>
          <p:cNvPr id="3" name="Content Placeholder 2"/>
          <p:cNvSpPr>
            <a:spLocks noGrp="1"/>
          </p:cNvSpPr>
          <p:nvPr>
            <p:ph idx="1"/>
          </p:nvPr>
        </p:nvSpPr>
        <p:spPr/>
        <p:txBody>
          <a:bodyPr/>
          <a:lstStyle/>
          <a:p>
            <a:pPr marL="0" indent="0">
              <a:buNone/>
            </a:pPr>
            <a:r>
              <a:rPr lang="en-US" dirty="0" smtClean="0"/>
              <a:t>Can you answer the Three Questions at the Large Scale for the Farm Ecosystem?</a:t>
            </a:r>
            <a:endParaRPr lang="en-US" dirty="0"/>
          </a:p>
        </p:txBody>
      </p:sp>
    </p:spTree>
    <p:extLst>
      <p:ext uri="{BB962C8B-B14F-4D97-AF65-F5344CB8AC3E}">
        <p14:creationId xmlns:p14="http://schemas.microsoft.com/office/powerpoint/2010/main" val="1820017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Location Question</a:t>
            </a:r>
            <a:endParaRPr lang="en-US" dirty="0"/>
          </a:p>
        </p:txBody>
      </p:sp>
      <p:sp>
        <p:nvSpPr>
          <p:cNvPr id="4" name="Content Placeholder 3"/>
          <p:cNvSpPr>
            <a:spLocks noGrp="1"/>
          </p:cNvSpPr>
          <p:nvPr>
            <p:ph sz="half" idx="2"/>
          </p:nvPr>
        </p:nvSpPr>
        <p:spPr>
          <a:xfrm>
            <a:off x="762000" y="1600200"/>
            <a:ext cx="7924800" cy="4525963"/>
          </a:xfrm>
        </p:spPr>
        <p:txBody>
          <a:bodyPr>
            <a:normAutofit/>
          </a:bodyPr>
          <a:lstStyle/>
          <a:p>
            <a:pPr marL="0" indent="0">
              <a:buNone/>
            </a:pPr>
            <a:r>
              <a:rPr lang="en-US" b="1" dirty="0" smtClean="0"/>
              <a:t>Where are the available carbon atoms in ecosystems?</a:t>
            </a:r>
            <a:endParaRPr lang="en-US" b="1" dirty="0"/>
          </a:p>
          <a:p>
            <a:r>
              <a:rPr lang="en-US" dirty="0" smtClean="0"/>
              <a:t>What pools of materials are they in?</a:t>
            </a:r>
          </a:p>
          <a:p>
            <a:endParaRPr lang="en-US" dirty="0"/>
          </a:p>
          <a:p>
            <a:pPr marL="0" indent="0">
              <a:buNone/>
            </a:pPr>
            <a:r>
              <a:rPr lang="en-US" u="sng" dirty="0" smtClean="0"/>
              <a:t>Rules to Follow:</a:t>
            </a:r>
          </a:p>
          <a:p>
            <a:pPr marL="0" indent="0">
              <a:buNone/>
            </a:pPr>
            <a:r>
              <a:rPr lang="en-US" dirty="0" smtClean="0"/>
              <a:t>Carbon </a:t>
            </a:r>
            <a:r>
              <a:rPr lang="en-US" dirty="0"/>
              <a:t>atoms stay in pools unless a process moves them in or out. </a:t>
            </a:r>
            <a:endParaRPr lang="en-US" dirty="0" smtClean="0"/>
          </a:p>
          <a:p>
            <a:pPr marL="0" indent="0">
              <a:buNone/>
            </a:pPr>
            <a:endParaRPr lang="en-US" dirty="0"/>
          </a:p>
        </p:txBody>
      </p:sp>
    </p:spTree>
    <p:extLst>
      <p:ext uri="{BB962C8B-B14F-4D97-AF65-F5344CB8AC3E}">
        <p14:creationId xmlns:p14="http://schemas.microsoft.com/office/powerpoint/2010/main" val="1588793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Carbon/Movement Question</a:t>
            </a:r>
            <a:endParaRPr lang="en-US" dirty="0"/>
          </a:p>
        </p:txBody>
      </p:sp>
      <p:sp>
        <p:nvSpPr>
          <p:cNvPr id="4" name="Content Placeholder 3"/>
          <p:cNvSpPr>
            <a:spLocks noGrp="1"/>
          </p:cNvSpPr>
          <p:nvPr>
            <p:ph sz="half" idx="2"/>
          </p:nvPr>
        </p:nvSpPr>
        <p:spPr>
          <a:xfrm>
            <a:off x="762000" y="1600200"/>
            <a:ext cx="7924800" cy="4525963"/>
          </a:xfrm>
        </p:spPr>
        <p:txBody>
          <a:bodyPr>
            <a:normAutofit/>
          </a:bodyPr>
          <a:lstStyle/>
          <a:p>
            <a:pPr marL="0" indent="0">
              <a:buNone/>
            </a:pPr>
            <a:r>
              <a:rPr lang="en-US" b="1" i="1" dirty="0" smtClean="0"/>
              <a:t>How/why</a:t>
            </a:r>
            <a:r>
              <a:rPr lang="en-US" b="1" dirty="0" smtClean="0"/>
              <a:t> do carbon pools change over time?</a:t>
            </a:r>
            <a:endParaRPr lang="en-US" b="1" dirty="0"/>
          </a:p>
          <a:p>
            <a:r>
              <a:rPr lang="en-US" dirty="0" smtClean="0"/>
              <a:t>How are carbon atoms moving?</a:t>
            </a:r>
          </a:p>
          <a:p>
            <a:endParaRPr lang="en-US" dirty="0"/>
          </a:p>
          <a:p>
            <a:pPr marL="0" indent="0">
              <a:buNone/>
            </a:pPr>
            <a:endParaRPr lang="en-US" dirty="0" smtClean="0"/>
          </a:p>
          <a:p>
            <a:pPr marL="0" indent="0">
              <a:buNone/>
            </a:pPr>
            <a:r>
              <a:rPr lang="en-US" u="sng" dirty="0" smtClean="0"/>
              <a:t>Rules to Follow:</a:t>
            </a:r>
          </a:p>
          <a:p>
            <a:pPr marL="0" indent="0">
              <a:buNone/>
            </a:pPr>
            <a:r>
              <a:rPr lang="en-US" dirty="0" smtClean="0"/>
              <a:t>Carbon</a:t>
            </a:r>
            <a:r>
              <a:rPr lang="en-US" dirty="0"/>
              <a:t>-transforming processes move carbon atoms from carbon dioxide to organic molecules and back again</a:t>
            </a:r>
          </a:p>
          <a:p>
            <a:pPr marL="0" indent="0">
              <a:buNone/>
            </a:pPr>
            <a:endParaRPr lang="en-US" dirty="0"/>
          </a:p>
        </p:txBody>
      </p:sp>
    </p:spTree>
    <p:extLst>
      <p:ext uri="{BB962C8B-B14F-4D97-AF65-F5344CB8AC3E}">
        <p14:creationId xmlns:p14="http://schemas.microsoft.com/office/powerpoint/2010/main" val="3939668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Energy Question</a:t>
            </a:r>
            <a:endParaRPr lang="en-US" dirty="0"/>
          </a:p>
        </p:txBody>
      </p:sp>
      <p:sp>
        <p:nvSpPr>
          <p:cNvPr id="4" name="Content Placeholder 3"/>
          <p:cNvSpPr>
            <a:spLocks noGrp="1"/>
          </p:cNvSpPr>
          <p:nvPr>
            <p:ph sz="half" idx="2"/>
          </p:nvPr>
        </p:nvSpPr>
        <p:spPr>
          <a:xfrm>
            <a:off x="762000" y="1417638"/>
            <a:ext cx="7924800" cy="5113791"/>
          </a:xfrm>
        </p:spPr>
        <p:txBody>
          <a:bodyPr>
            <a:normAutofit lnSpcReduction="10000"/>
          </a:bodyPr>
          <a:lstStyle/>
          <a:p>
            <a:r>
              <a:rPr lang="en-US" dirty="0" smtClean="0"/>
              <a:t>Where does the chemical energy in ecosystems come from?</a:t>
            </a:r>
            <a:endParaRPr lang="en-US" dirty="0"/>
          </a:p>
          <a:p>
            <a:r>
              <a:rPr lang="en-US" dirty="0" smtClean="0"/>
              <a:t>How is chemical energy transformed in ecosystems?</a:t>
            </a:r>
          </a:p>
          <a:p>
            <a:r>
              <a:rPr lang="en-US" dirty="0" smtClean="0"/>
              <a:t>Where does chemical energy go?</a:t>
            </a:r>
          </a:p>
          <a:p>
            <a:endParaRPr lang="en-US" dirty="0"/>
          </a:p>
          <a:p>
            <a:pPr marL="0" indent="0">
              <a:buNone/>
            </a:pPr>
            <a:r>
              <a:rPr lang="en-US" u="sng" dirty="0" smtClean="0"/>
              <a:t>Rules to Follow:</a:t>
            </a:r>
          </a:p>
          <a:p>
            <a:pPr marL="0" indent="0">
              <a:buNone/>
            </a:pPr>
            <a:r>
              <a:rPr lang="en-US" dirty="0"/>
              <a:t>Carbon-transforming processes change energy from:</a:t>
            </a:r>
          </a:p>
          <a:p>
            <a:pPr lvl="0"/>
            <a:r>
              <a:rPr lang="en-US" dirty="0"/>
              <a:t>sunlight to </a:t>
            </a:r>
          </a:p>
          <a:p>
            <a:pPr lvl="0"/>
            <a:r>
              <a:rPr lang="en-US" dirty="0"/>
              <a:t>chemical energy to </a:t>
            </a:r>
          </a:p>
          <a:p>
            <a:r>
              <a:rPr lang="en-US" dirty="0" smtClean="0"/>
              <a:t>heat</a:t>
            </a:r>
          </a:p>
        </p:txBody>
      </p:sp>
    </p:spTree>
    <p:extLst>
      <p:ext uri="{BB962C8B-B14F-4D97-AF65-F5344CB8AC3E}">
        <p14:creationId xmlns:p14="http://schemas.microsoft.com/office/powerpoint/2010/main" val="3015899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Where are the herbivores?</a:t>
            </a:r>
            <a:endParaRPr lang="en-US" dirty="0"/>
          </a:p>
        </p:txBody>
      </p:sp>
      <p:sp>
        <p:nvSpPr>
          <p:cNvPr id="3" name="TextBox 2"/>
          <p:cNvSpPr txBox="1"/>
          <p:nvPr/>
        </p:nvSpPr>
        <p:spPr>
          <a:xfrm>
            <a:off x="762000" y="5791200"/>
            <a:ext cx="7620000" cy="830997"/>
          </a:xfrm>
          <a:prstGeom prst="rect">
            <a:avLst/>
          </a:prstGeom>
          <a:noFill/>
        </p:spPr>
        <p:txBody>
          <a:bodyPr wrap="square" rtlCol="0">
            <a:spAutoFit/>
          </a:bodyPr>
          <a:lstStyle/>
          <a:p>
            <a:pPr algn="ctr"/>
            <a:r>
              <a:rPr lang="en-US" sz="2400" b="1" dirty="0" smtClean="0"/>
              <a:t>Herbivores eat plants </a:t>
            </a:r>
            <a:r>
              <a:rPr lang="en-US" sz="2400" dirty="0" smtClean="0"/>
              <a:t>and digest plant materials for food and for the organic materials that make up their parts</a:t>
            </a:r>
            <a:endParaRPr lang="en-US" sz="2400" dirty="0"/>
          </a:p>
        </p:txBody>
      </p:sp>
      <p:pic>
        <p:nvPicPr>
          <p:cNvPr id="5" name="Picture 4" descr="circles entire 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000" y="1371600"/>
            <a:ext cx="6553200" cy="4336887"/>
          </a:xfrm>
          <a:prstGeom prst="rect">
            <a:avLst/>
          </a:prstGeom>
        </p:spPr>
      </p:pic>
    </p:spTree>
    <p:extLst>
      <p:ext uri="{BB962C8B-B14F-4D97-AF65-F5344CB8AC3E}">
        <p14:creationId xmlns:p14="http://schemas.microsoft.com/office/powerpoint/2010/main" val="68113066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Where is the carnivore?</a:t>
            </a:r>
            <a:endParaRPr lang="en-US" dirty="0"/>
          </a:p>
        </p:txBody>
      </p:sp>
      <p:sp>
        <p:nvSpPr>
          <p:cNvPr id="3" name="TextBox 2"/>
          <p:cNvSpPr txBox="1"/>
          <p:nvPr/>
        </p:nvSpPr>
        <p:spPr>
          <a:xfrm>
            <a:off x="533400" y="5791200"/>
            <a:ext cx="8229600" cy="830997"/>
          </a:xfrm>
          <a:prstGeom prst="rect">
            <a:avLst/>
          </a:prstGeom>
          <a:noFill/>
        </p:spPr>
        <p:txBody>
          <a:bodyPr wrap="square" rtlCol="0">
            <a:spAutoFit/>
          </a:bodyPr>
          <a:lstStyle/>
          <a:p>
            <a:pPr algn="ctr"/>
            <a:r>
              <a:rPr lang="en-US" sz="2400" b="1" dirty="0" smtClean="0"/>
              <a:t>Carnivores eat other animals </a:t>
            </a:r>
            <a:r>
              <a:rPr lang="en-US" sz="2400" dirty="0" smtClean="0"/>
              <a:t>and digest animal materials for food and for the organic  materials that make up their parts</a:t>
            </a:r>
            <a:endParaRPr lang="en-US" sz="2400" dirty="0"/>
          </a:p>
        </p:txBody>
      </p:sp>
      <p:pic>
        <p:nvPicPr>
          <p:cNvPr id="5" name="Picture 4" descr="circles entire 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000" y="1371600"/>
            <a:ext cx="6553200" cy="4336887"/>
          </a:xfrm>
          <a:prstGeom prst="rect">
            <a:avLst/>
          </a:prstGeom>
        </p:spPr>
      </p:pic>
    </p:spTree>
    <p:extLst>
      <p:ext uri="{BB962C8B-B14F-4D97-AF65-F5344CB8AC3E}">
        <p14:creationId xmlns:p14="http://schemas.microsoft.com/office/powerpoint/2010/main" val="40783875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Where are the decomposers?</a:t>
            </a:r>
            <a:endParaRPr lang="en-US" dirty="0"/>
          </a:p>
        </p:txBody>
      </p:sp>
      <p:sp>
        <p:nvSpPr>
          <p:cNvPr id="3" name="TextBox 2"/>
          <p:cNvSpPr txBox="1"/>
          <p:nvPr/>
        </p:nvSpPr>
        <p:spPr>
          <a:xfrm>
            <a:off x="762000" y="5791200"/>
            <a:ext cx="7620000" cy="830997"/>
          </a:xfrm>
          <a:prstGeom prst="rect">
            <a:avLst/>
          </a:prstGeom>
          <a:noFill/>
        </p:spPr>
        <p:txBody>
          <a:bodyPr wrap="square" rtlCol="0">
            <a:spAutoFit/>
          </a:bodyPr>
          <a:lstStyle/>
          <a:p>
            <a:pPr algn="ctr"/>
            <a:r>
              <a:rPr lang="en-US" sz="2400" b="1" dirty="0" smtClean="0"/>
              <a:t>Decomposers eat dead stuff </a:t>
            </a:r>
            <a:r>
              <a:rPr lang="en-US" sz="2400" dirty="0" smtClean="0"/>
              <a:t>and digest dead materials for food and for the organic materials that make up their parts</a:t>
            </a:r>
            <a:endParaRPr lang="en-US" sz="2400" dirty="0"/>
          </a:p>
        </p:txBody>
      </p:sp>
      <p:pic>
        <p:nvPicPr>
          <p:cNvPr id="5" name="Picture 4" descr="circles entire 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43000" y="1371600"/>
            <a:ext cx="6553200" cy="4336887"/>
          </a:xfrm>
          <a:prstGeom prst="rect">
            <a:avLst/>
          </a:prstGeom>
        </p:spPr>
      </p:pic>
    </p:spTree>
    <p:extLst>
      <p:ext uri="{BB962C8B-B14F-4D97-AF65-F5344CB8AC3E}">
        <p14:creationId xmlns:p14="http://schemas.microsoft.com/office/powerpoint/2010/main" val="230402933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Scientists group parts of ecosystems into “pools” of carbon</a:t>
            </a:r>
            <a:endParaRPr lang="en-US" dirty="0"/>
          </a:p>
        </p:txBody>
      </p:sp>
      <p:pic>
        <p:nvPicPr>
          <p:cNvPr id="4" name="Picture 3" descr="circles entire 2.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000" y="1606713"/>
            <a:ext cx="6553200" cy="4336887"/>
          </a:xfrm>
          <a:prstGeom prst="rect">
            <a:avLst/>
          </a:prstGeom>
        </p:spPr>
      </p:pic>
    </p:spTree>
    <p:extLst>
      <p:ext uri="{BB962C8B-B14F-4D97-AF65-F5344CB8AC3E}">
        <p14:creationId xmlns:p14="http://schemas.microsoft.com/office/powerpoint/2010/main" val="334676732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5029200" y="152400"/>
            <a:ext cx="3810000" cy="6513731"/>
            <a:chOff x="5029200" y="152400"/>
            <a:chExt cx="3810000" cy="6513731"/>
          </a:xfrm>
        </p:grpSpPr>
        <p:sp>
          <p:nvSpPr>
            <p:cNvPr id="2" name="TextBox 1"/>
            <p:cNvSpPr txBox="1"/>
            <p:nvPr/>
          </p:nvSpPr>
          <p:spPr>
            <a:xfrm>
              <a:off x="5029200" y="2514600"/>
              <a:ext cx="2057400" cy="369332"/>
            </a:xfrm>
            <a:prstGeom prst="rect">
              <a:avLst/>
            </a:prstGeom>
            <a:noFill/>
          </p:spPr>
          <p:txBody>
            <a:bodyPr wrap="square" rtlCol="0">
              <a:spAutoFit/>
            </a:bodyPr>
            <a:lstStyle/>
            <a:p>
              <a:pPr algn="ctr"/>
              <a:r>
                <a:rPr lang="en-US" dirty="0" smtClean="0"/>
                <a:t>Atmosphere CO</a:t>
              </a:r>
              <a:r>
                <a:rPr lang="en-US" baseline="-25000" dirty="0" smtClean="0"/>
                <a:t>2</a:t>
              </a:r>
              <a:endParaRPr lang="en-US" baseline="-25000" dirty="0"/>
            </a:p>
          </p:txBody>
        </p:sp>
        <p:grpSp>
          <p:nvGrpSpPr>
            <p:cNvPr id="4" name="Group 3"/>
            <p:cNvGrpSpPr/>
            <p:nvPr/>
          </p:nvGrpSpPr>
          <p:grpSpPr>
            <a:xfrm>
              <a:off x="5105400" y="152400"/>
              <a:ext cx="3733800" cy="6513731"/>
              <a:chOff x="5105400" y="152400"/>
              <a:chExt cx="3733800" cy="6513731"/>
            </a:xfrm>
          </p:grpSpPr>
          <p:sp>
            <p:nvSpPr>
              <p:cNvPr id="6" name="Rectangle 5"/>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162800" y="1447800"/>
                <a:ext cx="1600200" cy="646331"/>
              </a:xfrm>
              <a:prstGeom prst="rect">
                <a:avLst/>
              </a:prstGeom>
              <a:noFill/>
            </p:spPr>
            <p:txBody>
              <a:bodyPr wrap="square" rtlCol="0">
                <a:spAutoFit/>
              </a:bodyPr>
              <a:lstStyle/>
              <a:p>
                <a:pPr algn="ctr"/>
                <a:r>
                  <a:rPr lang="en-US" dirty="0" smtClean="0"/>
                  <a:t>Carnivores organic carbon</a:t>
                </a:r>
                <a:endParaRPr lang="en-US" baseline="-25000" dirty="0"/>
              </a:p>
            </p:txBody>
          </p:sp>
          <p:sp>
            <p:nvSpPr>
              <p:cNvPr id="12" name="TextBox 11"/>
              <p:cNvSpPr txBox="1"/>
              <p:nvPr/>
            </p:nvSpPr>
            <p:spPr>
              <a:xfrm>
                <a:off x="7239000" y="3733800"/>
                <a:ext cx="1600200" cy="646331"/>
              </a:xfrm>
              <a:prstGeom prst="rect">
                <a:avLst/>
              </a:prstGeom>
              <a:noFill/>
            </p:spPr>
            <p:txBody>
              <a:bodyPr wrap="square" rtlCol="0">
                <a:spAutoFit/>
              </a:bodyPr>
              <a:lstStyle/>
              <a:p>
                <a:pPr algn="ctr"/>
                <a:r>
                  <a:rPr lang="en-US" dirty="0" smtClean="0"/>
                  <a:t>Herbivores organic carbon</a:t>
                </a:r>
                <a:endParaRPr lang="en-US" baseline="-25000" dirty="0"/>
              </a:p>
            </p:txBody>
          </p:sp>
          <p:sp>
            <p:nvSpPr>
              <p:cNvPr id="13" name="TextBox 12"/>
              <p:cNvSpPr txBox="1"/>
              <p:nvPr/>
            </p:nvSpPr>
            <p:spPr>
              <a:xfrm>
                <a:off x="7162800" y="5983069"/>
                <a:ext cx="1600200" cy="646331"/>
              </a:xfrm>
              <a:prstGeom prst="rect">
                <a:avLst/>
              </a:prstGeom>
              <a:noFill/>
            </p:spPr>
            <p:txBody>
              <a:bodyPr wrap="square" rtlCol="0">
                <a:spAutoFit/>
              </a:bodyPr>
              <a:lstStyle/>
              <a:p>
                <a:pPr algn="ctr"/>
                <a:r>
                  <a:rPr lang="en-US" dirty="0" smtClean="0"/>
                  <a:t>Producers organic carbon</a:t>
                </a:r>
                <a:endParaRPr lang="en-US" baseline="-25000" dirty="0"/>
              </a:p>
            </p:txBody>
          </p:sp>
          <p:sp>
            <p:nvSpPr>
              <p:cNvPr id="14" name="TextBox 13"/>
              <p:cNvSpPr txBox="1"/>
              <p:nvPr/>
            </p:nvSpPr>
            <p:spPr>
              <a:xfrm>
                <a:off x="5105400" y="6019800"/>
                <a:ext cx="1828800" cy="646331"/>
              </a:xfrm>
              <a:prstGeom prst="rect">
                <a:avLst/>
              </a:prstGeom>
              <a:noFill/>
            </p:spPr>
            <p:txBody>
              <a:bodyPr wrap="square" rtlCol="0">
                <a:spAutoFit/>
              </a:bodyPr>
              <a:lstStyle/>
              <a:p>
                <a:pPr algn="ctr"/>
                <a:r>
                  <a:rPr lang="en-US" dirty="0" smtClean="0"/>
                  <a:t>Soil </a:t>
                </a:r>
              </a:p>
              <a:p>
                <a:pPr algn="ctr"/>
                <a:r>
                  <a:rPr lang="en-US" dirty="0" smtClean="0"/>
                  <a:t>Organic Carbon</a:t>
                </a:r>
                <a:endParaRPr lang="en-US" baseline="-25000" dirty="0"/>
              </a:p>
            </p:txBody>
          </p:sp>
        </p:grpSp>
      </p:grpSp>
      <p:pic>
        <p:nvPicPr>
          <p:cNvPr id="17" name="Picture 59" descr="circles backgroun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 y="1828800"/>
            <a:ext cx="5007421" cy="331389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4" descr="aspen circle"/>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19200" y="1828800"/>
            <a:ext cx="1508836" cy="219466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5" descr="bunny circle 0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34469" y="3733800"/>
            <a:ext cx="594331" cy="59434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6" descr="bunny circle 0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772578" y="3623736"/>
            <a:ext cx="777302" cy="77724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8" descr="bunny circle 04"/>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945882" y="3472415"/>
            <a:ext cx="594331" cy="73154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9" descr="bunny circle 05"/>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3352800" y="3352800"/>
            <a:ext cx="548713" cy="68584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0" descr="fox circle"/>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3678768" y="3019765"/>
            <a:ext cx="594381" cy="68581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1" descr="forbs circle 0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2286000" y="3733800"/>
            <a:ext cx="777302" cy="148502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2" descr="forbs circle 02"/>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533400" y="3718493"/>
            <a:ext cx="685816" cy="77730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3" descr="veg clump 01"/>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38200" y="3444187"/>
            <a:ext cx="914405" cy="59441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5" descr="pines circle"/>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2" y="3062599"/>
            <a:ext cx="1051609" cy="100586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6" descr="leaf circle 01"/>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4160513" y="4114800"/>
            <a:ext cx="868687" cy="82303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7" descr="leaf circle 02"/>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1981200" y="4611013"/>
            <a:ext cx="823020" cy="57058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4" descr="branch circle"/>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4008051" y="4572000"/>
            <a:ext cx="640149" cy="52488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56" descr="grass circle 01"/>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3550901" y="3962400"/>
            <a:ext cx="640099" cy="59438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57" descr="grass circle 02"/>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4236651" y="3352800"/>
            <a:ext cx="640149" cy="59441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2667000" y="2362200"/>
            <a:ext cx="381000" cy="254000"/>
          </a:xfrm>
          <a:prstGeom prst="rect">
            <a:avLst/>
          </a:prstGeom>
        </p:spPr>
      </p:pic>
      <p:pic>
        <p:nvPicPr>
          <p:cNvPr id="35" name="Picture 34"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3581400" y="2514600"/>
            <a:ext cx="381000" cy="254000"/>
          </a:xfrm>
          <a:prstGeom prst="rect">
            <a:avLst/>
          </a:prstGeom>
        </p:spPr>
      </p:pic>
      <p:pic>
        <p:nvPicPr>
          <p:cNvPr id="36" name="Picture 35"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4114800" y="2209800"/>
            <a:ext cx="381000" cy="254000"/>
          </a:xfrm>
          <a:prstGeom prst="rect">
            <a:avLst/>
          </a:prstGeom>
        </p:spPr>
      </p:pic>
      <p:pic>
        <p:nvPicPr>
          <p:cNvPr id="37" name="Picture 36"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533400" y="2209800"/>
            <a:ext cx="381000" cy="254000"/>
          </a:xfrm>
          <a:prstGeom prst="rect">
            <a:avLst/>
          </a:prstGeom>
        </p:spPr>
      </p:pic>
      <p:pic>
        <p:nvPicPr>
          <p:cNvPr id="34" name="Picture 58" descr="circles entire"/>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8841" y="1828800"/>
            <a:ext cx="5007421" cy="3313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045248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34"/>
                                        </p:tgtEl>
                                      </p:cBhvr>
                                    </p:animEffect>
                                    <p:set>
                                      <p:cBhvr>
                                        <p:cTn id="7" dur="1" fill="hold">
                                          <p:stCondLst>
                                            <p:cond delay="1999"/>
                                          </p:stCondLst>
                                        </p:cTn>
                                        <p:tgtEl>
                                          <p:spTgt spid="3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4.77959E-6 -4.56124E-6 C -4.77959E-6 -4.56124E-6 0.27074 -0.05556 0.54148 -0.11113 " pathEditMode="relative" ptsTypes="aA">
                                      <p:cBhvr>
                                        <p:cTn id="11" dur="2000" fill="hold"/>
                                        <p:tgtEl>
                                          <p:spTgt spid="37"/>
                                        </p:tgtEl>
                                        <p:attrNameLst>
                                          <p:attrName>ppt_x</p:attrName>
                                          <p:attrName>ppt_y</p:attrName>
                                        </p:attrNameLst>
                                      </p:cBhvr>
                                    </p:animMotion>
                                  </p:childTnLst>
                                </p:cTn>
                              </p:par>
                              <p:par>
                                <p:cTn id="12" presetID="0" presetClass="path" presetSubtype="0" accel="50000" decel="50000" fill="hold" nodeType="withEffect">
                                  <p:stCondLst>
                                    <p:cond delay="1000"/>
                                  </p:stCondLst>
                                  <p:childTnLst>
                                    <p:animMotion origin="layout" path="M 4.77959E-6 -4.56124E-6 C 4.77959E-6 -4.56124E-6 0.16244 -0.02778 0.32488 -0.05557 " pathEditMode="relative" ptsTypes="aA">
                                      <p:cBhvr>
                                        <p:cTn id="13" dur="2000" fill="hold"/>
                                        <p:tgtEl>
                                          <p:spTgt spid="3"/>
                                        </p:tgtEl>
                                        <p:attrNameLst>
                                          <p:attrName>ppt_x</p:attrName>
                                          <p:attrName>ppt_y</p:attrName>
                                        </p:attrNameLst>
                                      </p:cBhvr>
                                    </p:animMotion>
                                  </p:childTnLst>
                                </p:cTn>
                              </p:par>
                              <p:par>
                                <p:cTn id="14" presetID="0" presetClass="path" presetSubtype="0" accel="50000" decel="50000" fill="hold" nodeType="withEffect">
                                  <p:stCondLst>
                                    <p:cond delay="2000"/>
                                  </p:stCondLst>
                                  <p:childTnLst>
                                    <p:animMotion origin="layout" path="M 3.17945E-6 -4.36907E-6 C 3.17945E-6 0.00024 0.13936 -0.0815 0.27889 -0.163 " pathEditMode="relative" rAng="0" ptsTypes="aA">
                                      <p:cBhvr>
                                        <p:cTn id="15" dur="2000" fill="hold"/>
                                        <p:tgtEl>
                                          <p:spTgt spid="35"/>
                                        </p:tgtEl>
                                        <p:attrNameLst>
                                          <p:attrName>ppt_x</p:attrName>
                                          <p:attrName>ppt_y</p:attrName>
                                        </p:attrNameLst>
                                      </p:cBhvr>
                                      <p:rCtr x="13936" y="-8150"/>
                                    </p:animMotion>
                                  </p:childTnLst>
                                </p:cTn>
                              </p:par>
                              <p:par>
                                <p:cTn id="16" presetID="0" presetClass="path" presetSubtype="0" accel="50000" decel="50000" fill="hold" nodeType="withEffect">
                                  <p:stCondLst>
                                    <p:cond delay="3000"/>
                                  </p:stCondLst>
                                  <p:childTnLst>
                                    <p:animMotion origin="layout" path="M -4.77959E-6 -8.77518E-7 C -4.77959E-6 -8.77518E-7 0.11663 -0.01667 0.23326 -0.03334 " pathEditMode="relative" ptsTypes="aA">
                                      <p:cBhvr>
                                        <p:cTn id="17" dur="2000" fill="hold"/>
                                        <p:tgtEl>
                                          <p:spTgt spid="36"/>
                                        </p:tgtEl>
                                        <p:attrNameLst>
                                          <p:attrName>ppt_x</p:attrName>
                                          <p:attrName>ppt_y</p:attrName>
                                        </p:attrNameLst>
                                      </p:cBhvr>
                                    </p:animMotion>
                                  </p:childTnLst>
                                </p:cTn>
                              </p:par>
                            </p:childTnLst>
                          </p:cTn>
                        </p:par>
                      </p:childTnLst>
                    </p:cTn>
                  </p:par>
                  <p:par>
                    <p:cTn id="18" fill="hold">
                      <p:stCondLst>
                        <p:cond delay="indefinite"/>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1.88607E-6 2.05651E-6 C -1.88607E-6 2.05651E-6 0.36679 0.11672 0.73359 0.23344 " pathEditMode="relative" ptsTypes="aA">
                                      <p:cBhvr>
                                        <p:cTn id="21" dur="2000" fill="hold"/>
                                        <p:tgtEl>
                                          <p:spTgt spid="26"/>
                                        </p:tgtEl>
                                        <p:attrNameLst>
                                          <p:attrName>ppt_x</p:attrName>
                                          <p:attrName>ppt_y</p:attrName>
                                        </p:attrNameLst>
                                      </p:cBhvr>
                                    </p:animMotion>
                                  </p:childTnLst>
                                </p:cTn>
                              </p:par>
                              <p:par>
                                <p:cTn id="22" presetID="0" presetClass="path" presetSubtype="0" accel="50000" decel="50000" fill="hold" nodeType="withEffect">
                                  <p:stCondLst>
                                    <p:cond delay="1000"/>
                                  </p:stCondLst>
                                  <p:childTnLst>
                                    <p:animMotion origin="layout" path="M 0.01667 -0.00115 C 0.01667 -0.00092 0.35012 0.10445 0.68357 0.21006 " pathEditMode="relative" rAng="0" ptsTypes="aA">
                                      <p:cBhvr>
                                        <p:cTn id="23" dur="2000" fill="hold"/>
                                        <p:tgtEl>
                                          <p:spTgt spid="27"/>
                                        </p:tgtEl>
                                        <p:attrNameLst>
                                          <p:attrName>ppt_x</p:attrName>
                                          <p:attrName>ppt_y</p:attrName>
                                        </p:attrNameLst>
                                      </p:cBhvr>
                                      <p:rCtr x="33345" y="10560"/>
                                    </p:animMotion>
                                  </p:childTnLst>
                                </p:cTn>
                              </p:par>
                              <p:par>
                                <p:cTn id="24" presetID="0" presetClass="path" presetSubtype="0" accel="50000" decel="50000" fill="hold" nodeType="withEffect">
                                  <p:stCondLst>
                                    <p:cond delay="2000"/>
                                  </p:stCondLst>
                                  <p:childTnLst>
                                    <p:animMotion origin="layout" path="M -1.64293E-6 -3.16813E-6 C -1.64293E-6 -3.16813E-6 0.29177 0.07782 0.58353 0.15563 " pathEditMode="relative" ptsTypes="aA">
                                      <p:cBhvr>
                                        <p:cTn id="25" dur="2000" fill="hold"/>
                                        <p:tgtEl>
                                          <p:spTgt spid="25"/>
                                        </p:tgtEl>
                                        <p:attrNameLst>
                                          <p:attrName>ppt_x</p:attrName>
                                          <p:attrName>ppt_y</p:attrName>
                                        </p:attrNameLst>
                                      </p:cBhvr>
                                    </p:animMotion>
                                  </p:childTnLst>
                                </p:cTn>
                              </p:par>
                              <p:par>
                                <p:cTn id="26" presetID="0" presetClass="path" presetSubtype="0" accel="50000" decel="50000" fill="hold" nodeType="withEffect">
                                  <p:stCondLst>
                                    <p:cond delay="3000"/>
                                  </p:stCondLst>
                                  <p:childTnLst>
                                    <p:animMotion origin="layout" path="M 3.28586E-6 2.05651E-6 C 3.28586E-6 2.05651E-6 0.24175 0.07226 0.4835 0.14451 " pathEditMode="relative" ptsTypes="aA">
                                      <p:cBhvr>
                                        <p:cTn id="27" dur="2000" fill="hold"/>
                                        <p:tgtEl>
                                          <p:spTgt spid="32"/>
                                        </p:tgtEl>
                                        <p:attrNameLst>
                                          <p:attrName>ppt_x</p:attrName>
                                          <p:attrName>ppt_y</p:attrName>
                                        </p:attrNameLst>
                                      </p:cBhvr>
                                    </p:animMotion>
                                  </p:childTnLst>
                                </p:cTn>
                              </p:par>
                              <p:par>
                                <p:cTn id="28" presetID="0" presetClass="path" presetSubtype="0" accel="50000" decel="50000" fill="hold" nodeType="withEffect">
                                  <p:stCondLst>
                                    <p:cond delay="4000"/>
                                  </p:stCondLst>
                                  <p:childTnLst>
                                    <p:animMotion origin="layout" path="M -6.71414E-6 2.05651E-6 C -6.71414E-6 2.05651E-6 0.21257 0.15563 0.42514 0.31126 " pathEditMode="relative" ptsTypes="aA">
                                      <p:cBhvr>
                                        <p:cTn id="29" dur="2000" fill="hold"/>
                                        <p:tgtEl>
                                          <p:spTgt spid="33"/>
                                        </p:tgtEl>
                                        <p:attrNameLst>
                                          <p:attrName>ppt_x</p:attrName>
                                          <p:attrName>ppt_y</p:attrName>
                                        </p:attrNameLst>
                                      </p:cBhvr>
                                    </p:animMotion>
                                  </p:childTnLst>
                                </p:cTn>
                              </p:par>
                              <p:par>
                                <p:cTn id="30" presetID="0" presetClass="path" presetSubtype="0" accel="50000" decel="50000" fill="hold" nodeType="withEffect">
                                  <p:stCondLst>
                                    <p:cond delay="5000"/>
                                  </p:stCondLst>
                                  <p:childTnLst>
                                    <p:animMotion origin="layout" path="M -2.12921E-6 -5.88698E-6 C -2.12921E-6 -5.88698E-6 0.42514 0.10004 0.85029 0.20009 " pathEditMode="relative" ptsTypes="aA">
                                      <p:cBhvr>
                                        <p:cTn id="31" dur="2000" fill="hold"/>
                                        <p:tgtEl>
                                          <p:spTgt spid="28"/>
                                        </p:tgtEl>
                                        <p:attrNameLst>
                                          <p:attrName>ppt_x</p:attrName>
                                          <p:attrName>ppt_y</p:attrName>
                                        </p:attrNameLst>
                                      </p:cBhvr>
                                    </p:animMotion>
                                  </p:childTnLst>
                                </p:cTn>
                              </p:par>
                              <p:par>
                                <p:cTn id="32" presetID="0" presetClass="path" presetSubtype="0" accel="50000" decel="50000" fill="hold" nodeType="withEffect">
                                  <p:stCondLst>
                                    <p:cond delay="6000"/>
                                  </p:stCondLst>
                                  <p:childTnLst>
                                    <p:animMotion origin="layout" path="M 7.87079E-6 1.85271E-7 C 7.87079E-6 1.85271E-7 0.33345 0.17786 0.6669 0.35572 " pathEditMode="relative" ptsTypes="aA">
                                      <p:cBhvr>
                                        <p:cTn id="33" dur="2000" fill="hold"/>
                                        <p:tgtEl>
                                          <p:spTgt spid="18"/>
                                        </p:tgtEl>
                                        <p:attrNameLst>
                                          <p:attrName>ppt_x</p:attrName>
                                          <p:attrName>ppt_y</p:attrName>
                                        </p:attrNameLst>
                                      </p:cBhvr>
                                    </p:animMotion>
                                  </p:childTnLst>
                                </p:cTn>
                              </p:par>
                            </p:childTnLst>
                          </p:cTn>
                        </p:par>
                      </p:childTnLst>
                    </p:cTn>
                  </p:par>
                  <p:par>
                    <p:cTn id="34" fill="hold">
                      <p:stCondLst>
                        <p:cond delay="indefinite"/>
                      </p:stCondLst>
                      <p:childTnLst>
                        <p:par>
                          <p:cTn id="35" fill="hold">
                            <p:stCondLst>
                              <p:cond delay="0"/>
                            </p:stCondLst>
                            <p:childTnLst>
                              <p:par>
                                <p:cTn id="36" presetID="0" presetClass="path" presetSubtype="0" accel="50000" decel="50000" fill="hold" nodeType="clickEffect">
                                  <p:stCondLst>
                                    <p:cond delay="0"/>
                                  </p:stCondLst>
                                  <p:childTnLst>
                                    <p:animMotion origin="layout" path="M 1.64293E-6 6.54006E-6 C 1.64293E-6 6.54006E-6 0.32511 -0.0389 0.65023 -0.07781 " pathEditMode="relative" ptsTypes="aA">
                                      <p:cBhvr>
                                        <p:cTn id="37" dur="2000" fill="hold"/>
                                        <p:tgtEl>
                                          <p:spTgt spid="19"/>
                                        </p:tgtEl>
                                        <p:attrNameLst>
                                          <p:attrName>ppt_x</p:attrName>
                                          <p:attrName>ppt_y</p:attrName>
                                        </p:attrNameLst>
                                      </p:cBhvr>
                                    </p:animMotion>
                                  </p:childTnLst>
                                </p:cTn>
                              </p:par>
                              <p:par>
                                <p:cTn id="38" presetID="0" presetClass="path" presetSubtype="0" accel="50000" decel="50000" fill="hold" nodeType="withEffect">
                                  <p:stCondLst>
                                    <p:cond delay="1000"/>
                                  </p:stCondLst>
                                  <p:childTnLst>
                                    <p:animMotion origin="layout" path="M -1.64293E-6 1.68597E-6 C -1.64293E-6 1.68597E-6 0.32511 -0.05558 0.65022 -0.11116 " pathEditMode="relative" ptsTypes="aA">
                                      <p:cBhvr>
                                        <p:cTn id="39" dur="2000" fill="hold"/>
                                        <p:tgtEl>
                                          <p:spTgt spid="20"/>
                                        </p:tgtEl>
                                        <p:attrNameLst>
                                          <p:attrName>ppt_x</p:attrName>
                                          <p:attrName>ppt_y</p:attrName>
                                        </p:attrNameLst>
                                      </p:cBhvr>
                                    </p:animMotion>
                                  </p:childTnLst>
                                </p:cTn>
                              </p:par>
                              <p:par>
                                <p:cTn id="40" presetID="0" presetClass="path" presetSubtype="0" accel="50000" decel="50000" fill="hold" nodeType="withEffect">
                                  <p:stCondLst>
                                    <p:cond delay="2000"/>
                                  </p:stCondLst>
                                  <p:childTnLst>
                                    <p:animMotion origin="layout" path="M -1.64293E-6 -5.70171E-6 C -1.64293E-6 -5.70171E-6 0.2626 -0.02224 0.52519 -0.04447 " pathEditMode="relative" ptsTypes="aA">
                                      <p:cBhvr>
                                        <p:cTn id="41" dur="2000" fill="hold"/>
                                        <p:tgtEl>
                                          <p:spTgt spid="22"/>
                                        </p:tgtEl>
                                        <p:attrNameLst>
                                          <p:attrName>ppt_x</p:attrName>
                                          <p:attrName>ppt_y</p:attrName>
                                        </p:attrNameLst>
                                      </p:cBhvr>
                                    </p:animMotion>
                                  </p:childTnLst>
                                </p:cTn>
                              </p:par>
                              <p:par>
                                <p:cTn id="42" presetID="0" presetClass="path" presetSubtype="0" accel="50000" decel="50000" fill="hold" nodeType="withEffect">
                                  <p:stCondLst>
                                    <p:cond delay="3000"/>
                                  </p:stCondLst>
                                  <p:childTnLst>
                                    <p:animMotion origin="layout" path="M -2.4314E-7 -1.87124E-6 C -2.4314E-7 -1.87124E-6 0.24592 -0.05558 0.49184 -0.11116 " pathEditMode="relative" ptsTypes="aA">
                                      <p:cBhvr>
                                        <p:cTn id="43" dur="2000" fill="hold"/>
                                        <p:tgtEl>
                                          <p:spTgt spid="23"/>
                                        </p:tgtEl>
                                        <p:attrNameLst>
                                          <p:attrName>ppt_x</p:attrName>
                                          <p:attrName>ppt_y</p:attrName>
                                        </p:attrNameLst>
                                      </p:cBhvr>
                                    </p:animMotion>
                                  </p:childTnLst>
                                </p:cTn>
                              </p:par>
                            </p:childTnLst>
                          </p:cTn>
                        </p:par>
                      </p:childTnLst>
                    </p:cTn>
                  </p:par>
                  <p:par>
                    <p:cTn id="44" fill="hold">
                      <p:stCondLst>
                        <p:cond delay="indefinite"/>
                      </p:stCondLst>
                      <p:childTnLst>
                        <p:par>
                          <p:cTn id="45" fill="hold">
                            <p:stCondLst>
                              <p:cond delay="0"/>
                            </p:stCondLst>
                            <p:childTnLst>
                              <p:par>
                                <p:cTn id="46" presetID="0" presetClass="path" presetSubtype="0" accel="50000" decel="50000" fill="hold" nodeType="clickEffect">
                                  <p:stCondLst>
                                    <p:cond delay="0"/>
                                  </p:stCondLst>
                                  <p:childTnLst>
                                    <p:animMotion origin="layout" path="M -2.12921E-6 -1.87124E-6 C -2.12921E-6 -1.87124E-6 0.21674 -0.1723 0.43348 -0.3446 " pathEditMode="relative" ptsTypes="aA">
                                      <p:cBhvr>
                                        <p:cTn id="47" dur="2000" fill="hold"/>
                                        <p:tgtEl>
                                          <p:spTgt spid="24"/>
                                        </p:tgtEl>
                                        <p:attrNameLst>
                                          <p:attrName>ppt_x</p:attrName>
                                          <p:attrName>ppt_y</p:attrName>
                                        </p:attrNameLst>
                                      </p:cBhvr>
                                    </p:animMotion>
                                  </p:childTnLst>
                                </p:cTn>
                              </p:par>
                            </p:childTnLst>
                          </p:cTn>
                        </p:par>
                      </p:childTnLst>
                    </p:cTn>
                  </p:par>
                  <p:par>
                    <p:cTn id="48" fill="hold">
                      <p:stCondLst>
                        <p:cond delay="indefinite"/>
                      </p:stCondLst>
                      <p:childTnLst>
                        <p:par>
                          <p:cTn id="49" fill="hold">
                            <p:stCondLst>
                              <p:cond delay="0"/>
                            </p:stCondLst>
                            <p:childTnLst>
                              <p:par>
                                <p:cTn id="50" presetID="0" presetClass="path" presetSubtype="0" accel="50000" decel="50000" fill="hold" nodeType="clickEffect">
                                  <p:stCondLst>
                                    <p:cond delay="0"/>
                                  </p:stCondLst>
                                  <p:childTnLst>
                                    <p:animMotion origin="layout" path="M 3.529E-6 2.80686E-6 C 3.529E-6 2.80686E-6 0.17506 0.05558 0.35012 0.11116 " pathEditMode="relative" ptsTypes="aA">
                                      <p:cBhvr>
                                        <p:cTn id="51" dur="2000" fill="hold"/>
                                        <p:tgtEl>
                                          <p:spTgt spid="30"/>
                                        </p:tgtEl>
                                        <p:attrNameLst>
                                          <p:attrName>ppt_x</p:attrName>
                                          <p:attrName>ppt_y</p:attrName>
                                        </p:attrNameLst>
                                      </p:cBhvr>
                                    </p:animMotion>
                                  </p:childTnLst>
                                </p:cTn>
                              </p:par>
                              <p:par>
                                <p:cTn id="52" presetID="0" presetClass="path" presetSubtype="0" accel="50000" decel="50000" fill="hold" nodeType="withEffect">
                                  <p:stCondLst>
                                    <p:cond delay="1000"/>
                                  </p:stCondLst>
                                  <p:childTnLst>
                                    <p:animMotion origin="layout" path="M -6.71414E-6 -2.89486E-6 C -6.71414E-6 -2.89486E-6 0.09169 0.05002 0.18339 0.10005 " pathEditMode="relative" ptsTypes="aA">
                                      <p:cBhvr>
                                        <p:cTn id="53" dur="2000" fill="hold"/>
                                        <p:tgtEl>
                                          <p:spTgt spid="31"/>
                                        </p:tgtEl>
                                        <p:attrNameLst>
                                          <p:attrName>ppt_x</p:attrName>
                                          <p:attrName>ppt_y</p:attrName>
                                        </p:attrNameLst>
                                      </p:cBhvr>
                                    </p:animMotion>
                                  </p:childTnLst>
                                </p:cTn>
                              </p:par>
                              <p:par>
                                <p:cTn id="54" presetID="0" presetClass="path" presetSubtype="0" accel="50000" decel="50000" fill="hold" nodeType="withEffect">
                                  <p:stCondLst>
                                    <p:cond delay="2000"/>
                                  </p:stCondLst>
                                  <p:childTnLst>
                                    <p:animMotion origin="layout" path="M -0.01909 -0.02661 C -0.01909 -0.02637 0.08504 0.04001 0.18917 0.10663 " pathEditMode="relative" rAng="0" ptsTypes="aA">
                                      <p:cBhvr>
                                        <p:cTn id="55" dur="2000" fill="hold"/>
                                        <p:tgtEl>
                                          <p:spTgt spid="29"/>
                                        </p:tgtEl>
                                        <p:attrNameLst>
                                          <p:attrName>ppt_x</p:attrName>
                                          <p:attrName>ppt_y</p:attrName>
                                        </p:attrNameLst>
                                      </p:cBhvr>
                                      <p:rCtr x="10413" y="66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371600" y="4495800"/>
            <a:ext cx="1828800" cy="18288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990600" y="304800"/>
            <a:ext cx="2743200" cy="27432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181600" y="2362200"/>
            <a:ext cx="1828800" cy="18288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181600" y="304800"/>
            <a:ext cx="1828800" cy="18288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181600" y="4495800"/>
            <a:ext cx="1828800" cy="18288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990600" y="3124200"/>
            <a:ext cx="2819400" cy="646331"/>
          </a:xfrm>
          <a:prstGeom prst="rect">
            <a:avLst/>
          </a:prstGeom>
          <a:noFill/>
        </p:spPr>
        <p:txBody>
          <a:bodyPr wrap="square" rtlCol="0">
            <a:spAutoFit/>
          </a:bodyPr>
          <a:lstStyle/>
          <a:p>
            <a:pPr algn="ctr"/>
            <a:r>
              <a:rPr lang="en-US" dirty="0" smtClean="0"/>
              <a:t>Atmosphere</a:t>
            </a:r>
          </a:p>
          <a:p>
            <a:pPr algn="ctr"/>
            <a:r>
              <a:rPr lang="en-US" dirty="0" smtClean="0"/>
              <a:t>CO</a:t>
            </a:r>
            <a:r>
              <a:rPr lang="en-US" baseline="-25000" dirty="0" smtClean="0"/>
              <a:t>2</a:t>
            </a:r>
            <a:endParaRPr lang="en-US" baseline="-25000" dirty="0"/>
          </a:p>
        </p:txBody>
      </p:sp>
      <p:sp>
        <p:nvSpPr>
          <p:cNvPr id="14" name="TextBox 13"/>
          <p:cNvSpPr txBox="1"/>
          <p:nvPr/>
        </p:nvSpPr>
        <p:spPr>
          <a:xfrm rot="16200000">
            <a:off x="2494867" y="5125134"/>
            <a:ext cx="2057400" cy="646331"/>
          </a:xfrm>
          <a:prstGeom prst="rect">
            <a:avLst/>
          </a:prstGeom>
          <a:noFill/>
        </p:spPr>
        <p:txBody>
          <a:bodyPr wrap="square" rtlCol="0">
            <a:spAutoFit/>
          </a:bodyPr>
          <a:lstStyle/>
          <a:p>
            <a:pPr algn="ctr"/>
            <a:r>
              <a:rPr lang="en-US" dirty="0" smtClean="0"/>
              <a:t>Soil </a:t>
            </a:r>
          </a:p>
          <a:p>
            <a:pPr algn="ctr"/>
            <a:r>
              <a:rPr lang="en-US" dirty="0" smtClean="0"/>
              <a:t>Organic Carbon</a:t>
            </a:r>
            <a:endParaRPr lang="en-US" dirty="0"/>
          </a:p>
        </p:txBody>
      </p:sp>
      <p:sp>
        <p:nvSpPr>
          <p:cNvPr id="15" name="TextBox 14"/>
          <p:cNvSpPr txBox="1"/>
          <p:nvPr/>
        </p:nvSpPr>
        <p:spPr>
          <a:xfrm rot="16200000">
            <a:off x="6381066" y="934135"/>
            <a:ext cx="1905000" cy="646331"/>
          </a:xfrm>
          <a:prstGeom prst="rect">
            <a:avLst/>
          </a:prstGeom>
          <a:noFill/>
        </p:spPr>
        <p:txBody>
          <a:bodyPr wrap="square" rtlCol="0">
            <a:spAutoFit/>
          </a:bodyPr>
          <a:lstStyle/>
          <a:p>
            <a:pPr algn="ctr"/>
            <a:r>
              <a:rPr lang="en-US" dirty="0" smtClean="0"/>
              <a:t>Carnivores</a:t>
            </a:r>
          </a:p>
          <a:p>
            <a:pPr algn="ctr"/>
            <a:r>
              <a:rPr lang="en-US" dirty="0" smtClean="0"/>
              <a:t>Organic Carbon</a:t>
            </a:r>
            <a:endParaRPr lang="en-US" dirty="0"/>
          </a:p>
        </p:txBody>
      </p:sp>
      <p:sp>
        <p:nvSpPr>
          <p:cNvPr id="16" name="TextBox 15"/>
          <p:cNvSpPr txBox="1"/>
          <p:nvPr/>
        </p:nvSpPr>
        <p:spPr>
          <a:xfrm rot="16200000">
            <a:off x="6381066" y="2991535"/>
            <a:ext cx="1905000" cy="646331"/>
          </a:xfrm>
          <a:prstGeom prst="rect">
            <a:avLst/>
          </a:prstGeom>
          <a:noFill/>
        </p:spPr>
        <p:txBody>
          <a:bodyPr wrap="square" rtlCol="0">
            <a:spAutoFit/>
          </a:bodyPr>
          <a:lstStyle/>
          <a:p>
            <a:pPr algn="ctr"/>
            <a:r>
              <a:rPr lang="en-US" dirty="0" smtClean="0"/>
              <a:t>Herbivores</a:t>
            </a:r>
          </a:p>
          <a:p>
            <a:pPr algn="ctr"/>
            <a:r>
              <a:rPr lang="en-US" dirty="0" smtClean="0"/>
              <a:t>Organic Carbon</a:t>
            </a:r>
          </a:p>
        </p:txBody>
      </p:sp>
      <p:sp>
        <p:nvSpPr>
          <p:cNvPr id="17" name="TextBox 16"/>
          <p:cNvSpPr txBox="1"/>
          <p:nvPr/>
        </p:nvSpPr>
        <p:spPr>
          <a:xfrm rot="16200000">
            <a:off x="6381066" y="5125134"/>
            <a:ext cx="1905000" cy="646331"/>
          </a:xfrm>
          <a:prstGeom prst="rect">
            <a:avLst/>
          </a:prstGeom>
          <a:noFill/>
        </p:spPr>
        <p:txBody>
          <a:bodyPr wrap="square" rtlCol="0">
            <a:spAutoFit/>
          </a:bodyPr>
          <a:lstStyle/>
          <a:p>
            <a:pPr algn="ctr"/>
            <a:r>
              <a:rPr lang="en-US" dirty="0" smtClean="0"/>
              <a:t>Producers</a:t>
            </a:r>
          </a:p>
          <a:p>
            <a:pPr algn="ctr"/>
            <a:r>
              <a:rPr lang="en-US" dirty="0" smtClean="0"/>
              <a:t>Organic Carbon</a:t>
            </a:r>
            <a:endParaRPr lang="en-US" dirty="0"/>
          </a:p>
        </p:txBody>
      </p:sp>
      <p:pic>
        <p:nvPicPr>
          <p:cNvPr id="19" name="Picture 44" descr="aspen circl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876800" y="4301836"/>
            <a:ext cx="2019300" cy="293716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5" descr="bunny circle 01"/>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715000" y="2971800"/>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6" descr="bunny circle 0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105400" y="2209800"/>
            <a:ext cx="12954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8" descr="bunny circle 04"/>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257800" y="2971800"/>
            <a:ext cx="9906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9" descr="bunny circle 05"/>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248400" y="2743200"/>
            <a:ext cx="914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0" descr="fox circle"/>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715000" y="609600"/>
            <a:ext cx="9906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2" descr="forbs circle 02"/>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4876800" y="5029200"/>
            <a:ext cx="11430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3" descr="veg clump 0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5029200" y="4495800"/>
            <a:ext cx="15240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5" descr="pines circle"/>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5105400" y="3962400"/>
            <a:ext cx="1752600" cy="16764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6" descr="leaf circle 01"/>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1905000" y="4419600"/>
            <a:ext cx="14478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7" descr="leaf circle 02"/>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1143000" y="4648200"/>
            <a:ext cx="1371600" cy="95091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54" descr="branch circle"/>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1905000" y="5410200"/>
            <a:ext cx="1066800" cy="87471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56" descr="grass circle 01"/>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324600" y="4876800"/>
            <a:ext cx="10668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7" descr="grass circle 02"/>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6324600" y="5486400"/>
            <a:ext cx="10668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1" descr="forbs circle 01"/>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5791200" y="4876800"/>
            <a:ext cx="896560" cy="17129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arbon dioxide labeled06.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371600" y="660400"/>
            <a:ext cx="1143000" cy="762000"/>
          </a:xfrm>
          <a:prstGeom prst="rect">
            <a:avLst/>
          </a:prstGeom>
        </p:spPr>
      </p:pic>
      <p:pic>
        <p:nvPicPr>
          <p:cNvPr id="36" name="Picture 35" descr="carbon dioxide labeled06.png"/>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1219200" y="1524000"/>
            <a:ext cx="990600" cy="660400"/>
          </a:xfrm>
          <a:prstGeom prst="rect">
            <a:avLst/>
          </a:prstGeom>
        </p:spPr>
      </p:pic>
      <p:pic>
        <p:nvPicPr>
          <p:cNvPr id="37" name="Picture 36" descr="carbon dioxide labeled06.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2362200" y="1143000"/>
            <a:ext cx="1104900" cy="736600"/>
          </a:xfrm>
          <a:prstGeom prst="rect">
            <a:avLst/>
          </a:prstGeom>
        </p:spPr>
      </p:pic>
      <p:pic>
        <p:nvPicPr>
          <p:cNvPr id="38" name="Picture 37" descr="carbon dioxide labeled06.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2133600" y="1879600"/>
            <a:ext cx="1143000" cy="762000"/>
          </a:xfrm>
          <a:prstGeom prst="rect">
            <a:avLst/>
          </a:prstGeom>
        </p:spPr>
      </p:pic>
    </p:spTree>
    <p:extLst>
      <p:ext uri="{BB962C8B-B14F-4D97-AF65-F5344CB8AC3E}">
        <p14:creationId xmlns:p14="http://schemas.microsoft.com/office/powerpoint/2010/main" val="212690371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1"/>
          <p:cNvPicPr/>
          <p:nvPr/>
        </p:nvPicPr>
        <p:blipFill>
          <a:blip r:embed="rId3">
            <a:extLst>
              <a:ext uri="{28A0092B-C50C-407E-A947-70E740481C1C}">
                <a14:useLocalDpi xmlns:a14="http://schemas.microsoft.com/office/drawing/2010/main" val="0"/>
              </a:ext>
            </a:extLst>
          </a:blip>
          <a:srcRect/>
          <a:stretch>
            <a:fillRect/>
          </a:stretch>
        </p:blipFill>
        <p:spPr bwMode="auto">
          <a:xfrm>
            <a:off x="2015067" y="3149600"/>
            <a:ext cx="5198533" cy="3708400"/>
          </a:xfrm>
          <a:prstGeom prst="rect">
            <a:avLst/>
          </a:prstGeom>
          <a:noFill/>
          <a:ln>
            <a:noFill/>
          </a:ln>
        </p:spPr>
      </p:pic>
      <p:sp>
        <p:nvSpPr>
          <p:cNvPr id="2" name="Title 1"/>
          <p:cNvSpPr>
            <a:spLocks noGrp="1"/>
          </p:cNvSpPr>
          <p:nvPr>
            <p:ph type="title"/>
          </p:nvPr>
        </p:nvSpPr>
        <p:spPr/>
        <p:txBody>
          <a:bodyPr/>
          <a:lstStyle/>
          <a:p>
            <a:r>
              <a:rPr lang="en-US" dirty="0" smtClean="0"/>
              <a:t>Ecosystems Unit Learning Goals	</a:t>
            </a:r>
            <a:endParaRPr lang="en-US" dirty="0"/>
          </a:p>
        </p:txBody>
      </p:sp>
      <p:sp>
        <p:nvSpPr>
          <p:cNvPr id="3" name="Content Placeholder 2"/>
          <p:cNvSpPr>
            <a:spLocks noGrp="1"/>
          </p:cNvSpPr>
          <p:nvPr>
            <p:ph idx="1"/>
          </p:nvPr>
        </p:nvSpPr>
        <p:spPr/>
        <p:txBody>
          <a:bodyPr/>
          <a:lstStyle/>
          <a:p>
            <a:pPr marL="0" indent="0">
              <a:buNone/>
            </a:pPr>
            <a:r>
              <a:rPr lang="en-US" dirty="0" smtClean="0"/>
              <a:t>Students should be able to </a:t>
            </a:r>
          </a:p>
          <a:p>
            <a:r>
              <a:rPr lang="en-US" dirty="0" smtClean="0">
                <a:solidFill>
                  <a:srgbClr val="FF0000"/>
                </a:solidFill>
              </a:rPr>
              <a:t>explain how and why matter cycles and energy flows in </a:t>
            </a:r>
            <a:r>
              <a:rPr lang="en-US" dirty="0" smtClean="0">
                <a:solidFill>
                  <a:srgbClr val="FF0000"/>
                </a:solidFill>
              </a:rPr>
              <a:t>Ecosystems</a:t>
            </a:r>
            <a:endParaRPr lang="en-US" dirty="0" smtClean="0">
              <a:solidFill>
                <a:srgbClr val="FF0000"/>
              </a:solidFill>
            </a:endParaRPr>
          </a:p>
        </p:txBody>
      </p:sp>
    </p:spTree>
    <p:extLst>
      <p:ext uri="{BB962C8B-B14F-4D97-AF65-F5344CB8AC3E}">
        <p14:creationId xmlns:p14="http://schemas.microsoft.com/office/powerpoint/2010/main" val="370743018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2 Activity 1</a:t>
            </a:r>
            <a:endParaRPr lang="en-US" dirty="0"/>
          </a:p>
        </p:txBody>
      </p:sp>
      <p:sp>
        <p:nvSpPr>
          <p:cNvPr id="3" name="Subtitle 2"/>
          <p:cNvSpPr>
            <a:spLocks noGrp="1"/>
          </p:cNvSpPr>
          <p:nvPr>
            <p:ph type="subTitle" idx="1"/>
          </p:nvPr>
        </p:nvSpPr>
        <p:spPr>
          <a:xfrm>
            <a:off x="1371600" y="3886200"/>
            <a:ext cx="6400800" cy="2238022"/>
          </a:xfrm>
        </p:spPr>
        <p:txBody>
          <a:bodyPr>
            <a:normAutofit/>
          </a:bodyPr>
          <a:lstStyle/>
          <a:p>
            <a:r>
              <a:rPr lang="en-US" dirty="0" smtClean="0">
                <a:solidFill>
                  <a:srgbClr val="000000"/>
                </a:solidFill>
              </a:rPr>
              <a:t>Sunny Meadows Investigation</a:t>
            </a:r>
          </a:p>
          <a:p>
            <a:r>
              <a:rPr lang="en-US" b="1" dirty="0" smtClean="0">
                <a:solidFill>
                  <a:srgbClr val="FF0000"/>
                </a:solidFill>
              </a:rPr>
              <a:t>Guiding Question: How do organic carbon pools change over time in ecosystems?</a:t>
            </a:r>
            <a:endParaRPr lang="en-US" b="1" dirty="0">
              <a:solidFill>
                <a:srgbClr val="FF0000"/>
              </a:solidFill>
            </a:endParaRPr>
          </a:p>
        </p:txBody>
      </p:sp>
    </p:spTree>
    <p:extLst>
      <p:ext uri="{BB962C8B-B14F-4D97-AF65-F5344CB8AC3E}">
        <p14:creationId xmlns:p14="http://schemas.microsoft.com/office/powerpoint/2010/main" val="401611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04" y="50549"/>
            <a:ext cx="8229600" cy="1200603"/>
          </a:xfrm>
        </p:spPr>
        <p:txBody>
          <a:bodyPr>
            <a:normAutofit/>
          </a:bodyPr>
          <a:lstStyle/>
          <a:p>
            <a:r>
              <a:rPr lang="en-US" sz="3600" dirty="0" smtClean="0">
                <a:solidFill>
                  <a:srgbClr val="000000"/>
                </a:solidFill>
              </a:rPr>
              <a:t>What initial numbers of grass, rabbits and foxes will produce the largest </a:t>
            </a:r>
            <a:r>
              <a:rPr lang="en-US" sz="3600" b="1" dirty="0" smtClean="0">
                <a:solidFill>
                  <a:srgbClr val="000000"/>
                </a:solidFill>
              </a:rPr>
              <a:t>fox </a:t>
            </a:r>
            <a:r>
              <a:rPr lang="en-US" sz="3600" dirty="0" smtClean="0">
                <a:solidFill>
                  <a:srgbClr val="000000"/>
                </a:solidFill>
              </a:rPr>
              <a:t>biomass? </a:t>
            </a:r>
          </a:p>
        </p:txBody>
      </p:sp>
      <p:pic>
        <p:nvPicPr>
          <p:cNvPr id="5" name="Picture 4" descr="Sunny Meadows.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261" y="1213536"/>
            <a:ext cx="6800835" cy="5644464"/>
          </a:xfrm>
          <a:prstGeom prst="rect">
            <a:avLst/>
          </a:prstGeom>
        </p:spPr>
      </p:pic>
    </p:spTree>
    <p:extLst>
      <p:ext uri="{BB962C8B-B14F-4D97-AF65-F5344CB8AC3E}">
        <p14:creationId xmlns:p14="http://schemas.microsoft.com/office/powerpoint/2010/main" val="248672948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109543"/>
          </a:xfrm>
        </p:spPr>
        <p:txBody>
          <a:bodyPr/>
          <a:lstStyle/>
          <a:p>
            <a:r>
              <a:rPr lang="en-US" dirty="0" smtClean="0"/>
              <a:t>Sunny Meadows</a:t>
            </a:r>
            <a:endParaRPr lang="en-US" dirty="0"/>
          </a:p>
        </p:txBody>
      </p:sp>
      <p:pic>
        <p:nvPicPr>
          <p:cNvPr id="5" name="Picture 4" descr="SunnyMeadwsBiomass.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9218" y="1331853"/>
            <a:ext cx="7038981" cy="5426527"/>
          </a:xfrm>
          <a:prstGeom prst="rect">
            <a:avLst/>
          </a:prstGeom>
        </p:spPr>
      </p:pic>
    </p:spTree>
    <p:extLst>
      <p:ext uri="{BB962C8B-B14F-4D97-AF65-F5344CB8AC3E}">
        <p14:creationId xmlns:p14="http://schemas.microsoft.com/office/powerpoint/2010/main" val="367593686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57200" y="49068"/>
            <a:ext cx="8229600" cy="6747164"/>
          </a:xfrm>
          <a:prstGeom prst="rect">
            <a:avLst/>
          </a:prstGeo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50256871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Answered Questions</a:t>
            </a:r>
            <a:endParaRPr lang="en-US" dirty="0"/>
          </a:p>
        </p:txBody>
      </p:sp>
      <p:sp>
        <p:nvSpPr>
          <p:cNvPr id="3" name="Content Placeholder 2"/>
          <p:cNvSpPr>
            <a:spLocks noGrp="1"/>
          </p:cNvSpPr>
          <p:nvPr>
            <p:ph idx="1"/>
          </p:nvPr>
        </p:nvSpPr>
        <p:spPr/>
        <p:txBody>
          <a:bodyPr/>
          <a:lstStyle/>
          <a:p>
            <a:r>
              <a:rPr lang="en-US" dirty="0" smtClean="0"/>
              <a:t>Carbon atoms are associated with biomass (organic materials), and with inorganic carbon dioxide in ecosystems.</a:t>
            </a:r>
          </a:p>
          <a:p>
            <a:r>
              <a:rPr lang="en-US" dirty="0" smtClean="0"/>
              <a:t>In Sunny Meadows, you noticed that the size of the carbon pools are always changing</a:t>
            </a:r>
          </a:p>
          <a:p>
            <a:r>
              <a:rPr lang="en-US" dirty="0" smtClean="0"/>
              <a:t>So carbon atoms are moving in and out of each pool</a:t>
            </a:r>
          </a:p>
        </p:txBody>
      </p:sp>
    </p:spTree>
    <p:extLst>
      <p:ext uri="{BB962C8B-B14F-4D97-AF65-F5344CB8AC3E}">
        <p14:creationId xmlns:p14="http://schemas.microsoft.com/office/powerpoint/2010/main" val="401213405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unanswered question:</a:t>
            </a:r>
            <a:endParaRPr lang="en-US" dirty="0"/>
          </a:p>
        </p:txBody>
      </p:sp>
      <p:sp>
        <p:nvSpPr>
          <p:cNvPr id="3" name="Content Placeholder 2"/>
          <p:cNvSpPr>
            <a:spLocks noGrp="1"/>
          </p:cNvSpPr>
          <p:nvPr>
            <p:ph idx="1"/>
          </p:nvPr>
        </p:nvSpPr>
        <p:spPr/>
        <p:txBody>
          <a:bodyPr/>
          <a:lstStyle/>
          <a:p>
            <a:pPr marL="0" indent="0">
              <a:buNone/>
            </a:pPr>
            <a:endParaRPr lang="en-US" dirty="0"/>
          </a:p>
          <a:p>
            <a:r>
              <a:rPr lang="en-US" dirty="0" smtClean="0"/>
              <a:t>We still don’t know </a:t>
            </a:r>
            <a:r>
              <a:rPr lang="en-US" i="1" dirty="0" smtClean="0"/>
              <a:t>how</a:t>
            </a:r>
            <a:r>
              <a:rPr lang="en-US" dirty="0" smtClean="0"/>
              <a:t> or </a:t>
            </a:r>
            <a:r>
              <a:rPr lang="en-US" i="1" dirty="0" smtClean="0"/>
              <a:t>why</a:t>
            </a:r>
            <a:r>
              <a:rPr lang="en-US" dirty="0" smtClean="0"/>
              <a:t> carbon atoms are moving in and out of carbon pools.</a:t>
            </a:r>
          </a:p>
        </p:txBody>
      </p:sp>
    </p:spTree>
    <p:extLst>
      <p:ext uri="{BB962C8B-B14F-4D97-AF65-F5344CB8AC3E}">
        <p14:creationId xmlns:p14="http://schemas.microsoft.com/office/powerpoint/2010/main" val="250383257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2 Activity 2</a:t>
            </a:r>
            <a:endParaRPr lang="en-US" dirty="0"/>
          </a:p>
        </p:txBody>
      </p:sp>
      <p:sp>
        <p:nvSpPr>
          <p:cNvPr id="3" name="Subtitle 2"/>
          <p:cNvSpPr>
            <a:spLocks noGrp="1"/>
          </p:cNvSpPr>
          <p:nvPr>
            <p:ph type="subTitle" idx="1"/>
          </p:nvPr>
        </p:nvSpPr>
        <p:spPr>
          <a:xfrm>
            <a:off x="1371600" y="3886199"/>
            <a:ext cx="6400800" cy="2125133"/>
          </a:xfrm>
        </p:spPr>
        <p:txBody>
          <a:bodyPr>
            <a:normAutofit lnSpcReduction="10000"/>
          </a:bodyPr>
          <a:lstStyle/>
          <a:p>
            <a:r>
              <a:rPr lang="en-US" dirty="0" smtClean="0">
                <a:solidFill>
                  <a:srgbClr val="000000"/>
                </a:solidFill>
              </a:rPr>
              <a:t>Comparing Different Ecosystems</a:t>
            </a:r>
          </a:p>
          <a:p>
            <a:r>
              <a:rPr lang="en-US" b="1" dirty="0" smtClean="0">
                <a:solidFill>
                  <a:srgbClr val="0000FF"/>
                </a:solidFill>
              </a:rPr>
              <a:t>Guiding Question: What is the pattern of organic carbon pools that happens in ecosystems?</a:t>
            </a:r>
            <a:endParaRPr lang="en-US" b="1" dirty="0">
              <a:solidFill>
                <a:srgbClr val="0000FF"/>
              </a:solidFill>
            </a:endParaRPr>
          </a:p>
        </p:txBody>
      </p:sp>
    </p:spTree>
    <p:extLst>
      <p:ext uri="{BB962C8B-B14F-4D97-AF65-F5344CB8AC3E}">
        <p14:creationId xmlns:p14="http://schemas.microsoft.com/office/powerpoint/2010/main" val="3157695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6138"/>
            <a:ext cx="2586909" cy="1143000"/>
          </a:xfrm>
        </p:spPr>
        <p:txBody>
          <a:bodyPr>
            <a:normAutofit/>
          </a:bodyPr>
          <a:lstStyle/>
          <a:p>
            <a:r>
              <a:rPr lang="en-US" sz="3600" dirty="0" smtClean="0"/>
              <a:t>Biomass</a:t>
            </a:r>
            <a:endParaRPr lang="en-US" sz="3600" dirty="0"/>
          </a:p>
        </p:txBody>
      </p:sp>
      <p:sp>
        <p:nvSpPr>
          <p:cNvPr id="15" name="Title 1"/>
          <p:cNvSpPr txBox="1">
            <a:spLocks/>
          </p:cNvSpPr>
          <p:nvPr/>
        </p:nvSpPr>
        <p:spPr>
          <a:xfrm>
            <a:off x="4827129" y="688107"/>
            <a:ext cx="3019425"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smtClean="0"/>
              <a:t>Organic Carbon Pools</a:t>
            </a:r>
            <a:endParaRPr lang="en-US" sz="3600" dirty="0"/>
          </a:p>
        </p:txBody>
      </p:sp>
      <p:grpSp>
        <p:nvGrpSpPr>
          <p:cNvPr id="26" name="Group 25"/>
          <p:cNvGrpSpPr/>
          <p:nvPr/>
        </p:nvGrpSpPr>
        <p:grpSpPr>
          <a:xfrm>
            <a:off x="5730874" y="1417638"/>
            <a:ext cx="3108325" cy="5157410"/>
            <a:chOff x="5029200" y="152400"/>
            <a:chExt cx="3810000" cy="6415445"/>
          </a:xfrm>
        </p:grpSpPr>
        <p:sp>
          <p:nvSpPr>
            <p:cNvPr id="27" name="TextBox 26"/>
            <p:cNvSpPr txBox="1"/>
            <p:nvPr/>
          </p:nvSpPr>
          <p:spPr>
            <a:xfrm>
              <a:off x="5029200" y="2514600"/>
              <a:ext cx="2057400" cy="338554"/>
            </a:xfrm>
            <a:prstGeom prst="rect">
              <a:avLst/>
            </a:prstGeom>
            <a:noFill/>
          </p:spPr>
          <p:txBody>
            <a:bodyPr wrap="square" rtlCol="0">
              <a:spAutoFit/>
            </a:bodyPr>
            <a:lstStyle/>
            <a:p>
              <a:pPr algn="ctr"/>
              <a:r>
                <a:rPr lang="en-US" sz="1600" dirty="0" smtClean="0"/>
                <a:t>Atmosphere CO</a:t>
              </a:r>
              <a:r>
                <a:rPr lang="en-US" sz="1600" baseline="-25000" dirty="0" smtClean="0"/>
                <a:t>2</a:t>
              </a:r>
              <a:endParaRPr lang="en-US" sz="1600" baseline="-25000" dirty="0"/>
            </a:p>
          </p:txBody>
        </p:sp>
        <p:grpSp>
          <p:nvGrpSpPr>
            <p:cNvPr id="28" name="Group 27"/>
            <p:cNvGrpSpPr/>
            <p:nvPr/>
          </p:nvGrpSpPr>
          <p:grpSpPr>
            <a:xfrm>
              <a:off x="5181600" y="152400"/>
              <a:ext cx="3657600" cy="6415445"/>
              <a:chOff x="5181600" y="152400"/>
              <a:chExt cx="3657600" cy="6415445"/>
            </a:xfrm>
          </p:grpSpPr>
          <p:sp>
            <p:nvSpPr>
              <p:cNvPr id="29" name="Rectangle 28"/>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30" name="Rectangle 29"/>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31" name="Rectangle 30"/>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33" name="Oval 32"/>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34" name="TextBox 33"/>
              <p:cNvSpPr txBox="1"/>
              <p:nvPr/>
            </p:nvSpPr>
            <p:spPr>
              <a:xfrm>
                <a:off x="7162800" y="1447800"/>
                <a:ext cx="1600200" cy="584776"/>
              </a:xfrm>
              <a:prstGeom prst="rect">
                <a:avLst/>
              </a:prstGeom>
              <a:noFill/>
            </p:spPr>
            <p:txBody>
              <a:bodyPr wrap="square" rtlCol="0">
                <a:spAutoFit/>
              </a:bodyPr>
              <a:lstStyle/>
              <a:p>
                <a:pPr algn="ctr"/>
                <a:r>
                  <a:rPr lang="en-US" sz="1600" dirty="0" smtClean="0"/>
                  <a:t>Carnivores organic carbon</a:t>
                </a:r>
                <a:endParaRPr lang="en-US" sz="1600" baseline="-25000" dirty="0"/>
              </a:p>
            </p:txBody>
          </p:sp>
          <p:sp>
            <p:nvSpPr>
              <p:cNvPr id="35" name="TextBox 34"/>
              <p:cNvSpPr txBox="1"/>
              <p:nvPr/>
            </p:nvSpPr>
            <p:spPr>
              <a:xfrm>
                <a:off x="7239000" y="3733800"/>
                <a:ext cx="1600200" cy="584776"/>
              </a:xfrm>
              <a:prstGeom prst="rect">
                <a:avLst/>
              </a:prstGeom>
              <a:noFill/>
            </p:spPr>
            <p:txBody>
              <a:bodyPr wrap="square" rtlCol="0">
                <a:spAutoFit/>
              </a:bodyPr>
              <a:lstStyle/>
              <a:p>
                <a:pPr algn="ctr"/>
                <a:r>
                  <a:rPr lang="en-US" sz="1600" dirty="0" smtClean="0"/>
                  <a:t>Herbivores organic carbon</a:t>
                </a:r>
                <a:endParaRPr lang="en-US" sz="1600" baseline="-25000" dirty="0"/>
              </a:p>
            </p:txBody>
          </p:sp>
          <p:sp>
            <p:nvSpPr>
              <p:cNvPr id="36" name="TextBox 35"/>
              <p:cNvSpPr txBox="1"/>
              <p:nvPr/>
            </p:nvSpPr>
            <p:spPr>
              <a:xfrm>
                <a:off x="7162800" y="5983069"/>
                <a:ext cx="1600200" cy="584776"/>
              </a:xfrm>
              <a:prstGeom prst="rect">
                <a:avLst/>
              </a:prstGeom>
              <a:noFill/>
            </p:spPr>
            <p:txBody>
              <a:bodyPr wrap="square" rtlCol="0">
                <a:spAutoFit/>
              </a:bodyPr>
              <a:lstStyle/>
              <a:p>
                <a:pPr algn="ctr"/>
                <a:r>
                  <a:rPr lang="en-US" sz="1600" dirty="0" smtClean="0"/>
                  <a:t>Producers organic carbon</a:t>
                </a:r>
                <a:endParaRPr lang="en-US" sz="1600" baseline="-25000" dirty="0"/>
              </a:p>
            </p:txBody>
          </p:sp>
        </p:grpSp>
      </p:grpSp>
      <p:graphicFrame>
        <p:nvGraphicFramePr>
          <p:cNvPr id="39" name="Chart 38"/>
          <p:cNvGraphicFramePr/>
          <p:nvPr>
            <p:extLst>
              <p:ext uri="{D42A27DB-BD31-4B8C-83A1-F6EECF244321}">
                <p14:modId xmlns:p14="http://schemas.microsoft.com/office/powerpoint/2010/main" val="3220074648"/>
              </p:ext>
            </p:extLst>
          </p:nvPr>
        </p:nvGraphicFramePr>
        <p:xfrm>
          <a:off x="254000" y="1968956"/>
          <a:ext cx="51435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41" name="TextBox 40"/>
          <p:cNvSpPr txBox="1"/>
          <p:nvPr/>
        </p:nvSpPr>
        <p:spPr>
          <a:xfrm>
            <a:off x="7622032" y="5274581"/>
            <a:ext cx="1015746" cy="646331"/>
          </a:xfrm>
          <a:prstGeom prst="rect">
            <a:avLst/>
          </a:prstGeom>
          <a:noFill/>
          <a:ln>
            <a:noFill/>
          </a:ln>
        </p:spPr>
        <p:txBody>
          <a:bodyPr wrap="square" rtlCol="0">
            <a:spAutoFit/>
          </a:bodyPr>
          <a:lstStyle/>
          <a:p>
            <a:pPr algn="ctr"/>
            <a:r>
              <a:rPr lang="en-US" sz="3600" dirty="0" smtClean="0">
                <a:solidFill>
                  <a:srgbClr val="1F497D"/>
                </a:solidFill>
              </a:rPr>
              <a:t>21</a:t>
            </a:r>
            <a:endParaRPr lang="en-US" sz="3600" dirty="0">
              <a:solidFill>
                <a:srgbClr val="1F497D"/>
              </a:solidFill>
            </a:endParaRPr>
          </a:p>
        </p:txBody>
      </p:sp>
      <p:sp>
        <p:nvSpPr>
          <p:cNvPr id="42" name="TextBox 41"/>
          <p:cNvSpPr txBox="1"/>
          <p:nvPr/>
        </p:nvSpPr>
        <p:spPr>
          <a:xfrm>
            <a:off x="7699121" y="3459400"/>
            <a:ext cx="1015746" cy="646331"/>
          </a:xfrm>
          <a:prstGeom prst="rect">
            <a:avLst/>
          </a:prstGeom>
          <a:noFill/>
          <a:ln>
            <a:noFill/>
          </a:ln>
        </p:spPr>
        <p:txBody>
          <a:bodyPr wrap="square" rtlCol="0">
            <a:spAutoFit/>
          </a:bodyPr>
          <a:lstStyle/>
          <a:p>
            <a:pPr algn="ctr"/>
            <a:r>
              <a:rPr lang="en-US" sz="3600" dirty="0">
                <a:solidFill>
                  <a:srgbClr val="1F497D"/>
                </a:solidFill>
              </a:rPr>
              <a:t>2</a:t>
            </a:r>
          </a:p>
        </p:txBody>
      </p:sp>
      <p:sp>
        <p:nvSpPr>
          <p:cNvPr id="43" name="TextBox 42"/>
          <p:cNvSpPr txBox="1"/>
          <p:nvPr/>
        </p:nvSpPr>
        <p:spPr>
          <a:xfrm>
            <a:off x="7622032" y="1645790"/>
            <a:ext cx="1015746" cy="646331"/>
          </a:xfrm>
          <a:prstGeom prst="rect">
            <a:avLst/>
          </a:prstGeom>
          <a:noFill/>
          <a:ln>
            <a:noFill/>
          </a:ln>
        </p:spPr>
        <p:txBody>
          <a:bodyPr wrap="square" rtlCol="0">
            <a:spAutoFit/>
          </a:bodyPr>
          <a:lstStyle/>
          <a:p>
            <a:pPr algn="ctr"/>
            <a:r>
              <a:rPr lang="en-US" sz="3600" dirty="0" smtClean="0">
                <a:solidFill>
                  <a:srgbClr val="1F497D"/>
                </a:solidFill>
              </a:rPr>
              <a:t>0.1</a:t>
            </a:r>
            <a:endParaRPr lang="en-US" sz="3600" dirty="0">
              <a:solidFill>
                <a:srgbClr val="1F497D"/>
              </a:solidFill>
            </a:endParaRPr>
          </a:p>
        </p:txBody>
      </p:sp>
      <p:sp>
        <p:nvSpPr>
          <p:cNvPr id="19" name="Rectangle 18"/>
          <p:cNvSpPr/>
          <p:nvPr/>
        </p:nvSpPr>
        <p:spPr>
          <a:xfrm>
            <a:off x="5979541" y="5093093"/>
            <a:ext cx="1118997" cy="1102636"/>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20" name="TextBox 19"/>
          <p:cNvSpPr txBox="1"/>
          <p:nvPr/>
        </p:nvSpPr>
        <p:spPr>
          <a:xfrm>
            <a:off x="5793041" y="6134472"/>
            <a:ext cx="1491996" cy="584776"/>
          </a:xfrm>
          <a:prstGeom prst="rect">
            <a:avLst/>
          </a:prstGeom>
          <a:noFill/>
        </p:spPr>
        <p:txBody>
          <a:bodyPr wrap="square" rtlCol="0">
            <a:spAutoFit/>
          </a:bodyPr>
          <a:lstStyle/>
          <a:p>
            <a:pPr algn="ctr"/>
            <a:r>
              <a:rPr lang="en-US" sz="1600" dirty="0" smtClean="0"/>
              <a:t>Soil </a:t>
            </a:r>
          </a:p>
          <a:p>
            <a:pPr algn="ctr"/>
            <a:r>
              <a:rPr lang="en-US" sz="1600" dirty="0"/>
              <a:t>o</a:t>
            </a:r>
            <a:r>
              <a:rPr lang="en-US" sz="1600" dirty="0" smtClean="0"/>
              <a:t>rganic carbon</a:t>
            </a:r>
            <a:endParaRPr lang="en-US" sz="1600" baseline="-25000" dirty="0"/>
          </a:p>
        </p:txBody>
      </p:sp>
    </p:spTree>
    <p:extLst>
      <p:ext uri="{BB962C8B-B14F-4D97-AF65-F5344CB8AC3E}">
        <p14:creationId xmlns:p14="http://schemas.microsoft.com/office/powerpoint/2010/main" val="414302110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Let’s look at organic carbon pools in real ecosystems</a:t>
            </a:r>
            <a:endParaRPr lang="en-US" dirty="0"/>
          </a:p>
        </p:txBody>
      </p:sp>
      <p:pic>
        <p:nvPicPr>
          <p:cNvPr id="5" name="Picture 4"/>
          <p:cNvPicPr>
            <a:picLocks noChangeAspect="1"/>
          </p:cNvPicPr>
          <p:nvPr/>
        </p:nvPicPr>
        <p:blipFill>
          <a:blip r:embed="rId2"/>
          <a:stretch>
            <a:fillRect/>
          </a:stretch>
        </p:blipFill>
        <p:spPr>
          <a:xfrm>
            <a:off x="5317868" y="1465533"/>
            <a:ext cx="3020102" cy="2265077"/>
          </a:xfrm>
          <a:prstGeom prst="rect">
            <a:avLst/>
          </a:prstGeom>
        </p:spPr>
      </p:pic>
      <p:pic>
        <p:nvPicPr>
          <p:cNvPr id="6" name="Picture 5"/>
          <p:cNvPicPr>
            <a:picLocks noChangeAspect="1"/>
          </p:cNvPicPr>
          <p:nvPr/>
        </p:nvPicPr>
        <p:blipFill>
          <a:blip r:embed="rId3"/>
          <a:stretch>
            <a:fillRect/>
          </a:stretch>
        </p:blipFill>
        <p:spPr>
          <a:xfrm>
            <a:off x="644268" y="1465533"/>
            <a:ext cx="3037262" cy="2277947"/>
          </a:xfrm>
          <a:prstGeom prst="rect">
            <a:avLst/>
          </a:prstGeom>
        </p:spPr>
      </p:pic>
      <p:pic>
        <p:nvPicPr>
          <p:cNvPr id="7" name="Picture 6"/>
          <p:cNvPicPr>
            <a:picLocks noChangeAspect="1"/>
          </p:cNvPicPr>
          <p:nvPr/>
        </p:nvPicPr>
        <p:blipFill>
          <a:blip r:embed="rId4"/>
          <a:stretch>
            <a:fillRect/>
          </a:stretch>
        </p:blipFill>
        <p:spPr>
          <a:xfrm>
            <a:off x="642260" y="4178223"/>
            <a:ext cx="3095270" cy="2321452"/>
          </a:xfrm>
          <a:prstGeom prst="rect">
            <a:avLst/>
          </a:prstGeom>
        </p:spPr>
      </p:pic>
      <p:pic>
        <p:nvPicPr>
          <p:cNvPr id="8" name="Picture 7"/>
          <p:cNvPicPr>
            <a:picLocks noChangeAspect="1"/>
          </p:cNvPicPr>
          <p:nvPr/>
        </p:nvPicPr>
        <p:blipFill>
          <a:blip r:embed="rId5"/>
          <a:stretch>
            <a:fillRect/>
          </a:stretch>
        </p:blipFill>
        <p:spPr>
          <a:xfrm>
            <a:off x="5317868" y="4205833"/>
            <a:ext cx="2981015" cy="2235761"/>
          </a:xfrm>
          <a:prstGeom prst="rect">
            <a:avLst/>
          </a:prstGeom>
        </p:spPr>
      </p:pic>
      <p:sp>
        <p:nvSpPr>
          <p:cNvPr id="9" name="TextBox 8"/>
          <p:cNvSpPr txBox="1"/>
          <p:nvPr/>
        </p:nvSpPr>
        <p:spPr>
          <a:xfrm>
            <a:off x="644268" y="3607285"/>
            <a:ext cx="3074854" cy="461665"/>
          </a:xfrm>
          <a:prstGeom prst="rect">
            <a:avLst/>
          </a:prstGeom>
          <a:noFill/>
        </p:spPr>
        <p:txBody>
          <a:bodyPr wrap="square" rtlCol="0">
            <a:spAutoFit/>
          </a:bodyPr>
          <a:lstStyle/>
          <a:p>
            <a:pPr algn="ctr"/>
            <a:r>
              <a:rPr lang="en-US" sz="2400" dirty="0" smtClean="0"/>
              <a:t>Prairie</a:t>
            </a:r>
            <a:endParaRPr lang="en-US" sz="2400" dirty="0"/>
          </a:p>
        </p:txBody>
      </p:sp>
      <p:sp>
        <p:nvSpPr>
          <p:cNvPr id="10" name="TextBox 9"/>
          <p:cNvSpPr txBox="1"/>
          <p:nvPr/>
        </p:nvSpPr>
        <p:spPr>
          <a:xfrm>
            <a:off x="5263116" y="3607285"/>
            <a:ext cx="3074854" cy="461665"/>
          </a:xfrm>
          <a:prstGeom prst="rect">
            <a:avLst/>
          </a:prstGeom>
          <a:noFill/>
        </p:spPr>
        <p:txBody>
          <a:bodyPr wrap="square" rtlCol="0">
            <a:spAutoFit/>
          </a:bodyPr>
          <a:lstStyle/>
          <a:p>
            <a:pPr algn="ctr"/>
            <a:r>
              <a:rPr lang="en-US" sz="2400" dirty="0" smtClean="0"/>
              <a:t>Desert</a:t>
            </a:r>
            <a:endParaRPr lang="en-US" sz="2400" dirty="0"/>
          </a:p>
        </p:txBody>
      </p:sp>
      <p:sp>
        <p:nvSpPr>
          <p:cNvPr id="11" name="TextBox 10"/>
          <p:cNvSpPr txBox="1"/>
          <p:nvPr/>
        </p:nvSpPr>
        <p:spPr>
          <a:xfrm>
            <a:off x="704628" y="6354790"/>
            <a:ext cx="3074854" cy="461665"/>
          </a:xfrm>
          <a:prstGeom prst="rect">
            <a:avLst/>
          </a:prstGeom>
          <a:noFill/>
        </p:spPr>
        <p:txBody>
          <a:bodyPr wrap="square" rtlCol="0">
            <a:spAutoFit/>
          </a:bodyPr>
          <a:lstStyle/>
          <a:p>
            <a:pPr algn="ctr"/>
            <a:r>
              <a:rPr lang="en-US" sz="2400" dirty="0" smtClean="0"/>
              <a:t>Cornfield</a:t>
            </a:r>
            <a:endParaRPr lang="en-US" sz="2400" dirty="0"/>
          </a:p>
        </p:txBody>
      </p:sp>
      <p:sp>
        <p:nvSpPr>
          <p:cNvPr id="12" name="TextBox 11"/>
          <p:cNvSpPr txBox="1"/>
          <p:nvPr/>
        </p:nvSpPr>
        <p:spPr>
          <a:xfrm>
            <a:off x="5323476" y="6354790"/>
            <a:ext cx="3074854" cy="461665"/>
          </a:xfrm>
          <a:prstGeom prst="rect">
            <a:avLst/>
          </a:prstGeom>
          <a:noFill/>
        </p:spPr>
        <p:txBody>
          <a:bodyPr wrap="square" rtlCol="0">
            <a:spAutoFit/>
          </a:bodyPr>
          <a:lstStyle/>
          <a:p>
            <a:pPr algn="ctr"/>
            <a:r>
              <a:rPr lang="en-US" sz="2400" dirty="0" smtClean="0"/>
              <a:t>Forest</a:t>
            </a:r>
            <a:endParaRPr lang="en-US" sz="2400" dirty="0"/>
          </a:p>
        </p:txBody>
      </p:sp>
    </p:spTree>
    <p:extLst>
      <p:ext uri="{BB962C8B-B14F-4D97-AF65-F5344CB8AC3E}">
        <p14:creationId xmlns:p14="http://schemas.microsoft.com/office/powerpoint/2010/main" val="41202833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4082453" y="1065642"/>
            <a:ext cx="2932056" cy="523220"/>
          </a:xfrm>
          <a:prstGeom prst="rect">
            <a:avLst/>
          </a:prstGeom>
          <a:noFill/>
        </p:spPr>
        <p:txBody>
          <a:bodyPr wrap="square" rtlCol="0">
            <a:spAutoFit/>
          </a:bodyPr>
          <a:lstStyle/>
          <a:p>
            <a:pPr algn="ctr"/>
            <a:r>
              <a:rPr lang="en-US" sz="2800" dirty="0" smtClean="0"/>
              <a:t>Forest</a:t>
            </a:r>
            <a:endParaRPr lang="en-US" sz="2800" dirty="0"/>
          </a:p>
        </p:txBody>
      </p:sp>
      <p:sp>
        <p:nvSpPr>
          <p:cNvPr id="24" name="TextBox 23"/>
          <p:cNvSpPr txBox="1"/>
          <p:nvPr/>
        </p:nvSpPr>
        <p:spPr>
          <a:xfrm>
            <a:off x="8026826" y="4799944"/>
            <a:ext cx="874718" cy="584776"/>
          </a:xfrm>
          <a:prstGeom prst="rect">
            <a:avLst/>
          </a:prstGeom>
          <a:noFill/>
        </p:spPr>
        <p:txBody>
          <a:bodyPr wrap="square" rtlCol="0">
            <a:spAutoFit/>
          </a:bodyPr>
          <a:lstStyle/>
          <a:p>
            <a:pPr algn="ctr"/>
            <a:r>
              <a:rPr lang="en-US" sz="3200" dirty="0" smtClean="0"/>
              <a:t>14</a:t>
            </a:r>
            <a:endParaRPr lang="en-US" sz="3200" dirty="0"/>
          </a:p>
        </p:txBody>
      </p:sp>
      <p:sp>
        <p:nvSpPr>
          <p:cNvPr id="26" name="TextBox 25"/>
          <p:cNvSpPr txBox="1"/>
          <p:nvPr/>
        </p:nvSpPr>
        <p:spPr>
          <a:xfrm>
            <a:off x="6795810" y="4838222"/>
            <a:ext cx="1160515" cy="584776"/>
          </a:xfrm>
          <a:prstGeom prst="rect">
            <a:avLst/>
          </a:prstGeom>
          <a:noFill/>
        </p:spPr>
        <p:txBody>
          <a:bodyPr wrap="square" rtlCol="0">
            <a:spAutoFit/>
          </a:bodyPr>
          <a:lstStyle/>
          <a:p>
            <a:pPr algn="ctr"/>
            <a:r>
              <a:rPr lang="en-US" sz="3200" dirty="0" smtClean="0"/>
              <a:t>127</a:t>
            </a:r>
            <a:endParaRPr lang="en-US" sz="3200" dirty="0"/>
          </a:p>
        </p:txBody>
      </p:sp>
      <p:sp>
        <p:nvSpPr>
          <p:cNvPr id="27" name="TextBox 26"/>
          <p:cNvSpPr txBox="1"/>
          <p:nvPr/>
        </p:nvSpPr>
        <p:spPr>
          <a:xfrm>
            <a:off x="8002005" y="3342724"/>
            <a:ext cx="874718" cy="584776"/>
          </a:xfrm>
          <a:prstGeom prst="rect">
            <a:avLst/>
          </a:prstGeom>
          <a:noFill/>
        </p:spPr>
        <p:txBody>
          <a:bodyPr wrap="square" rtlCol="0">
            <a:spAutoFit/>
          </a:bodyPr>
          <a:lstStyle/>
          <a:p>
            <a:pPr algn="ctr"/>
            <a:r>
              <a:rPr lang="en-US" sz="3200" dirty="0"/>
              <a:t>1</a:t>
            </a:r>
          </a:p>
        </p:txBody>
      </p:sp>
      <p:sp>
        <p:nvSpPr>
          <p:cNvPr id="28" name="TextBox 27"/>
          <p:cNvSpPr txBox="1"/>
          <p:nvPr/>
        </p:nvSpPr>
        <p:spPr>
          <a:xfrm>
            <a:off x="7921715" y="1912072"/>
            <a:ext cx="1163009" cy="584776"/>
          </a:xfrm>
          <a:prstGeom prst="rect">
            <a:avLst/>
          </a:prstGeom>
          <a:noFill/>
        </p:spPr>
        <p:txBody>
          <a:bodyPr wrap="square" rtlCol="0">
            <a:spAutoFit/>
          </a:bodyPr>
          <a:lstStyle/>
          <a:p>
            <a:pPr algn="ctr"/>
            <a:r>
              <a:rPr lang="en-US" sz="3200" dirty="0" smtClean="0"/>
              <a:t>0.1</a:t>
            </a:r>
            <a:endParaRPr lang="en-US" sz="3200" dirty="0"/>
          </a:p>
        </p:txBody>
      </p:sp>
      <p:sp>
        <p:nvSpPr>
          <p:cNvPr id="46" name="TextBox 45"/>
          <p:cNvSpPr txBox="1"/>
          <p:nvPr/>
        </p:nvSpPr>
        <p:spPr>
          <a:xfrm>
            <a:off x="6394101" y="1083965"/>
            <a:ext cx="2932056" cy="523220"/>
          </a:xfrm>
          <a:prstGeom prst="rect">
            <a:avLst/>
          </a:prstGeom>
          <a:noFill/>
        </p:spPr>
        <p:txBody>
          <a:bodyPr wrap="square" rtlCol="0">
            <a:spAutoFit/>
          </a:bodyPr>
          <a:lstStyle/>
          <a:p>
            <a:pPr algn="ctr"/>
            <a:r>
              <a:rPr lang="en-US" sz="2800" dirty="0" smtClean="0"/>
              <a:t>Cornfield</a:t>
            </a:r>
            <a:endParaRPr lang="en-US" sz="2800" dirty="0"/>
          </a:p>
        </p:txBody>
      </p:sp>
      <p:grpSp>
        <p:nvGrpSpPr>
          <p:cNvPr id="47" name="Group 46"/>
          <p:cNvGrpSpPr/>
          <p:nvPr/>
        </p:nvGrpSpPr>
        <p:grpSpPr>
          <a:xfrm>
            <a:off x="4575613" y="1762680"/>
            <a:ext cx="2083725" cy="4308230"/>
            <a:chOff x="5029200" y="152400"/>
            <a:chExt cx="3810000" cy="6700702"/>
          </a:xfrm>
        </p:grpSpPr>
        <p:sp>
          <p:nvSpPr>
            <p:cNvPr id="48" name="TextBox 47"/>
            <p:cNvSpPr txBox="1"/>
            <p:nvPr/>
          </p:nvSpPr>
          <p:spPr>
            <a:xfrm>
              <a:off x="5029200" y="2514600"/>
              <a:ext cx="2057400" cy="372871"/>
            </a:xfrm>
            <a:prstGeom prst="rect">
              <a:avLst/>
            </a:prstGeom>
            <a:noFill/>
          </p:spPr>
          <p:txBody>
            <a:bodyPr wrap="square" rtlCol="0">
              <a:spAutoFit/>
            </a:bodyPr>
            <a:lstStyle/>
            <a:p>
              <a:pPr algn="ctr"/>
              <a:r>
                <a:rPr lang="en-US" sz="1200" dirty="0" smtClean="0"/>
                <a:t>Atmosphere CO</a:t>
              </a:r>
              <a:r>
                <a:rPr lang="en-US" sz="1200" baseline="-25000" dirty="0" smtClean="0"/>
                <a:t>2</a:t>
              </a:r>
              <a:endParaRPr lang="en-US" sz="1200" baseline="-25000" dirty="0"/>
            </a:p>
          </p:txBody>
        </p:sp>
        <p:grpSp>
          <p:nvGrpSpPr>
            <p:cNvPr id="49" name="Group 48"/>
            <p:cNvGrpSpPr/>
            <p:nvPr/>
          </p:nvGrpSpPr>
          <p:grpSpPr>
            <a:xfrm>
              <a:off x="5105400" y="152400"/>
              <a:ext cx="3733800" cy="6700702"/>
              <a:chOff x="5105400" y="152400"/>
              <a:chExt cx="3733800" cy="6700702"/>
            </a:xfrm>
          </p:grpSpPr>
          <p:sp>
            <p:nvSpPr>
              <p:cNvPr id="50" name="Rectangle 49"/>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51" name="Rectangle 50"/>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52" name="Rectangle 51"/>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53" name="Rectangle 52"/>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54" name="Oval 53"/>
              <p:cNvSpPr/>
              <p:nvPr/>
            </p:nvSpPr>
            <p:spPr>
              <a:xfrm>
                <a:off x="5181599" y="838201"/>
                <a:ext cx="1676400" cy="147963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55" name="TextBox 54"/>
              <p:cNvSpPr txBox="1"/>
              <p:nvPr/>
            </p:nvSpPr>
            <p:spPr>
              <a:xfrm>
                <a:off x="7162800" y="1447799"/>
                <a:ext cx="1600200" cy="870032"/>
              </a:xfrm>
              <a:prstGeom prst="rect">
                <a:avLst/>
              </a:prstGeom>
              <a:noFill/>
            </p:spPr>
            <p:txBody>
              <a:bodyPr wrap="square" rtlCol="0">
                <a:spAutoFit/>
              </a:bodyPr>
              <a:lstStyle/>
              <a:p>
                <a:pPr algn="ctr"/>
                <a:r>
                  <a:rPr lang="en-US" sz="1200" dirty="0" smtClean="0"/>
                  <a:t>Carnivores organic carbon</a:t>
                </a:r>
                <a:endParaRPr lang="en-US" sz="1200" baseline="-25000" dirty="0"/>
              </a:p>
            </p:txBody>
          </p:sp>
          <p:sp>
            <p:nvSpPr>
              <p:cNvPr id="56" name="TextBox 55"/>
              <p:cNvSpPr txBox="1"/>
              <p:nvPr/>
            </p:nvSpPr>
            <p:spPr>
              <a:xfrm>
                <a:off x="7239000" y="3733800"/>
                <a:ext cx="1600200" cy="870032"/>
              </a:xfrm>
              <a:prstGeom prst="rect">
                <a:avLst/>
              </a:prstGeom>
              <a:noFill/>
            </p:spPr>
            <p:txBody>
              <a:bodyPr wrap="square" rtlCol="0">
                <a:spAutoFit/>
              </a:bodyPr>
              <a:lstStyle/>
              <a:p>
                <a:pPr algn="ctr"/>
                <a:r>
                  <a:rPr lang="en-US" sz="1200" dirty="0" smtClean="0"/>
                  <a:t>Herbivores organic carbon</a:t>
                </a:r>
                <a:endParaRPr lang="en-US" sz="1200" baseline="-25000" dirty="0"/>
              </a:p>
            </p:txBody>
          </p:sp>
          <p:sp>
            <p:nvSpPr>
              <p:cNvPr id="57" name="TextBox 56"/>
              <p:cNvSpPr txBox="1"/>
              <p:nvPr/>
            </p:nvSpPr>
            <p:spPr>
              <a:xfrm>
                <a:off x="7162800" y="5983070"/>
                <a:ext cx="1600200" cy="870032"/>
              </a:xfrm>
              <a:prstGeom prst="rect">
                <a:avLst/>
              </a:prstGeom>
              <a:noFill/>
            </p:spPr>
            <p:txBody>
              <a:bodyPr wrap="square" rtlCol="0">
                <a:spAutoFit/>
              </a:bodyPr>
              <a:lstStyle/>
              <a:p>
                <a:pPr algn="ctr"/>
                <a:r>
                  <a:rPr lang="en-US" sz="1200" dirty="0" smtClean="0"/>
                  <a:t>Producers organic carbon</a:t>
                </a:r>
                <a:endParaRPr lang="en-US" sz="1200" baseline="-25000" dirty="0"/>
              </a:p>
            </p:txBody>
          </p:sp>
          <p:sp>
            <p:nvSpPr>
              <p:cNvPr id="58" name="TextBox 57"/>
              <p:cNvSpPr txBox="1"/>
              <p:nvPr/>
            </p:nvSpPr>
            <p:spPr>
              <a:xfrm>
                <a:off x="5105400" y="6019800"/>
                <a:ext cx="1828801" cy="621451"/>
              </a:xfrm>
              <a:prstGeom prst="rect">
                <a:avLst/>
              </a:prstGeom>
              <a:noFill/>
            </p:spPr>
            <p:txBody>
              <a:bodyPr wrap="square" rtlCol="0">
                <a:spAutoFit/>
              </a:bodyPr>
              <a:lstStyle/>
              <a:p>
                <a:pPr algn="ctr"/>
                <a:r>
                  <a:rPr lang="en-US" sz="1200" dirty="0" smtClean="0"/>
                  <a:t>Soil </a:t>
                </a:r>
              </a:p>
              <a:p>
                <a:pPr algn="ctr"/>
                <a:r>
                  <a:rPr lang="en-US" sz="1200" dirty="0" smtClean="0"/>
                  <a:t>Organic Carbon</a:t>
                </a:r>
                <a:endParaRPr lang="en-US" sz="1200" baseline="-25000" dirty="0"/>
              </a:p>
            </p:txBody>
          </p:sp>
        </p:grpSp>
      </p:grpSp>
      <p:grpSp>
        <p:nvGrpSpPr>
          <p:cNvPr id="83" name="Group 82"/>
          <p:cNvGrpSpPr/>
          <p:nvPr/>
        </p:nvGrpSpPr>
        <p:grpSpPr>
          <a:xfrm>
            <a:off x="2369801" y="1792059"/>
            <a:ext cx="2083725" cy="4308230"/>
            <a:chOff x="5029200" y="152400"/>
            <a:chExt cx="3810000" cy="6700702"/>
          </a:xfrm>
        </p:grpSpPr>
        <p:sp>
          <p:nvSpPr>
            <p:cNvPr id="84" name="TextBox 83"/>
            <p:cNvSpPr txBox="1"/>
            <p:nvPr/>
          </p:nvSpPr>
          <p:spPr>
            <a:xfrm>
              <a:off x="5029200" y="2514600"/>
              <a:ext cx="2057400" cy="372871"/>
            </a:xfrm>
            <a:prstGeom prst="rect">
              <a:avLst/>
            </a:prstGeom>
            <a:noFill/>
          </p:spPr>
          <p:txBody>
            <a:bodyPr wrap="square" rtlCol="0">
              <a:spAutoFit/>
            </a:bodyPr>
            <a:lstStyle/>
            <a:p>
              <a:pPr algn="ctr"/>
              <a:r>
                <a:rPr lang="en-US" sz="1200" dirty="0" smtClean="0"/>
                <a:t>Atmosphere CO</a:t>
              </a:r>
              <a:r>
                <a:rPr lang="en-US" sz="1200" baseline="-25000" dirty="0" smtClean="0"/>
                <a:t>2</a:t>
              </a:r>
              <a:endParaRPr lang="en-US" sz="1200" baseline="-25000" dirty="0"/>
            </a:p>
          </p:txBody>
        </p:sp>
        <p:grpSp>
          <p:nvGrpSpPr>
            <p:cNvPr id="85" name="Group 84"/>
            <p:cNvGrpSpPr/>
            <p:nvPr/>
          </p:nvGrpSpPr>
          <p:grpSpPr>
            <a:xfrm>
              <a:off x="5105400" y="152400"/>
              <a:ext cx="3733800" cy="6700702"/>
              <a:chOff x="5105400" y="152400"/>
              <a:chExt cx="3733800" cy="6700702"/>
            </a:xfrm>
          </p:grpSpPr>
          <p:sp>
            <p:nvSpPr>
              <p:cNvPr id="86" name="Rectangle 85"/>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87" name="Rectangle 86"/>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88" name="Rectangle 87"/>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89" name="Rectangle 88"/>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90" name="Oval 89"/>
              <p:cNvSpPr/>
              <p:nvPr/>
            </p:nvSpPr>
            <p:spPr>
              <a:xfrm>
                <a:off x="5181599" y="838201"/>
                <a:ext cx="1676400" cy="147963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91" name="TextBox 90"/>
              <p:cNvSpPr txBox="1"/>
              <p:nvPr/>
            </p:nvSpPr>
            <p:spPr>
              <a:xfrm>
                <a:off x="7162800" y="1447799"/>
                <a:ext cx="1600200" cy="870032"/>
              </a:xfrm>
              <a:prstGeom prst="rect">
                <a:avLst/>
              </a:prstGeom>
              <a:noFill/>
            </p:spPr>
            <p:txBody>
              <a:bodyPr wrap="square" rtlCol="0">
                <a:spAutoFit/>
              </a:bodyPr>
              <a:lstStyle/>
              <a:p>
                <a:pPr algn="ctr"/>
                <a:r>
                  <a:rPr lang="en-US" sz="1200" dirty="0" smtClean="0"/>
                  <a:t>Carnivores organic carbon</a:t>
                </a:r>
                <a:endParaRPr lang="en-US" sz="1200" baseline="-25000" dirty="0"/>
              </a:p>
            </p:txBody>
          </p:sp>
          <p:sp>
            <p:nvSpPr>
              <p:cNvPr id="92" name="TextBox 91"/>
              <p:cNvSpPr txBox="1"/>
              <p:nvPr/>
            </p:nvSpPr>
            <p:spPr>
              <a:xfrm>
                <a:off x="7239000" y="3733800"/>
                <a:ext cx="1600200" cy="870032"/>
              </a:xfrm>
              <a:prstGeom prst="rect">
                <a:avLst/>
              </a:prstGeom>
              <a:noFill/>
            </p:spPr>
            <p:txBody>
              <a:bodyPr wrap="square" rtlCol="0">
                <a:spAutoFit/>
              </a:bodyPr>
              <a:lstStyle/>
              <a:p>
                <a:pPr algn="ctr"/>
                <a:r>
                  <a:rPr lang="en-US" sz="1200" dirty="0" smtClean="0"/>
                  <a:t>Herbivores organic carbon</a:t>
                </a:r>
                <a:endParaRPr lang="en-US" sz="1200" baseline="-25000" dirty="0"/>
              </a:p>
            </p:txBody>
          </p:sp>
          <p:sp>
            <p:nvSpPr>
              <p:cNvPr id="93" name="TextBox 92"/>
              <p:cNvSpPr txBox="1"/>
              <p:nvPr/>
            </p:nvSpPr>
            <p:spPr>
              <a:xfrm>
                <a:off x="7162800" y="5983070"/>
                <a:ext cx="1600200" cy="870032"/>
              </a:xfrm>
              <a:prstGeom prst="rect">
                <a:avLst/>
              </a:prstGeom>
              <a:noFill/>
            </p:spPr>
            <p:txBody>
              <a:bodyPr wrap="square" rtlCol="0">
                <a:spAutoFit/>
              </a:bodyPr>
              <a:lstStyle/>
              <a:p>
                <a:pPr algn="ctr"/>
                <a:r>
                  <a:rPr lang="en-US" sz="1200" dirty="0" smtClean="0"/>
                  <a:t>Producers organic carbon</a:t>
                </a:r>
                <a:endParaRPr lang="en-US" sz="1200" baseline="-25000" dirty="0"/>
              </a:p>
            </p:txBody>
          </p:sp>
          <p:sp>
            <p:nvSpPr>
              <p:cNvPr id="94" name="TextBox 93"/>
              <p:cNvSpPr txBox="1"/>
              <p:nvPr/>
            </p:nvSpPr>
            <p:spPr>
              <a:xfrm>
                <a:off x="5105400" y="6019800"/>
                <a:ext cx="1828801" cy="621451"/>
              </a:xfrm>
              <a:prstGeom prst="rect">
                <a:avLst/>
              </a:prstGeom>
              <a:noFill/>
            </p:spPr>
            <p:txBody>
              <a:bodyPr wrap="square" rtlCol="0">
                <a:spAutoFit/>
              </a:bodyPr>
              <a:lstStyle/>
              <a:p>
                <a:pPr algn="ctr"/>
                <a:r>
                  <a:rPr lang="en-US" sz="1200" dirty="0" smtClean="0"/>
                  <a:t>Soil </a:t>
                </a:r>
              </a:p>
              <a:p>
                <a:pPr algn="ctr"/>
                <a:r>
                  <a:rPr lang="en-US" sz="1200" dirty="0" smtClean="0"/>
                  <a:t>Organic Carbon</a:t>
                </a:r>
                <a:endParaRPr lang="en-US" sz="1200" baseline="-25000" dirty="0"/>
              </a:p>
            </p:txBody>
          </p:sp>
        </p:grpSp>
      </p:grpSp>
      <p:grpSp>
        <p:nvGrpSpPr>
          <p:cNvPr id="95" name="Group 94"/>
          <p:cNvGrpSpPr/>
          <p:nvPr/>
        </p:nvGrpSpPr>
        <p:grpSpPr>
          <a:xfrm>
            <a:off x="152508" y="1810834"/>
            <a:ext cx="2083725" cy="4308230"/>
            <a:chOff x="5029200" y="152400"/>
            <a:chExt cx="3810000" cy="6700702"/>
          </a:xfrm>
        </p:grpSpPr>
        <p:sp>
          <p:nvSpPr>
            <p:cNvPr id="96" name="TextBox 95"/>
            <p:cNvSpPr txBox="1"/>
            <p:nvPr/>
          </p:nvSpPr>
          <p:spPr>
            <a:xfrm>
              <a:off x="5029200" y="2514600"/>
              <a:ext cx="2057400" cy="372871"/>
            </a:xfrm>
            <a:prstGeom prst="rect">
              <a:avLst/>
            </a:prstGeom>
            <a:noFill/>
          </p:spPr>
          <p:txBody>
            <a:bodyPr wrap="square" rtlCol="0">
              <a:spAutoFit/>
            </a:bodyPr>
            <a:lstStyle/>
            <a:p>
              <a:pPr algn="ctr"/>
              <a:r>
                <a:rPr lang="en-US" sz="1200" dirty="0" smtClean="0"/>
                <a:t>Atmosphere CO</a:t>
              </a:r>
              <a:r>
                <a:rPr lang="en-US" sz="1200" baseline="-25000" dirty="0" smtClean="0"/>
                <a:t>2</a:t>
              </a:r>
              <a:endParaRPr lang="en-US" sz="1200" baseline="-25000" dirty="0"/>
            </a:p>
          </p:txBody>
        </p:sp>
        <p:grpSp>
          <p:nvGrpSpPr>
            <p:cNvPr id="97" name="Group 96"/>
            <p:cNvGrpSpPr/>
            <p:nvPr/>
          </p:nvGrpSpPr>
          <p:grpSpPr>
            <a:xfrm>
              <a:off x="5105400" y="152400"/>
              <a:ext cx="3733800" cy="6700702"/>
              <a:chOff x="5105400" y="152400"/>
              <a:chExt cx="3733800" cy="6700702"/>
            </a:xfrm>
          </p:grpSpPr>
          <p:sp>
            <p:nvSpPr>
              <p:cNvPr id="98" name="Rectangle 97"/>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99" name="Rectangle 98"/>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00" name="Rectangle 99"/>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01" name="Rectangle 100"/>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02" name="Oval 101"/>
              <p:cNvSpPr/>
              <p:nvPr/>
            </p:nvSpPr>
            <p:spPr>
              <a:xfrm>
                <a:off x="5181599" y="838201"/>
                <a:ext cx="1676400" cy="147963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03" name="TextBox 102"/>
              <p:cNvSpPr txBox="1"/>
              <p:nvPr/>
            </p:nvSpPr>
            <p:spPr>
              <a:xfrm>
                <a:off x="7162800" y="1447799"/>
                <a:ext cx="1600200" cy="870032"/>
              </a:xfrm>
              <a:prstGeom prst="rect">
                <a:avLst/>
              </a:prstGeom>
              <a:noFill/>
            </p:spPr>
            <p:txBody>
              <a:bodyPr wrap="square" rtlCol="0">
                <a:spAutoFit/>
              </a:bodyPr>
              <a:lstStyle/>
              <a:p>
                <a:pPr algn="ctr"/>
                <a:r>
                  <a:rPr lang="en-US" sz="1200" dirty="0" smtClean="0"/>
                  <a:t>Carnivores organic carbon</a:t>
                </a:r>
                <a:endParaRPr lang="en-US" sz="1200" baseline="-25000" dirty="0"/>
              </a:p>
            </p:txBody>
          </p:sp>
          <p:sp>
            <p:nvSpPr>
              <p:cNvPr id="104" name="TextBox 103"/>
              <p:cNvSpPr txBox="1"/>
              <p:nvPr/>
            </p:nvSpPr>
            <p:spPr>
              <a:xfrm>
                <a:off x="7239000" y="3733800"/>
                <a:ext cx="1600200" cy="870032"/>
              </a:xfrm>
              <a:prstGeom prst="rect">
                <a:avLst/>
              </a:prstGeom>
              <a:noFill/>
            </p:spPr>
            <p:txBody>
              <a:bodyPr wrap="square" rtlCol="0">
                <a:spAutoFit/>
              </a:bodyPr>
              <a:lstStyle/>
              <a:p>
                <a:pPr algn="ctr"/>
                <a:r>
                  <a:rPr lang="en-US" sz="1200" dirty="0" smtClean="0"/>
                  <a:t>Herbivores organic carbon</a:t>
                </a:r>
                <a:endParaRPr lang="en-US" sz="1200" baseline="-25000" dirty="0"/>
              </a:p>
            </p:txBody>
          </p:sp>
          <p:sp>
            <p:nvSpPr>
              <p:cNvPr id="105" name="TextBox 104"/>
              <p:cNvSpPr txBox="1"/>
              <p:nvPr/>
            </p:nvSpPr>
            <p:spPr>
              <a:xfrm>
                <a:off x="7162800" y="5983070"/>
                <a:ext cx="1600200" cy="870032"/>
              </a:xfrm>
              <a:prstGeom prst="rect">
                <a:avLst/>
              </a:prstGeom>
              <a:noFill/>
            </p:spPr>
            <p:txBody>
              <a:bodyPr wrap="square" rtlCol="0">
                <a:spAutoFit/>
              </a:bodyPr>
              <a:lstStyle/>
              <a:p>
                <a:pPr algn="ctr"/>
                <a:r>
                  <a:rPr lang="en-US" sz="1200" dirty="0" smtClean="0"/>
                  <a:t>Producers organic carbon</a:t>
                </a:r>
                <a:endParaRPr lang="en-US" sz="1200" baseline="-25000" dirty="0"/>
              </a:p>
            </p:txBody>
          </p:sp>
          <p:sp>
            <p:nvSpPr>
              <p:cNvPr id="106" name="TextBox 105"/>
              <p:cNvSpPr txBox="1"/>
              <p:nvPr/>
            </p:nvSpPr>
            <p:spPr>
              <a:xfrm>
                <a:off x="5105400" y="6019800"/>
                <a:ext cx="1828801" cy="621451"/>
              </a:xfrm>
              <a:prstGeom prst="rect">
                <a:avLst/>
              </a:prstGeom>
              <a:noFill/>
            </p:spPr>
            <p:txBody>
              <a:bodyPr wrap="square" rtlCol="0">
                <a:spAutoFit/>
              </a:bodyPr>
              <a:lstStyle/>
              <a:p>
                <a:pPr algn="ctr"/>
                <a:r>
                  <a:rPr lang="en-US" sz="1200" dirty="0" smtClean="0"/>
                  <a:t>Soil </a:t>
                </a:r>
              </a:p>
              <a:p>
                <a:pPr algn="ctr"/>
                <a:r>
                  <a:rPr lang="en-US" sz="1200" dirty="0" smtClean="0"/>
                  <a:t>Organic Carbon</a:t>
                </a:r>
                <a:endParaRPr lang="en-US" sz="1200" baseline="-25000" dirty="0"/>
              </a:p>
            </p:txBody>
          </p:sp>
        </p:grpSp>
      </p:grpSp>
      <p:grpSp>
        <p:nvGrpSpPr>
          <p:cNvPr id="107" name="Group 106"/>
          <p:cNvGrpSpPr/>
          <p:nvPr/>
        </p:nvGrpSpPr>
        <p:grpSpPr>
          <a:xfrm>
            <a:off x="6818265" y="1748853"/>
            <a:ext cx="2083725" cy="4308230"/>
            <a:chOff x="5029200" y="152400"/>
            <a:chExt cx="3810000" cy="6700702"/>
          </a:xfrm>
        </p:grpSpPr>
        <p:sp>
          <p:nvSpPr>
            <p:cNvPr id="108" name="TextBox 107"/>
            <p:cNvSpPr txBox="1"/>
            <p:nvPr/>
          </p:nvSpPr>
          <p:spPr>
            <a:xfrm>
              <a:off x="5029200" y="2514600"/>
              <a:ext cx="2057400" cy="372871"/>
            </a:xfrm>
            <a:prstGeom prst="rect">
              <a:avLst/>
            </a:prstGeom>
            <a:noFill/>
          </p:spPr>
          <p:txBody>
            <a:bodyPr wrap="square" rtlCol="0">
              <a:spAutoFit/>
            </a:bodyPr>
            <a:lstStyle/>
            <a:p>
              <a:pPr algn="ctr"/>
              <a:r>
                <a:rPr lang="en-US" sz="1200" dirty="0" smtClean="0"/>
                <a:t>Atmosphere CO</a:t>
              </a:r>
              <a:r>
                <a:rPr lang="en-US" sz="1200" baseline="-25000" dirty="0" smtClean="0"/>
                <a:t>2</a:t>
              </a:r>
              <a:endParaRPr lang="en-US" sz="1200" baseline="-25000" dirty="0"/>
            </a:p>
          </p:txBody>
        </p:sp>
        <p:grpSp>
          <p:nvGrpSpPr>
            <p:cNvPr id="109" name="Group 108"/>
            <p:cNvGrpSpPr/>
            <p:nvPr/>
          </p:nvGrpSpPr>
          <p:grpSpPr>
            <a:xfrm>
              <a:off x="5105400" y="152400"/>
              <a:ext cx="3733800" cy="6700702"/>
              <a:chOff x="5105400" y="152400"/>
              <a:chExt cx="3733800" cy="6700702"/>
            </a:xfrm>
          </p:grpSpPr>
          <p:sp>
            <p:nvSpPr>
              <p:cNvPr id="110" name="Rectangle 109"/>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11" name="Rectangle 110"/>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12" name="Rectangle 111"/>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13" name="Rectangle 112"/>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14" name="Oval 113"/>
              <p:cNvSpPr/>
              <p:nvPr/>
            </p:nvSpPr>
            <p:spPr>
              <a:xfrm>
                <a:off x="5181599" y="838201"/>
                <a:ext cx="1676400" cy="147963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15" name="TextBox 114"/>
              <p:cNvSpPr txBox="1"/>
              <p:nvPr/>
            </p:nvSpPr>
            <p:spPr>
              <a:xfrm>
                <a:off x="7162800" y="1447799"/>
                <a:ext cx="1600200" cy="870032"/>
              </a:xfrm>
              <a:prstGeom prst="rect">
                <a:avLst/>
              </a:prstGeom>
              <a:noFill/>
            </p:spPr>
            <p:txBody>
              <a:bodyPr wrap="square" rtlCol="0">
                <a:spAutoFit/>
              </a:bodyPr>
              <a:lstStyle/>
              <a:p>
                <a:pPr algn="ctr"/>
                <a:r>
                  <a:rPr lang="en-US" sz="1200" dirty="0" smtClean="0"/>
                  <a:t>Carnivores organic carbon</a:t>
                </a:r>
                <a:endParaRPr lang="en-US" sz="1200" baseline="-25000" dirty="0"/>
              </a:p>
            </p:txBody>
          </p:sp>
          <p:sp>
            <p:nvSpPr>
              <p:cNvPr id="116" name="TextBox 115"/>
              <p:cNvSpPr txBox="1"/>
              <p:nvPr/>
            </p:nvSpPr>
            <p:spPr>
              <a:xfrm>
                <a:off x="7239000" y="3733800"/>
                <a:ext cx="1600200" cy="870032"/>
              </a:xfrm>
              <a:prstGeom prst="rect">
                <a:avLst/>
              </a:prstGeom>
              <a:noFill/>
            </p:spPr>
            <p:txBody>
              <a:bodyPr wrap="square" rtlCol="0">
                <a:spAutoFit/>
              </a:bodyPr>
              <a:lstStyle/>
              <a:p>
                <a:pPr algn="ctr"/>
                <a:r>
                  <a:rPr lang="en-US" sz="1200" dirty="0" smtClean="0"/>
                  <a:t>Herbivores organic carbon</a:t>
                </a:r>
                <a:endParaRPr lang="en-US" sz="1200" baseline="-25000" dirty="0"/>
              </a:p>
            </p:txBody>
          </p:sp>
          <p:sp>
            <p:nvSpPr>
              <p:cNvPr id="117" name="TextBox 116"/>
              <p:cNvSpPr txBox="1"/>
              <p:nvPr/>
            </p:nvSpPr>
            <p:spPr>
              <a:xfrm>
                <a:off x="7162800" y="5983070"/>
                <a:ext cx="1600200" cy="870032"/>
              </a:xfrm>
              <a:prstGeom prst="rect">
                <a:avLst/>
              </a:prstGeom>
              <a:noFill/>
            </p:spPr>
            <p:txBody>
              <a:bodyPr wrap="square" rtlCol="0">
                <a:spAutoFit/>
              </a:bodyPr>
              <a:lstStyle/>
              <a:p>
                <a:pPr algn="ctr"/>
                <a:r>
                  <a:rPr lang="en-US" sz="1200" dirty="0" smtClean="0"/>
                  <a:t>Producers organic carbon</a:t>
                </a:r>
                <a:endParaRPr lang="en-US" sz="1200" baseline="-25000" dirty="0"/>
              </a:p>
            </p:txBody>
          </p:sp>
          <p:sp>
            <p:nvSpPr>
              <p:cNvPr id="118" name="TextBox 117"/>
              <p:cNvSpPr txBox="1"/>
              <p:nvPr/>
            </p:nvSpPr>
            <p:spPr>
              <a:xfrm>
                <a:off x="5105400" y="6019800"/>
                <a:ext cx="1828801" cy="621451"/>
              </a:xfrm>
              <a:prstGeom prst="rect">
                <a:avLst/>
              </a:prstGeom>
              <a:noFill/>
            </p:spPr>
            <p:txBody>
              <a:bodyPr wrap="square" rtlCol="0">
                <a:spAutoFit/>
              </a:bodyPr>
              <a:lstStyle/>
              <a:p>
                <a:pPr algn="ctr"/>
                <a:r>
                  <a:rPr lang="en-US" sz="1200" dirty="0" smtClean="0"/>
                  <a:t>Soil </a:t>
                </a:r>
              </a:p>
              <a:p>
                <a:pPr algn="ctr"/>
                <a:r>
                  <a:rPr lang="en-US" sz="1200" dirty="0" smtClean="0"/>
                  <a:t>Organic Carbon</a:t>
                </a:r>
                <a:endParaRPr lang="en-US" sz="1200" baseline="-25000" dirty="0"/>
              </a:p>
            </p:txBody>
          </p:sp>
        </p:grpSp>
      </p:grpSp>
      <p:sp>
        <p:nvSpPr>
          <p:cNvPr id="119" name="TextBox 118"/>
          <p:cNvSpPr txBox="1"/>
          <p:nvPr/>
        </p:nvSpPr>
        <p:spPr>
          <a:xfrm>
            <a:off x="5795816" y="4799944"/>
            <a:ext cx="874718" cy="584776"/>
          </a:xfrm>
          <a:prstGeom prst="rect">
            <a:avLst/>
          </a:prstGeom>
          <a:noFill/>
        </p:spPr>
        <p:txBody>
          <a:bodyPr wrap="square" rtlCol="0">
            <a:spAutoFit/>
          </a:bodyPr>
          <a:lstStyle/>
          <a:p>
            <a:pPr algn="ctr"/>
            <a:r>
              <a:rPr lang="en-US" sz="3200" dirty="0" smtClean="0"/>
              <a:t>80</a:t>
            </a:r>
            <a:endParaRPr lang="en-US" sz="3200" dirty="0"/>
          </a:p>
        </p:txBody>
      </p:sp>
      <p:sp>
        <p:nvSpPr>
          <p:cNvPr id="120" name="TextBox 119"/>
          <p:cNvSpPr txBox="1"/>
          <p:nvPr/>
        </p:nvSpPr>
        <p:spPr>
          <a:xfrm>
            <a:off x="4564800" y="4838222"/>
            <a:ext cx="1160515" cy="584776"/>
          </a:xfrm>
          <a:prstGeom prst="rect">
            <a:avLst/>
          </a:prstGeom>
          <a:noFill/>
        </p:spPr>
        <p:txBody>
          <a:bodyPr wrap="square" rtlCol="0">
            <a:spAutoFit/>
          </a:bodyPr>
          <a:lstStyle/>
          <a:p>
            <a:pPr algn="ctr"/>
            <a:r>
              <a:rPr lang="en-US" sz="3200" dirty="0" smtClean="0"/>
              <a:t>118</a:t>
            </a:r>
            <a:endParaRPr lang="en-US" sz="3200" dirty="0"/>
          </a:p>
        </p:txBody>
      </p:sp>
      <p:sp>
        <p:nvSpPr>
          <p:cNvPr id="121" name="TextBox 120"/>
          <p:cNvSpPr txBox="1"/>
          <p:nvPr/>
        </p:nvSpPr>
        <p:spPr>
          <a:xfrm>
            <a:off x="5770995" y="3342724"/>
            <a:ext cx="874718" cy="584776"/>
          </a:xfrm>
          <a:prstGeom prst="rect">
            <a:avLst/>
          </a:prstGeom>
          <a:noFill/>
        </p:spPr>
        <p:txBody>
          <a:bodyPr wrap="square" rtlCol="0">
            <a:spAutoFit/>
          </a:bodyPr>
          <a:lstStyle/>
          <a:p>
            <a:pPr algn="ctr"/>
            <a:r>
              <a:rPr lang="en-US" sz="3200" dirty="0"/>
              <a:t>9</a:t>
            </a:r>
          </a:p>
        </p:txBody>
      </p:sp>
      <p:sp>
        <p:nvSpPr>
          <p:cNvPr id="122" name="TextBox 121"/>
          <p:cNvSpPr txBox="1"/>
          <p:nvPr/>
        </p:nvSpPr>
        <p:spPr>
          <a:xfrm>
            <a:off x="5634677" y="1912072"/>
            <a:ext cx="1163009" cy="584776"/>
          </a:xfrm>
          <a:prstGeom prst="rect">
            <a:avLst/>
          </a:prstGeom>
          <a:noFill/>
        </p:spPr>
        <p:txBody>
          <a:bodyPr wrap="square" rtlCol="0">
            <a:spAutoFit/>
          </a:bodyPr>
          <a:lstStyle/>
          <a:p>
            <a:pPr algn="ctr"/>
            <a:r>
              <a:rPr lang="en-US" sz="3200" dirty="0" smtClean="0"/>
              <a:t>0.7</a:t>
            </a:r>
            <a:endParaRPr lang="en-US" sz="3200" dirty="0"/>
          </a:p>
        </p:txBody>
      </p:sp>
      <p:sp>
        <p:nvSpPr>
          <p:cNvPr id="123" name="TextBox 122"/>
          <p:cNvSpPr txBox="1"/>
          <p:nvPr/>
        </p:nvSpPr>
        <p:spPr>
          <a:xfrm>
            <a:off x="3538957" y="4861941"/>
            <a:ext cx="874718" cy="584776"/>
          </a:xfrm>
          <a:prstGeom prst="rect">
            <a:avLst/>
          </a:prstGeom>
          <a:noFill/>
        </p:spPr>
        <p:txBody>
          <a:bodyPr wrap="square" rtlCol="0">
            <a:spAutoFit/>
          </a:bodyPr>
          <a:lstStyle/>
          <a:p>
            <a:pPr algn="ctr"/>
            <a:r>
              <a:rPr lang="en-US" sz="3200" dirty="0" smtClean="0"/>
              <a:t>30</a:t>
            </a:r>
            <a:endParaRPr lang="en-US" sz="3200" dirty="0"/>
          </a:p>
        </p:txBody>
      </p:sp>
      <p:sp>
        <p:nvSpPr>
          <p:cNvPr id="124" name="TextBox 123"/>
          <p:cNvSpPr txBox="1"/>
          <p:nvPr/>
        </p:nvSpPr>
        <p:spPr>
          <a:xfrm>
            <a:off x="2307941" y="4900219"/>
            <a:ext cx="1160515" cy="584776"/>
          </a:xfrm>
          <a:prstGeom prst="rect">
            <a:avLst/>
          </a:prstGeom>
          <a:noFill/>
        </p:spPr>
        <p:txBody>
          <a:bodyPr wrap="square" rtlCol="0">
            <a:spAutoFit/>
          </a:bodyPr>
          <a:lstStyle/>
          <a:p>
            <a:pPr algn="ctr"/>
            <a:r>
              <a:rPr lang="en-US" sz="3200" dirty="0" smtClean="0"/>
              <a:t>190</a:t>
            </a:r>
            <a:endParaRPr lang="en-US" sz="3200" dirty="0"/>
          </a:p>
        </p:txBody>
      </p:sp>
      <p:sp>
        <p:nvSpPr>
          <p:cNvPr id="125" name="TextBox 124"/>
          <p:cNvSpPr txBox="1"/>
          <p:nvPr/>
        </p:nvSpPr>
        <p:spPr>
          <a:xfrm>
            <a:off x="3514136" y="3404721"/>
            <a:ext cx="874718" cy="584776"/>
          </a:xfrm>
          <a:prstGeom prst="rect">
            <a:avLst/>
          </a:prstGeom>
          <a:noFill/>
        </p:spPr>
        <p:txBody>
          <a:bodyPr wrap="square" rtlCol="0">
            <a:spAutoFit/>
          </a:bodyPr>
          <a:lstStyle/>
          <a:p>
            <a:pPr algn="ctr"/>
            <a:r>
              <a:rPr lang="en-US" sz="3200" dirty="0"/>
              <a:t>2</a:t>
            </a:r>
          </a:p>
        </p:txBody>
      </p:sp>
      <p:sp>
        <p:nvSpPr>
          <p:cNvPr id="126" name="TextBox 125"/>
          <p:cNvSpPr txBox="1"/>
          <p:nvPr/>
        </p:nvSpPr>
        <p:spPr>
          <a:xfrm>
            <a:off x="3433846" y="1974069"/>
            <a:ext cx="1163009" cy="584776"/>
          </a:xfrm>
          <a:prstGeom prst="rect">
            <a:avLst/>
          </a:prstGeom>
          <a:noFill/>
        </p:spPr>
        <p:txBody>
          <a:bodyPr wrap="square" rtlCol="0">
            <a:spAutoFit/>
          </a:bodyPr>
          <a:lstStyle/>
          <a:p>
            <a:pPr algn="ctr"/>
            <a:r>
              <a:rPr lang="en-US" sz="3200" dirty="0" smtClean="0"/>
              <a:t>0.1</a:t>
            </a:r>
            <a:endParaRPr lang="en-US" sz="3200" dirty="0"/>
          </a:p>
        </p:txBody>
      </p:sp>
      <p:sp>
        <p:nvSpPr>
          <p:cNvPr id="127" name="TextBox 126"/>
          <p:cNvSpPr txBox="1"/>
          <p:nvPr/>
        </p:nvSpPr>
        <p:spPr>
          <a:xfrm>
            <a:off x="1362099" y="4923965"/>
            <a:ext cx="874718" cy="584776"/>
          </a:xfrm>
          <a:prstGeom prst="rect">
            <a:avLst/>
          </a:prstGeom>
          <a:noFill/>
        </p:spPr>
        <p:txBody>
          <a:bodyPr wrap="square" rtlCol="0">
            <a:spAutoFit/>
          </a:bodyPr>
          <a:lstStyle/>
          <a:p>
            <a:pPr algn="ctr"/>
            <a:r>
              <a:rPr lang="en-US" sz="3200" dirty="0"/>
              <a:t>3</a:t>
            </a:r>
          </a:p>
        </p:txBody>
      </p:sp>
      <p:sp>
        <p:nvSpPr>
          <p:cNvPr id="128" name="TextBox 127"/>
          <p:cNvSpPr txBox="1"/>
          <p:nvPr/>
        </p:nvSpPr>
        <p:spPr>
          <a:xfrm>
            <a:off x="131083" y="4962243"/>
            <a:ext cx="1160515" cy="584776"/>
          </a:xfrm>
          <a:prstGeom prst="rect">
            <a:avLst/>
          </a:prstGeom>
          <a:noFill/>
        </p:spPr>
        <p:txBody>
          <a:bodyPr wrap="square" rtlCol="0">
            <a:spAutoFit/>
          </a:bodyPr>
          <a:lstStyle/>
          <a:p>
            <a:pPr algn="ctr"/>
            <a:r>
              <a:rPr lang="en-US" sz="3200" dirty="0" smtClean="0"/>
              <a:t>56</a:t>
            </a:r>
            <a:endParaRPr lang="en-US" sz="3200" dirty="0"/>
          </a:p>
        </p:txBody>
      </p:sp>
      <p:sp>
        <p:nvSpPr>
          <p:cNvPr id="129" name="TextBox 128"/>
          <p:cNvSpPr txBox="1"/>
          <p:nvPr/>
        </p:nvSpPr>
        <p:spPr>
          <a:xfrm>
            <a:off x="1337278" y="3466745"/>
            <a:ext cx="874718" cy="584776"/>
          </a:xfrm>
          <a:prstGeom prst="rect">
            <a:avLst/>
          </a:prstGeom>
          <a:noFill/>
        </p:spPr>
        <p:txBody>
          <a:bodyPr wrap="square" rtlCol="0">
            <a:spAutoFit/>
          </a:bodyPr>
          <a:lstStyle/>
          <a:p>
            <a:pPr algn="ctr"/>
            <a:r>
              <a:rPr lang="en-US" sz="3200" dirty="0" smtClean="0"/>
              <a:t>0.4</a:t>
            </a:r>
            <a:endParaRPr lang="en-US" sz="3200" dirty="0"/>
          </a:p>
        </p:txBody>
      </p:sp>
      <p:sp>
        <p:nvSpPr>
          <p:cNvPr id="130" name="TextBox 129"/>
          <p:cNvSpPr txBox="1"/>
          <p:nvPr/>
        </p:nvSpPr>
        <p:spPr>
          <a:xfrm>
            <a:off x="1200960" y="1998745"/>
            <a:ext cx="1163009" cy="584776"/>
          </a:xfrm>
          <a:prstGeom prst="rect">
            <a:avLst/>
          </a:prstGeom>
          <a:noFill/>
        </p:spPr>
        <p:txBody>
          <a:bodyPr wrap="square" rtlCol="0">
            <a:spAutoFit/>
          </a:bodyPr>
          <a:lstStyle/>
          <a:p>
            <a:pPr algn="ctr"/>
            <a:r>
              <a:rPr lang="en-US" sz="3200" dirty="0" smtClean="0"/>
              <a:t>0.02</a:t>
            </a:r>
            <a:endParaRPr lang="en-US" sz="3200" dirty="0"/>
          </a:p>
        </p:txBody>
      </p:sp>
      <p:sp>
        <p:nvSpPr>
          <p:cNvPr id="131" name="TextBox 130"/>
          <p:cNvSpPr txBox="1"/>
          <p:nvPr/>
        </p:nvSpPr>
        <p:spPr>
          <a:xfrm>
            <a:off x="-261464" y="1124498"/>
            <a:ext cx="2932056" cy="523220"/>
          </a:xfrm>
          <a:prstGeom prst="rect">
            <a:avLst/>
          </a:prstGeom>
          <a:noFill/>
        </p:spPr>
        <p:txBody>
          <a:bodyPr wrap="square" rtlCol="0">
            <a:spAutoFit/>
          </a:bodyPr>
          <a:lstStyle/>
          <a:p>
            <a:pPr algn="ctr"/>
            <a:r>
              <a:rPr lang="en-US" sz="2800" dirty="0" smtClean="0"/>
              <a:t>Desert</a:t>
            </a:r>
            <a:endParaRPr lang="en-US" sz="2800" dirty="0"/>
          </a:p>
        </p:txBody>
      </p:sp>
      <p:sp>
        <p:nvSpPr>
          <p:cNvPr id="132" name="TextBox 131"/>
          <p:cNvSpPr txBox="1"/>
          <p:nvPr/>
        </p:nvSpPr>
        <p:spPr>
          <a:xfrm>
            <a:off x="1894990" y="1108832"/>
            <a:ext cx="2932056" cy="523220"/>
          </a:xfrm>
          <a:prstGeom prst="rect">
            <a:avLst/>
          </a:prstGeom>
          <a:noFill/>
        </p:spPr>
        <p:txBody>
          <a:bodyPr wrap="square" rtlCol="0">
            <a:spAutoFit/>
          </a:bodyPr>
          <a:lstStyle/>
          <a:p>
            <a:pPr algn="ctr"/>
            <a:r>
              <a:rPr lang="en-US" sz="2800" dirty="0" smtClean="0"/>
              <a:t>Prairie</a:t>
            </a:r>
            <a:endParaRPr lang="en-US" sz="2800" dirty="0"/>
          </a:p>
        </p:txBody>
      </p:sp>
      <p:pic>
        <p:nvPicPr>
          <p:cNvPr id="133" name="Picture 132"/>
          <p:cNvPicPr>
            <a:picLocks noChangeAspect="1"/>
          </p:cNvPicPr>
          <p:nvPr/>
        </p:nvPicPr>
        <p:blipFill>
          <a:blip r:embed="rId3"/>
          <a:stretch>
            <a:fillRect/>
          </a:stretch>
        </p:blipFill>
        <p:spPr>
          <a:xfrm>
            <a:off x="489923" y="67827"/>
            <a:ext cx="1408895" cy="1056671"/>
          </a:xfrm>
          <a:prstGeom prst="rect">
            <a:avLst/>
          </a:prstGeom>
        </p:spPr>
      </p:pic>
      <p:cxnSp>
        <p:nvCxnSpPr>
          <p:cNvPr id="5" name="Straight Connector 4"/>
          <p:cNvCxnSpPr/>
          <p:nvPr/>
        </p:nvCxnSpPr>
        <p:spPr>
          <a:xfrm>
            <a:off x="2307941" y="0"/>
            <a:ext cx="0" cy="6858000"/>
          </a:xfrm>
          <a:prstGeom prst="line">
            <a:avLst/>
          </a:prstGeom>
          <a:ln w="28575" cmpd="sng"/>
          <a:effectLst/>
        </p:spPr>
        <p:style>
          <a:lnRef idx="2">
            <a:schemeClr val="accent1"/>
          </a:lnRef>
          <a:fillRef idx="0">
            <a:schemeClr val="accent1"/>
          </a:fillRef>
          <a:effectRef idx="1">
            <a:schemeClr val="accent1"/>
          </a:effectRef>
          <a:fontRef idx="minor">
            <a:schemeClr val="tx1"/>
          </a:fontRef>
        </p:style>
      </p:cxnSp>
      <p:cxnSp>
        <p:nvCxnSpPr>
          <p:cNvPr id="134" name="Straight Connector 133"/>
          <p:cNvCxnSpPr/>
          <p:nvPr/>
        </p:nvCxnSpPr>
        <p:spPr>
          <a:xfrm>
            <a:off x="4564800" y="0"/>
            <a:ext cx="0" cy="6858000"/>
          </a:xfrm>
          <a:prstGeom prst="line">
            <a:avLst/>
          </a:prstGeom>
          <a:ln w="28575" cmpd="sng"/>
          <a:effectLst/>
        </p:spPr>
        <p:style>
          <a:lnRef idx="2">
            <a:schemeClr val="accent1"/>
          </a:lnRef>
          <a:fillRef idx="0">
            <a:schemeClr val="accent1"/>
          </a:fillRef>
          <a:effectRef idx="1">
            <a:schemeClr val="accent1"/>
          </a:effectRef>
          <a:fontRef idx="minor">
            <a:schemeClr val="tx1"/>
          </a:fontRef>
        </p:style>
      </p:cxnSp>
      <p:cxnSp>
        <p:nvCxnSpPr>
          <p:cNvPr id="135" name="Straight Connector 134"/>
          <p:cNvCxnSpPr/>
          <p:nvPr/>
        </p:nvCxnSpPr>
        <p:spPr>
          <a:xfrm>
            <a:off x="6795810" y="-18277"/>
            <a:ext cx="0" cy="6858000"/>
          </a:xfrm>
          <a:prstGeom prst="line">
            <a:avLst/>
          </a:prstGeom>
          <a:ln w="28575" cmpd="sng"/>
          <a:effectLst/>
        </p:spPr>
        <p:style>
          <a:lnRef idx="2">
            <a:schemeClr val="accent1"/>
          </a:lnRef>
          <a:fillRef idx="0">
            <a:schemeClr val="accent1"/>
          </a:fillRef>
          <a:effectRef idx="1">
            <a:schemeClr val="accent1"/>
          </a:effectRef>
          <a:fontRef idx="minor">
            <a:schemeClr val="tx1"/>
          </a:fontRef>
        </p:style>
      </p:cxnSp>
      <p:pic>
        <p:nvPicPr>
          <p:cNvPr id="136" name="Picture 135"/>
          <p:cNvPicPr>
            <a:picLocks noChangeAspect="1"/>
          </p:cNvPicPr>
          <p:nvPr/>
        </p:nvPicPr>
        <p:blipFill>
          <a:blip r:embed="rId4"/>
          <a:stretch>
            <a:fillRect/>
          </a:stretch>
        </p:blipFill>
        <p:spPr>
          <a:xfrm>
            <a:off x="7226760" y="143535"/>
            <a:ext cx="1307951" cy="980963"/>
          </a:xfrm>
          <a:prstGeom prst="rect">
            <a:avLst/>
          </a:prstGeom>
        </p:spPr>
      </p:pic>
      <p:pic>
        <p:nvPicPr>
          <p:cNvPr id="137" name="Picture 136"/>
          <p:cNvPicPr>
            <a:picLocks noChangeAspect="1"/>
          </p:cNvPicPr>
          <p:nvPr/>
        </p:nvPicPr>
        <p:blipFill>
          <a:blip r:embed="rId5"/>
          <a:stretch>
            <a:fillRect/>
          </a:stretch>
        </p:blipFill>
        <p:spPr>
          <a:xfrm>
            <a:off x="4908646" y="197798"/>
            <a:ext cx="1235600" cy="926700"/>
          </a:xfrm>
          <a:prstGeom prst="rect">
            <a:avLst/>
          </a:prstGeom>
        </p:spPr>
      </p:pic>
      <p:pic>
        <p:nvPicPr>
          <p:cNvPr id="138" name="Picture 137"/>
          <p:cNvPicPr>
            <a:picLocks noChangeAspect="1"/>
          </p:cNvPicPr>
          <p:nvPr/>
        </p:nvPicPr>
        <p:blipFill>
          <a:blip r:embed="rId6"/>
          <a:stretch>
            <a:fillRect/>
          </a:stretch>
        </p:blipFill>
        <p:spPr>
          <a:xfrm>
            <a:off x="2755940" y="196913"/>
            <a:ext cx="1261679" cy="946259"/>
          </a:xfrm>
          <a:prstGeom prst="rect">
            <a:avLst/>
          </a:prstGeom>
        </p:spPr>
      </p:pic>
    </p:spTree>
    <p:extLst>
      <p:ext uri="{BB962C8B-B14F-4D97-AF65-F5344CB8AC3E}">
        <p14:creationId xmlns:p14="http://schemas.microsoft.com/office/powerpoint/2010/main" val="185067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1718" b="12556"/>
          <a:stretch/>
        </p:blipFill>
        <p:spPr bwMode="auto">
          <a:xfrm>
            <a:off x="1323429" y="3866444"/>
            <a:ext cx="6070794" cy="2991556"/>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r>
              <a:rPr lang="en-US" dirty="0" smtClean="0"/>
              <a:t>Ecosystems Unit Learning Goals	</a:t>
            </a:r>
            <a:endParaRPr lang="en-US" dirty="0"/>
          </a:p>
        </p:txBody>
      </p:sp>
      <p:sp>
        <p:nvSpPr>
          <p:cNvPr id="3" name="Content Placeholder 2"/>
          <p:cNvSpPr>
            <a:spLocks noGrp="1"/>
          </p:cNvSpPr>
          <p:nvPr>
            <p:ph idx="1"/>
          </p:nvPr>
        </p:nvSpPr>
        <p:spPr/>
        <p:txBody>
          <a:bodyPr/>
          <a:lstStyle/>
          <a:p>
            <a:pPr marL="0" indent="0">
              <a:buNone/>
            </a:pPr>
            <a:r>
              <a:rPr lang="en-US" dirty="0" smtClean="0"/>
              <a:t>Students should be able to </a:t>
            </a:r>
          </a:p>
          <a:p>
            <a:r>
              <a:rPr lang="en-US" dirty="0" smtClean="0">
                <a:solidFill>
                  <a:srgbClr val="FF0000"/>
                </a:solidFill>
              </a:rPr>
              <a:t>explain how and why matter cycles and energy flows in Ecosystems</a:t>
            </a:r>
          </a:p>
          <a:p>
            <a:r>
              <a:rPr lang="en-US" dirty="0" smtClean="0">
                <a:solidFill>
                  <a:srgbClr val="0000FF"/>
                </a:solidFill>
              </a:rPr>
              <a:t>explain why the biomass pyramid exists in ecosystems</a:t>
            </a:r>
            <a:endParaRPr lang="en-US" dirty="0">
              <a:solidFill>
                <a:srgbClr val="0000FF"/>
              </a:solidFill>
            </a:endParaRPr>
          </a:p>
        </p:txBody>
      </p:sp>
    </p:spTree>
    <p:extLst>
      <p:ext uri="{BB962C8B-B14F-4D97-AF65-F5344CB8AC3E}">
        <p14:creationId xmlns:p14="http://schemas.microsoft.com/office/powerpoint/2010/main" val="38729009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pattern did you notice in all of the ecosystems?</a:t>
            </a:r>
            <a:endParaRPr lang="en-US" dirty="0"/>
          </a:p>
        </p:txBody>
      </p:sp>
      <p:sp>
        <p:nvSpPr>
          <p:cNvPr id="3" name="Content Placeholder 2"/>
          <p:cNvSpPr>
            <a:spLocks noGrp="1"/>
          </p:cNvSpPr>
          <p:nvPr>
            <p:ph sz="half" idx="1"/>
          </p:nvPr>
        </p:nvSpPr>
        <p:spPr>
          <a:xfrm>
            <a:off x="457199" y="1747440"/>
            <a:ext cx="7991911" cy="4525963"/>
          </a:xfrm>
        </p:spPr>
        <p:txBody>
          <a:bodyPr>
            <a:normAutofit/>
          </a:bodyPr>
          <a:lstStyle/>
          <a:p>
            <a:r>
              <a:rPr lang="en-US" sz="3200" dirty="0" smtClean="0"/>
              <a:t>Soil is largest pool organic carbon</a:t>
            </a:r>
          </a:p>
          <a:p>
            <a:r>
              <a:rPr lang="en-US" sz="3200" dirty="0" smtClean="0"/>
              <a:t>Producers are bigger than herbivores</a:t>
            </a:r>
          </a:p>
          <a:p>
            <a:r>
              <a:rPr lang="en-US" sz="3200" dirty="0" smtClean="0"/>
              <a:t>Herbivores are bigger than consumers</a:t>
            </a:r>
          </a:p>
          <a:p>
            <a:r>
              <a:rPr lang="en-US" sz="3200" dirty="0" smtClean="0"/>
              <a:t>Consumers are the smallest pool of organic carbon</a:t>
            </a:r>
            <a:endParaRPr lang="en-US" sz="3200" dirty="0"/>
          </a:p>
        </p:txBody>
      </p:sp>
    </p:spTree>
    <p:extLst>
      <p:ext uri="{BB962C8B-B14F-4D97-AF65-F5344CB8AC3E}">
        <p14:creationId xmlns:p14="http://schemas.microsoft.com/office/powerpoint/2010/main" val="26073687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An unanswered question:</a:t>
            </a:r>
            <a:endParaRPr lang="en-US" dirty="0"/>
          </a:p>
        </p:txBody>
      </p:sp>
      <p:sp>
        <p:nvSpPr>
          <p:cNvPr id="3" name="Content Placeholder 2"/>
          <p:cNvSpPr>
            <a:spLocks noGrp="1"/>
          </p:cNvSpPr>
          <p:nvPr>
            <p:ph sz="half" idx="1"/>
          </p:nvPr>
        </p:nvSpPr>
        <p:spPr>
          <a:xfrm>
            <a:off x="457199" y="1600200"/>
            <a:ext cx="7991911" cy="4525963"/>
          </a:xfrm>
        </p:spPr>
        <p:txBody>
          <a:bodyPr>
            <a:normAutofit/>
          </a:bodyPr>
          <a:lstStyle/>
          <a:p>
            <a:r>
              <a:rPr lang="en-US" sz="3200" dirty="0" smtClean="0"/>
              <a:t>Why does this pattern exist in ecosystems?</a:t>
            </a:r>
          </a:p>
          <a:p>
            <a:r>
              <a:rPr lang="en-US" sz="3200" dirty="0" smtClean="0"/>
              <a:t>What are the processes that cause this pattern?</a:t>
            </a:r>
            <a:endParaRPr lang="en-US" sz="3200" dirty="0"/>
          </a:p>
        </p:txBody>
      </p:sp>
    </p:spTree>
    <p:extLst>
      <p:ext uri="{BB962C8B-B14F-4D97-AF65-F5344CB8AC3E}">
        <p14:creationId xmlns:p14="http://schemas.microsoft.com/office/powerpoint/2010/main" val="27876596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Ecosystems: Lesson 3</a:t>
            </a:r>
            <a:endParaRPr lang="en-US" dirty="0"/>
          </a:p>
        </p:txBody>
      </p:sp>
      <p:sp>
        <p:nvSpPr>
          <p:cNvPr id="3" name="Subtitle 2"/>
          <p:cNvSpPr>
            <a:spLocks noGrp="1"/>
          </p:cNvSpPr>
          <p:nvPr>
            <p:ph type="subTitle" idx="1"/>
          </p:nvPr>
        </p:nvSpPr>
        <p:spPr>
          <a:xfrm>
            <a:off x="1371600" y="3886200"/>
            <a:ext cx="6400800" cy="2266244"/>
          </a:xfrm>
        </p:spPr>
        <p:txBody>
          <a:bodyPr>
            <a:normAutofit/>
          </a:bodyPr>
          <a:lstStyle/>
          <a:p>
            <a:r>
              <a:rPr lang="en-US" dirty="0" smtClean="0">
                <a:solidFill>
                  <a:schemeClr val="tx1"/>
                </a:solidFill>
              </a:rPr>
              <a:t>The Carbon Dice Game</a:t>
            </a:r>
          </a:p>
          <a:p>
            <a:r>
              <a:rPr lang="en-US" b="1" dirty="0" smtClean="0">
                <a:solidFill>
                  <a:srgbClr val="FF0000"/>
                </a:solidFill>
              </a:rPr>
              <a:t>Guiding Question: How does carbon and energy move through ecosystems?</a:t>
            </a:r>
            <a:endParaRPr lang="en-US" b="1" dirty="0">
              <a:solidFill>
                <a:srgbClr val="FF0000"/>
              </a:solidFill>
            </a:endParaRPr>
          </a:p>
        </p:txBody>
      </p:sp>
    </p:spTree>
    <p:extLst>
      <p:ext uri="{BB962C8B-B14F-4D97-AF65-F5344CB8AC3E}">
        <p14:creationId xmlns:p14="http://schemas.microsoft.com/office/powerpoint/2010/main" val="82357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Sunny Meadows? </a:t>
            </a:r>
            <a:endParaRPr lang="en-US" dirty="0"/>
          </a:p>
        </p:txBody>
      </p:sp>
      <p:pic>
        <p:nvPicPr>
          <p:cNvPr id="6" name="Picture 5"/>
          <p:cNvPicPr>
            <a:picLocks noChangeAspect="1"/>
          </p:cNvPicPr>
          <p:nvPr/>
        </p:nvPicPr>
        <p:blipFill>
          <a:blip r:embed="rId2"/>
          <a:stretch>
            <a:fillRect/>
          </a:stretch>
        </p:blipFill>
        <p:spPr>
          <a:xfrm>
            <a:off x="5941501" y="1546465"/>
            <a:ext cx="2989697" cy="4969362"/>
          </a:xfrm>
          <a:prstGeom prst="rect">
            <a:avLst/>
          </a:prstGeom>
        </p:spPr>
      </p:pic>
      <p:sp>
        <p:nvSpPr>
          <p:cNvPr id="7" name="Subtitle 2"/>
          <p:cNvSpPr txBox="1">
            <a:spLocks/>
          </p:cNvSpPr>
          <p:nvPr/>
        </p:nvSpPr>
        <p:spPr>
          <a:xfrm>
            <a:off x="414857" y="1392286"/>
            <a:ext cx="4919941" cy="4816962"/>
          </a:xfrm>
          <a:prstGeom prst="rect">
            <a:avLst/>
          </a:prstGeom>
        </p:spPr>
        <p:txBody>
          <a:bodyPr vert="horz" lIns="91440" tIns="45720" rIns="91440" bIns="45720" rtlCol="0">
            <a:noAutofit/>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lang="en-US" sz="3200" noProof="0" dirty="0" smtClean="0"/>
              <a:t>Grass pools, fox pools and rabbit pools constantly increased and decreased in size.</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lang="en-US" sz="1200" dirty="0"/>
          </a:p>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lang="en-US" sz="3200" dirty="0" smtClean="0"/>
              <a:t>A change in size means carbon atoms were moving.</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lang="en-US" sz="1400" dirty="0" smtClean="0"/>
          </a:p>
          <a:p>
            <a:pPr algn="ctr">
              <a:spcBef>
                <a:spcPct val="20000"/>
              </a:spcBef>
              <a:defRPr/>
            </a:pPr>
            <a:r>
              <a:rPr lang="en-US" sz="3200" b="1" i="1" dirty="0"/>
              <a:t>W</a:t>
            </a:r>
            <a:r>
              <a:rPr lang="en-US" sz="3200" b="1" i="1" dirty="0" smtClean="0"/>
              <a:t>hy</a:t>
            </a:r>
            <a:r>
              <a:rPr lang="en-US" sz="3200" b="1" dirty="0" smtClean="0"/>
              <a:t> </a:t>
            </a:r>
            <a:r>
              <a:rPr lang="en-US" sz="3200" b="1" dirty="0"/>
              <a:t>do </a:t>
            </a:r>
            <a:r>
              <a:rPr lang="en-US" sz="3200" b="1" dirty="0" smtClean="0"/>
              <a:t>carbon atoms move in and out of pools</a:t>
            </a:r>
            <a:r>
              <a:rPr lang="en-US" sz="3200" dirty="0" smtClean="0"/>
              <a:t>?</a:t>
            </a:r>
            <a:endParaRPr lang="en-US" sz="3200" b="1" dirty="0"/>
          </a:p>
        </p:txBody>
      </p:sp>
    </p:spTree>
    <p:extLst>
      <p:ext uri="{BB962C8B-B14F-4D97-AF65-F5344CB8AC3E}">
        <p14:creationId xmlns:p14="http://schemas.microsoft.com/office/powerpoint/2010/main" val="1405889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Keep in mind The Questions</a:t>
            </a:r>
            <a:endParaRPr lang="en-US" dirty="0"/>
          </a:p>
        </p:txBody>
      </p:sp>
      <p:sp>
        <p:nvSpPr>
          <p:cNvPr id="4" name="Content Placeholder 3"/>
          <p:cNvSpPr>
            <a:spLocks noGrp="1"/>
          </p:cNvSpPr>
          <p:nvPr>
            <p:ph sz="half" idx="2"/>
          </p:nvPr>
        </p:nvSpPr>
        <p:spPr>
          <a:xfrm>
            <a:off x="762000" y="1600200"/>
            <a:ext cx="7924800" cy="4525963"/>
          </a:xfrm>
        </p:spPr>
        <p:txBody>
          <a:bodyPr>
            <a:normAutofit/>
          </a:bodyPr>
          <a:lstStyle/>
          <a:p>
            <a:pPr marL="0" indent="0">
              <a:buNone/>
            </a:pPr>
            <a:r>
              <a:rPr lang="en-US" sz="3200" b="1" dirty="0" smtClean="0"/>
              <a:t>Carbon/Movement:</a:t>
            </a:r>
          </a:p>
          <a:p>
            <a:pPr marL="0" indent="0">
              <a:buNone/>
            </a:pPr>
            <a:r>
              <a:rPr lang="en-US" sz="3200" b="1" i="1" dirty="0"/>
              <a:t>How/why</a:t>
            </a:r>
            <a:r>
              <a:rPr lang="en-US" sz="3200" b="1" dirty="0"/>
              <a:t> do carbon pools change over time?</a:t>
            </a:r>
          </a:p>
          <a:p>
            <a:pPr marL="0" indent="0">
              <a:buNone/>
            </a:pPr>
            <a:endParaRPr lang="en-US" sz="3200" b="1" dirty="0" smtClean="0"/>
          </a:p>
          <a:p>
            <a:pPr marL="0" indent="0">
              <a:buNone/>
            </a:pPr>
            <a:r>
              <a:rPr lang="en-US" sz="3200" b="1" dirty="0" smtClean="0"/>
              <a:t>Energy:</a:t>
            </a:r>
            <a:endParaRPr lang="en-US" sz="3200" b="1" dirty="0"/>
          </a:p>
          <a:p>
            <a:pPr marL="0" indent="0">
              <a:buNone/>
            </a:pPr>
            <a:r>
              <a:rPr lang="en-US" sz="3200" b="1" dirty="0"/>
              <a:t>How is chemical energy </a:t>
            </a:r>
            <a:r>
              <a:rPr lang="en-US" sz="3200" b="1" dirty="0" smtClean="0"/>
              <a:t>come from? </a:t>
            </a:r>
            <a:r>
              <a:rPr lang="en-US" sz="3200" b="1" dirty="0"/>
              <a:t>How is it transformed</a:t>
            </a:r>
            <a:r>
              <a:rPr lang="en-US" sz="3200" b="1" dirty="0" smtClean="0"/>
              <a:t>? Where does it go? </a:t>
            </a:r>
            <a:endParaRPr lang="en-US" sz="3200" b="1" dirty="0"/>
          </a:p>
        </p:txBody>
      </p:sp>
    </p:spTree>
    <p:extLst>
      <p:ext uri="{BB962C8B-B14F-4D97-AF65-F5344CB8AC3E}">
        <p14:creationId xmlns:p14="http://schemas.microsoft.com/office/powerpoint/2010/main" val="2678354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779"/>
            <a:ext cx="8229600" cy="1143000"/>
          </a:xfrm>
        </p:spPr>
        <p:txBody>
          <a:bodyPr/>
          <a:lstStyle/>
          <a:p>
            <a:r>
              <a:rPr lang="en-US" dirty="0" smtClean="0"/>
              <a:t>The Carbon Dice Game</a:t>
            </a:r>
            <a:endParaRPr lang="en-US" dirty="0"/>
          </a:p>
        </p:txBody>
      </p:sp>
      <p:sp>
        <p:nvSpPr>
          <p:cNvPr id="3" name="Content Placeholder 2"/>
          <p:cNvSpPr>
            <a:spLocks noGrp="1"/>
          </p:cNvSpPr>
          <p:nvPr>
            <p:ph idx="1"/>
          </p:nvPr>
        </p:nvSpPr>
        <p:spPr>
          <a:xfrm>
            <a:off x="254001" y="891491"/>
            <a:ext cx="8432799" cy="5007428"/>
          </a:xfrm>
        </p:spPr>
        <p:txBody>
          <a:bodyPr>
            <a:noAutofit/>
          </a:bodyPr>
          <a:lstStyle/>
          <a:p>
            <a:pPr marL="0" indent="0">
              <a:buNone/>
            </a:pPr>
            <a:r>
              <a:rPr lang="en-US" b="1" dirty="0"/>
              <a:t>Y</a:t>
            </a:r>
            <a:r>
              <a:rPr lang="en-US" b="1" dirty="0" smtClean="0"/>
              <a:t>ou will be a carbon atom </a:t>
            </a:r>
            <a:r>
              <a:rPr lang="en-US" dirty="0" smtClean="0"/>
              <a:t>cycling through a simple version of an ecosystem with atmosphere, grass, rabbits, foxes, and a soil pool with decomposers.</a:t>
            </a:r>
          </a:p>
        </p:txBody>
      </p:sp>
      <p:sp>
        <p:nvSpPr>
          <p:cNvPr id="6" name="Rectangle 5"/>
          <p:cNvSpPr/>
          <p:nvPr/>
        </p:nvSpPr>
        <p:spPr>
          <a:xfrm>
            <a:off x="4336142" y="2985017"/>
            <a:ext cx="4572000" cy="2062103"/>
          </a:xfrm>
          <a:prstGeom prst="rect">
            <a:avLst/>
          </a:prstGeom>
        </p:spPr>
        <p:txBody>
          <a:bodyPr>
            <a:spAutoFit/>
          </a:bodyPr>
          <a:lstStyle/>
          <a:p>
            <a:r>
              <a:rPr lang="en-US" sz="3200" b="1" dirty="0"/>
              <a:t>Roll your dice </a:t>
            </a:r>
            <a:r>
              <a:rPr lang="en-US" sz="3200" dirty="0"/>
              <a:t>to find out where you go and what happens to you along the way</a:t>
            </a:r>
          </a:p>
        </p:txBody>
      </p:sp>
      <p:pic>
        <p:nvPicPr>
          <p:cNvPr id="7" name="Picture 6"/>
          <p:cNvPicPr>
            <a:picLocks noChangeAspect="1"/>
          </p:cNvPicPr>
          <p:nvPr/>
        </p:nvPicPr>
        <p:blipFill>
          <a:blip r:embed="rId2"/>
          <a:stretch>
            <a:fillRect/>
          </a:stretch>
        </p:blipFill>
        <p:spPr>
          <a:xfrm>
            <a:off x="5950857" y="5043714"/>
            <a:ext cx="1814286" cy="1814286"/>
          </a:xfrm>
          <a:prstGeom prst="rect">
            <a:avLst/>
          </a:prstGeom>
        </p:spPr>
      </p:pic>
      <p:pic>
        <p:nvPicPr>
          <p:cNvPr id="8" name="Picture 58" descr="circles enti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915" y="2985017"/>
            <a:ext cx="4244496" cy="2808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8575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779"/>
            <a:ext cx="8229600" cy="1143000"/>
          </a:xfrm>
        </p:spPr>
        <p:txBody>
          <a:bodyPr/>
          <a:lstStyle/>
          <a:p>
            <a:r>
              <a:rPr lang="en-US" dirty="0" smtClean="0"/>
              <a:t>The Carbon Dice Game</a:t>
            </a:r>
            <a:endParaRPr lang="en-US" dirty="0"/>
          </a:p>
        </p:txBody>
      </p:sp>
      <p:sp>
        <p:nvSpPr>
          <p:cNvPr id="3" name="Content Placeholder 2"/>
          <p:cNvSpPr>
            <a:spLocks noGrp="1"/>
          </p:cNvSpPr>
          <p:nvPr>
            <p:ph idx="1"/>
          </p:nvPr>
        </p:nvSpPr>
        <p:spPr>
          <a:xfrm>
            <a:off x="457200" y="1181779"/>
            <a:ext cx="3788229" cy="5497112"/>
          </a:xfrm>
        </p:spPr>
        <p:txBody>
          <a:bodyPr>
            <a:noAutofit/>
          </a:bodyPr>
          <a:lstStyle/>
          <a:p>
            <a:pPr marL="0" indent="0">
              <a:buNone/>
            </a:pPr>
            <a:r>
              <a:rPr lang="en-US" b="1" dirty="0" smtClean="0"/>
              <a:t>Keep a record! </a:t>
            </a:r>
            <a:r>
              <a:rPr lang="en-US" dirty="0" smtClean="0"/>
              <a:t>Be sure to </a:t>
            </a:r>
            <a:r>
              <a:rPr lang="en-US" dirty="0"/>
              <a:t>m</a:t>
            </a:r>
            <a:r>
              <a:rPr lang="en-US" dirty="0" smtClean="0"/>
              <a:t>ake a tally mark each time you arrive at a pool </a:t>
            </a:r>
          </a:p>
          <a:p>
            <a:pPr marL="0" indent="0">
              <a:buNone/>
            </a:pPr>
            <a:endParaRPr lang="en-US" dirty="0"/>
          </a:p>
          <a:p>
            <a:pPr marL="0" indent="0">
              <a:buNone/>
            </a:pPr>
            <a:r>
              <a:rPr lang="en-US" dirty="0" smtClean="0"/>
              <a:t>(or if you stay in a pool after a dice roll)</a:t>
            </a:r>
          </a:p>
        </p:txBody>
      </p:sp>
      <p:pic>
        <p:nvPicPr>
          <p:cNvPr id="5" name="Picture 4" descr="tally station.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5429" y="1054781"/>
            <a:ext cx="4722616" cy="5676221"/>
          </a:xfrm>
          <a:prstGeom prst="rect">
            <a:avLst/>
          </a:prstGeom>
        </p:spPr>
      </p:pic>
      <p:sp>
        <p:nvSpPr>
          <p:cNvPr id="6" name="TextBox 5"/>
          <p:cNvSpPr txBox="1"/>
          <p:nvPr/>
        </p:nvSpPr>
        <p:spPr>
          <a:xfrm>
            <a:off x="5098143" y="3175000"/>
            <a:ext cx="435429" cy="707886"/>
          </a:xfrm>
          <a:prstGeom prst="rect">
            <a:avLst/>
          </a:prstGeom>
          <a:noFill/>
        </p:spPr>
        <p:txBody>
          <a:bodyPr wrap="square" rtlCol="0">
            <a:spAutoFit/>
          </a:bodyPr>
          <a:lstStyle/>
          <a:p>
            <a:r>
              <a:rPr lang="en-US" sz="4000" dirty="0">
                <a:solidFill>
                  <a:srgbClr val="0000FF"/>
                </a:solidFill>
                <a:latin typeface="Chalkduster"/>
                <a:cs typeface="Chalkduster"/>
              </a:rPr>
              <a:t>|</a:t>
            </a:r>
          </a:p>
        </p:txBody>
      </p:sp>
    </p:spTree>
    <p:extLst>
      <p:ext uri="{BB962C8B-B14F-4D97-AF65-F5344CB8AC3E}">
        <p14:creationId xmlns:p14="http://schemas.microsoft.com/office/powerpoint/2010/main" val="2150988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04.jpg"/>
          <p:cNvPicPr>
            <a:picLocks noChangeAspect="1"/>
          </p:cNvPicPr>
          <p:nvPr/>
        </p:nvPicPr>
        <p:blipFill rotWithShape="1">
          <a:blip r:embed="rId2">
            <a:extLst>
              <a:ext uri="{28A0092B-C50C-407E-A947-70E740481C1C}">
                <a14:useLocalDpi xmlns:a14="http://schemas.microsoft.com/office/drawing/2010/main" val="0"/>
              </a:ext>
            </a:extLst>
          </a:blip>
          <a:srcRect l="23475" r="17199"/>
          <a:stretch/>
        </p:blipFill>
        <p:spPr>
          <a:xfrm>
            <a:off x="7003143" y="1843610"/>
            <a:ext cx="1683657" cy="1560902"/>
          </a:xfrm>
          <a:prstGeom prst="rect">
            <a:avLst/>
          </a:prstGeom>
        </p:spPr>
      </p:pic>
      <p:sp>
        <p:nvSpPr>
          <p:cNvPr id="3" name="Content Placeholder 2"/>
          <p:cNvSpPr>
            <a:spLocks noGrp="1"/>
          </p:cNvSpPr>
          <p:nvPr>
            <p:ph idx="1"/>
          </p:nvPr>
        </p:nvSpPr>
        <p:spPr>
          <a:xfrm>
            <a:off x="254001" y="926537"/>
            <a:ext cx="8432799" cy="5617697"/>
          </a:xfrm>
        </p:spPr>
        <p:txBody>
          <a:bodyPr>
            <a:noAutofit/>
          </a:bodyPr>
          <a:lstStyle/>
          <a:p>
            <a:pPr marL="0" indent="0">
              <a:buNone/>
            </a:pPr>
            <a:r>
              <a:rPr lang="en-US" b="1" dirty="0" smtClean="0"/>
              <a:t>If you are a carbon atom in an organic molecule that means you have </a:t>
            </a:r>
            <a:r>
              <a:rPr lang="en-US" b="1" dirty="0" smtClean="0">
                <a:solidFill>
                  <a:srgbClr val="008000"/>
                </a:solidFill>
              </a:rPr>
              <a:t>chemical energy </a:t>
            </a:r>
            <a:r>
              <a:rPr lang="en-US" b="1" dirty="0" smtClean="0"/>
              <a:t>associated with you</a:t>
            </a:r>
            <a:r>
              <a:rPr lang="en-US" dirty="0" smtClean="0"/>
              <a:t>. </a:t>
            </a:r>
          </a:p>
          <a:p>
            <a:pPr marL="0" indent="0">
              <a:buNone/>
            </a:pPr>
            <a:r>
              <a:rPr lang="en-US" dirty="0" smtClean="0"/>
              <a:t>Twist ties represent energy.</a:t>
            </a:r>
          </a:p>
          <a:p>
            <a:pPr marL="0" indent="0">
              <a:buNone/>
            </a:pPr>
            <a:r>
              <a:rPr lang="en-US" dirty="0" smtClean="0"/>
              <a:t>You only get to have 1 twist tie at a time. Twist ties are “spent” only once. This happens when the organism that the carbon atom is in needs to use </a:t>
            </a:r>
            <a:r>
              <a:rPr lang="en-US" dirty="0" smtClean="0">
                <a:solidFill>
                  <a:srgbClr val="008000"/>
                </a:solidFill>
              </a:rPr>
              <a:t>chemical energy</a:t>
            </a:r>
            <a:r>
              <a:rPr lang="en-US" dirty="0" smtClean="0"/>
              <a:t>. The chemical energy is transformed into </a:t>
            </a:r>
            <a:r>
              <a:rPr lang="en-US" dirty="0" smtClean="0">
                <a:solidFill>
                  <a:srgbClr val="FF0000"/>
                </a:solidFill>
              </a:rPr>
              <a:t>motion energy </a:t>
            </a:r>
            <a:r>
              <a:rPr lang="en-US" dirty="0" smtClean="0"/>
              <a:t>that an organism can use, and eventually is transformed into </a:t>
            </a:r>
            <a:r>
              <a:rPr lang="en-US" dirty="0" smtClean="0">
                <a:solidFill>
                  <a:srgbClr val="FF0000"/>
                </a:solidFill>
              </a:rPr>
              <a:t>heat energy</a:t>
            </a:r>
            <a:r>
              <a:rPr lang="en-US" dirty="0" smtClean="0"/>
              <a:t>.  </a:t>
            </a:r>
            <a:endParaRPr lang="en-US" dirty="0"/>
          </a:p>
        </p:txBody>
      </p:sp>
      <p:sp>
        <p:nvSpPr>
          <p:cNvPr id="2" name="Title 1"/>
          <p:cNvSpPr>
            <a:spLocks noGrp="1"/>
          </p:cNvSpPr>
          <p:nvPr>
            <p:ph type="title"/>
          </p:nvPr>
        </p:nvSpPr>
        <p:spPr>
          <a:xfrm>
            <a:off x="457200" y="38779"/>
            <a:ext cx="8229600" cy="1143000"/>
          </a:xfrm>
        </p:spPr>
        <p:txBody>
          <a:bodyPr/>
          <a:lstStyle/>
          <a:p>
            <a:r>
              <a:rPr lang="en-US" dirty="0" smtClean="0"/>
              <a:t>The Carbon Dice Game</a:t>
            </a:r>
            <a:endParaRPr lang="en-US" dirty="0"/>
          </a:p>
        </p:txBody>
      </p:sp>
    </p:spTree>
    <p:extLst>
      <p:ext uri="{BB962C8B-B14F-4D97-AF65-F5344CB8AC3E}">
        <p14:creationId xmlns:p14="http://schemas.microsoft.com/office/powerpoint/2010/main" val="358443916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04.jpg"/>
          <p:cNvPicPr>
            <a:picLocks noChangeAspect="1"/>
          </p:cNvPicPr>
          <p:nvPr/>
        </p:nvPicPr>
        <p:blipFill rotWithShape="1">
          <a:blip r:embed="rId2">
            <a:extLst>
              <a:ext uri="{28A0092B-C50C-407E-A947-70E740481C1C}">
                <a14:useLocalDpi xmlns:a14="http://schemas.microsoft.com/office/drawing/2010/main" val="0"/>
              </a:ext>
            </a:extLst>
          </a:blip>
          <a:srcRect l="23475" r="17199"/>
          <a:stretch/>
        </p:blipFill>
        <p:spPr>
          <a:xfrm>
            <a:off x="7435372" y="5257217"/>
            <a:ext cx="1683657" cy="1560902"/>
          </a:xfrm>
          <a:prstGeom prst="rect">
            <a:avLst/>
          </a:prstGeom>
        </p:spPr>
      </p:pic>
      <p:sp>
        <p:nvSpPr>
          <p:cNvPr id="3" name="Content Placeholder 2"/>
          <p:cNvSpPr>
            <a:spLocks noGrp="1"/>
          </p:cNvSpPr>
          <p:nvPr>
            <p:ph idx="1"/>
          </p:nvPr>
        </p:nvSpPr>
        <p:spPr>
          <a:xfrm>
            <a:off x="254001" y="926537"/>
            <a:ext cx="8432799" cy="5617697"/>
          </a:xfrm>
        </p:spPr>
        <p:txBody>
          <a:bodyPr>
            <a:noAutofit/>
          </a:bodyPr>
          <a:lstStyle/>
          <a:p>
            <a:pPr marL="0" indent="0">
              <a:buNone/>
            </a:pPr>
            <a:r>
              <a:rPr lang="en-US" b="1" dirty="0" smtClean="0"/>
              <a:t>If you a carbon atom in an organic molecule that means you have </a:t>
            </a:r>
            <a:r>
              <a:rPr lang="en-US" b="1" dirty="0" smtClean="0">
                <a:solidFill>
                  <a:srgbClr val="008000"/>
                </a:solidFill>
              </a:rPr>
              <a:t>chemical energy </a:t>
            </a:r>
            <a:r>
              <a:rPr lang="en-US" b="1" dirty="0" smtClean="0"/>
              <a:t>associated with you</a:t>
            </a:r>
            <a:r>
              <a:rPr lang="en-US" dirty="0" smtClean="0"/>
              <a:t>. </a:t>
            </a:r>
            <a:endParaRPr lang="en-US" dirty="0"/>
          </a:p>
          <a:p>
            <a:pPr marL="0" indent="0">
              <a:buNone/>
            </a:pPr>
            <a:r>
              <a:rPr lang="en-US" b="1" dirty="0" smtClean="0"/>
              <a:t>Pick up </a:t>
            </a:r>
            <a:r>
              <a:rPr lang="en-US" dirty="0" smtClean="0"/>
              <a:t>one yellow twist tie from the </a:t>
            </a:r>
            <a:r>
              <a:rPr lang="en-US" sz="4000" b="1" dirty="0" smtClean="0">
                <a:ln>
                  <a:solidFill>
                    <a:schemeClr val="tx1"/>
                  </a:solidFill>
                </a:ln>
                <a:solidFill>
                  <a:srgbClr val="FFFF00"/>
                </a:solidFill>
              </a:rPr>
              <a:t>sunlight</a:t>
            </a:r>
            <a:r>
              <a:rPr lang="en-US" dirty="0" smtClean="0"/>
              <a:t> basket when you have chemical energy. </a:t>
            </a:r>
          </a:p>
          <a:p>
            <a:pPr marL="0" lvl="0" indent="0">
              <a:buNone/>
            </a:pPr>
            <a:r>
              <a:rPr lang="en-US" b="1" dirty="0"/>
              <a:t>Keep</a:t>
            </a:r>
            <a:r>
              <a:rPr lang="en-US" dirty="0"/>
              <a:t> your yellow twist tie when you move between </a:t>
            </a:r>
            <a:r>
              <a:rPr lang="en-US" dirty="0" smtClean="0"/>
              <a:t>pools if </a:t>
            </a:r>
            <a:r>
              <a:rPr lang="en-US" dirty="0"/>
              <a:t>you still have </a:t>
            </a:r>
            <a:r>
              <a:rPr lang="en-US" dirty="0">
                <a:solidFill>
                  <a:srgbClr val="008000"/>
                </a:solidFill>
              </a:rPr>
              <a:t>chemical energy</a:t>
            </a:r>
            <a:r>
              <a:rPr lang="en-US" dirty="0" smtClean="0"/>
              <a:t>.</a:t>
            </a:r>
            <a:endParaRPr lang="en-US" dirty="0"/>
          </a:p>
          <a:p>
            <a:pPr marL="0" indent="0">
              <a:buNone/>
            </a:pPr>
            <a:r>
              <a:rPr lang="en-US" b="1" dirty="0" smtClean="0"/>
              <a:t>Leave</a:t>
            </a:r>
            <a:r>
              <a:rPr lang="en-US" dirty="0" smtClean="0"/>
              <a:t> your yellow twist tie in the </a:t>
            </a:r>
            <a:r>
              <a:rPr lang="en-US" dirty="0" smtClean="0">
                <a:solidFill>
                  <a:srgbClr val="FF0000"/>
                </a:solidFill>
              </a:rPr>
              <a:t>heat</a:t>
            </a:r>
            <a:r>
              <a:rPr lang="en-US" dirty="0" smtClean="0"/>
              <a:t> basket when you no longer have chemical energy.</a:t>
            </a:r>
          </a:p>
        </p:txBody>
      </p:sp>
      <p:sp>
        <p:nvSpPr>
          <p:cNvPr id="2" name="Title 1"/>
          <p:cNvSpPr>
            <a:spLocks noGrp="1"/>
          </p:cNvSpPr>
          <p:nvPr>
            <p:ph type="title"/>
          </p:nvPr>
        </p:nvSpPr>
        <p:spPr>
          <a:xfrm>
            <a:off x="457200" y="38779"/>
            <a:ext cx="8229600" cy="1143000"/>
          </a:xfrm>
        </p:spPr>
        <p:txBody>
          <a:bodyPr/>
          <a:lstStyle/>
          <a:p>
            <a:r>
              <a:rPr lang="en-US" dirty="0" smtClean="0"/>
              <a:t>The Carbon Dice Game</a:t>
            </a:r>
            <a:endParaRPr lang="en-US" dirty="0"/>
          </a:p>
        </p:txBody>
      </p:sp>
    </p:spTree>
    <p:extLst>
      <p:ext uri="{BB962C8B-B14F-4D97-AF65-F5344CB8AC3E}">
        <p14:creationId xmlns:p14="http://schemas.microsoft.com/office/powerpoint/2010/main" val="2380397777"/>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Carbon Dice Game</a:t>
            </a:r>
            <a:endParaRPr lang="en-US" dirty="0"/>
          </a:p>
        </p:txBody>
      </p:sp>
      <p:sp>
        <p:nvSpPr>
          <p:cNvPr id="8" name="TextBox 7"/>
          <p:cNvSpPr txBox="1"/>
          <p:nvPr/>
        </p:nvSpPr>
        <p:spPr>
          <a:xfrm>
            <a:off x="4346254" y="1303967"/>
            <a:ext cx="4663787" cy="5262979"/>
          </a:xfrm>
          <a:prstGeom prst="rect">
            <a:avLst/>
          </a:prstGeom>
          <a:noFill/>
        </p:spPr>
        <p:txBody>
          <a:bodyPr wrap="square" rtlCol="0">
            <a:spAutoFit/>
          </a:bodyPr>
          <a:lstStyle/>
          <a:p>
            <a:r>
              <a:rPr lang="en-US" sz="2400" dirty="0" smtClean="0"/>
              <a:t>Remember that the soil organic carbon pool contains </a:t>
            </a:r>
          </a:p>
          <a:p>
            <a:pPr marL="457200" indent="-457200">
              <a:buFont typeface="Arial"/>
              <a:buChar char="•"/>
            </a:pPr>
            <a:r>
              <a:rPr lang="en-US" sz="2400" dirty="0"/>
              <a:t>dead plants and animals waiting to decay (be eaten by decomposers) AND</a:t>
            </a:r>
          </a:p>
          <a:p>
            <a:pPr marL="457200" indent="-457200">
              <a:buFont typeface="Arial"/>
              <a:buChar char="•"/>
            </a:pPr>
            <a:r>
              <a:rPr lang="en-US" sz="2400" dirty="0"/>
              <a:t>the organic material of live decomposers.</a:t>
            </a:r>
          </a:p>
          <a:p>
            <a:endParaRPr lang="en-US" sz="2400" dirty="0" smtClean="0"/>
          </a:p>
          <a:p>
            <a:r>
              <a:rPr lang="en-US" sz="2400" dirty="0" smtClean="0"/>
              <a:t>Carbon atoms move to the soil organic carbon pool after death and then are eventually digested and respired by decomposers who live in the soil</a:t>
            </a:r>
            <a:endParaRPr lang="en-US" sz="2400" dirty="0"/>
          </a:p>
          <a:p>
            <a:endParaRPr lang="en-US" sz="2400" dirty="0"/>
          </a:p>
        </p:txBody>
      </p:sp>
      <p:sp>
        <p:nvSpPr>
          <p:cNvPr id="6" name="Rectangle 5"/>
          <p:cNvSpPr/>
          <p:nvPr/>
        </p:nvSpPr>
        <p:spPr>
          <a:xfrm>
            <a:off x="952546" y="4375008"/>
            <a:ext cx="767347" cy="54687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Carbon Cycle locations 04.pdf"/>
          <p:cNvPicPr>
            <a:picLocks noChangeAspect="1"/>
          </p:cNvPicPr>
          <p:nvPr/>
        </p:nvPicPr>
        <p:blipFill rotWithShape="1">
          <a:blip r:embed="rId3">
            <a:extLst>
              <a:ext uri="{28A0092B-C50C-407E-A947-70E740481C1C}">
                <a14:useLocalDpi xmlns:a14="http://schemas.microsoft.com/office/drawing/2010/main" val="0"/>
              </a:ext>
            </a:extLst>
          </a:blip>
          <a:srcRect b="30526"/>
          <a:stretch/>
        </p:blipFill>
        <p:spPr>
          <a:xfrm>
            <a:off x="131501" y="1417638"/>
            <a:ext cx="4214753" cy="3789362"/>
          </a:xfrm>
          <a:prstGeom prst="rect">
            <a:avLst/>
          </a:prstGeom>
        </p:spPr>
      </p:pic>
    </p:spTree>
    <p:extLst>
      <p:ext uri="{BB962C8B-B14F-4D97-AF65-F5344CB8AC3E}">
        <p14:creationId xmlns:p14="http://schemas.microsoft.com/office/powerpoint/2010/main" val="62592559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00FF"/>
                </a:solidFill>
              </a:rPr>
              <a:t>Why does the biomass pyramid exist?</a:t>
            </a:r>
            <a:endParaRPr lang="en-US" dirty="0">
              <a:solidFill>
                <a:srgbClr val="0000FF"/>
              </a:solidFill>
            </a:endParaRPr>
          </a:p>
        </p:txBody>
      </p:sp>
      <p:sp>
        <p:nvSpPr>
          <p:cNvPr id="3" name="Content Placeholder 2"/>
          <p:cNvSpPr>
            <a:spLocks noGrp="1"/>
          </p:cNvSpPr>
          <p:nvPr>
            <p:ph idx="1"/>
          </p:nvPr>
        </p:nvSpPr>
        <p:spPr/>
        <p:txBody>
          <a:bodyPr>
            <a:normAutofit lnSpcReduction="10000"/>
          </a:bodyPr>
          <a:lstStyle/>
          <a:p>
            <a:r>
              <a:rPr lang="en-US" dirty="0"/>
              <a:t>Well, the predators I believe probably haven't been here as long as the plants so maybe they haven't had enough growing to do, enough expansion I shall say because earth was here long before human kind or any other type of predator came along so. </a:t>
            </a:r>
            <a:endParaRPr lang="en-US" dirty="0" smtClean="0"/>
          </a:p>
          <a:p>
            <a:r>
              <a:rPr lang="en-US" dirty="0"/>
              <a:t>I feel like there’s a lot more plants on the earth than </a:t>
            </a:r>
            <a:r>
              <a:rPr lang="en-US" dirty="0" smtClean="0"/>
              <a:t>predators…</a:t>
            </a:r>
            <a:r>
              <a:rPr lang="en-US" dirty="0"/>
              <a:t>Because they’re smaller. </a:t>
            </a:r>
          </a:p>
        </p:txBody>
      </p:sp>
    </p:spTree>
    <p:extLst>
      <p:ext uri="{BB962C8B-B14F-4D97-AF65-F5344CB8AC3E}">
        <p14:creationId xmlns:p14="http://schemas.microsoft.com/office/powerpoint/2010/main" val="10042336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5065"/>
            <a:ext cx="8229600" cy="977219"/>
          </a:xfrm>
        </p:spPr>
        <p:txBody>
          <a:bodyPr/>
          <a:lstStyle/>
          <a:p>
            <a:r>
              <a:rPr lang="en-US" dirty="0" smtClean="0"/>
              <a:t>To Begin…</a:t>
            </a:r>
            <a:endParaRPr lang="en-US" dirty="0"/>
          </a:p>
        </p:txBody>
      </p:sp>
      <p:sp>
        <p:nvSpPr>
          <p:cNvPr id="3" name="Content Placeholder 2"/>
          <p:cNvSpPr>
            <a:spLocks noGrp="1"/>
          </p:cNvSpPr>
          <p:nvPr>
            <p:ph idx="1"/>
          </p:nvPr>
        </p:nvSpPr>
        <p:spPr>
          <a:xfrm>
            <a:off x="457200" y="907140"/>
            <a:ext cx="8229600" cy="5388427"/>
          </a:xfrm>
        </p:spPr>
        <p:txBody>
          <a:bodyPr>
            <a:noAutofit/>
          </a:bodyPr>
          <a:lstStyle/>
          <a:p>
            <a:pPr lvl="0">
              <a:buNone/>
            </a:pPr>
            <a:r>
              <a:rPr lang="en-US" sz="3400" dirty="0" smtClean="0"/>
              <a:t>Start as a carbon atom in the atmosphere.</a:t>
            </a:r>
          </a:p>
          <a:p>
            <a:pPr lvl="0">
              <a:buNone/>
            </a:pPr>
            <a:endParaRPr lang="en-US" sz="3400" dirty="0"/>
          </a:p>
          <a:p>
            <a:pPr lvl="0">
              <a:buNone/>
            </a:pPr>
            <a:r>
              <a:rPr lang="en-US" sz="3400" dirty="0" smtClean="0"/>
              <a:t>You are inorganic carbon, so you do not start with a twist tie.</a:t>
            </a:r>
          </a:p>
          <a:p>
            <a:pPr lvl="0">
              <a:buNone/>
            </a:pPr>
            <a:endParaRPr lang="en-US" sz="3400" dirty="0"/>
          </a:p>
          <a:p>
            <a:pPr lvl="0">
              <a:buNone/>
            </a:pPr>
            <a:endParaRPr lang="en-US" sz="3400" dirty="0" smtClean="0"/>
          </a:p>
          <a:p>
            <a:pPr lvl="0">
              <a:buNone/>
            </a:pPr>
            <a:endParaRPr lang="en-US" sz="3400" dirty="0"/>
          </a:p>
          <a:p>
            <a:pPr lvl="0">
              <a:buNone/>
            </a:pPr>
            <a:r>
              <a:rPr lang="en-US" sz="3400" dirty="0" smtClean="0"/>
              <a:t>Good luck!</a:t>
            </a:r>
            <a:endParaRPr lang="en-US" sz="3400" dirty="0"/>
          </a:p>
        </p:txBody>
      </p:sp>
    </p:spTree>
    <p:extLst>
      <p:ext uri="{BB962C8B-B14F-4D97-AF65-F5344CB8AC3E}">
        <p14:creationId xmlns:p14="http://schemas.microsoft.com/office/powerpoint/2010/main" val="39401000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7702"/>
            <a:ext cx="7772400" cy="1192306"/>
          </a:xfrm>
        </p:spPr>
        <p:txBody>
          <a:bodyPr>
            <a:normAutofit/>
          </a:bodyPr>
          <a:lstStyle/>
          <a:p>
            <a:pPr marL="0" lvl="0" indent="0"/>
            <a:r>
              <a:rPr lang="en-US" dirty="0" smtClean="0"/>
              <a:t>After the Carbon Dice Game:</a:t>
            </a:r>
            <a:endParaRPr lang="en-US" dirty="0"/>
          </a:p>
        </p:txBody>
      </p:sp>
      <p:sp>
        <p:nvSpPr>
          <p:cNvPr id="3" name="Subtitle 2"/>
          <p:cNvSpPr>
            <a:spLocks noGrp="1"/>
          </p:cNvSpPr>
          <p:nvPr>
            <p:ph type="subTitle" idx="1"/>
          </p:nvPr>
        </p:nvSpPr>
        <p:spPr>
          <a:xfrm>
            <a:off x="403412" y="1226677"/>
            <a:ext cx="8411882" cy="1752600"/>
          </a:xfrm>
        </p:spPr>
        <p:txBody>
          <a:bodyPr/>
          <a:lstStyle/>
          <a:p>
            <a:r>
              <a:rPr lang="en-US" dirty="0">
                <a:solidFill>
                  <a:schemeClr val="tx1"/>
                </a:solidFill>
              </a:rPr>
              <a:t>Collect all the Tally Mark Cards from each station. Count the tallies and enter them into the spreadsheet. </a:t>
            </a:r>
          </a:p>
        </p:txBody>
      </p:sp>
      <p:pic>
        <p:nvPicPr>
          <p:cNvPr id="4" name="Picture 3" descr="excel picture.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3763" y="2850725"/>
            <a:ext cx="5991412" cy="3667158"/>
          </a:xfrm>
          <a:prstGeom prst="rect">
            <a:avLst/>
          </a:prstGeom>
        </p:spPr>
      </p:pic>
    </p:spTree>
    <p:extLst>
      <p:ext uri="{BB962C8B-B14F-4D97-AF65-F5344CB8AC3E}">
        <p14:creationId xmlns:p14="http://schemas.microsoft.com/office/powerpoint/2010/main" val="11498384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sample </a:t>
            </a:r>
            <a:r>
              <a:rPr lang="en-US" dirty="0" smtClean="0"/>
              <a:t>data</a:t>
            </a:r>
            <a:endParaRPr lang="en-US" dirty="0"/>
          </a:p>
        </p:txBody>
      </p:sp>
      <p:pic>
        <p:nvPicPr>
          <p:cNvPr id="5" name="Picture 4"/>
          <p:cNvPicPr>
            <a:picLocks noChangeAspect="1"/>
          </p:cNvPicPr>
          <p:nvPr/>
        </p:nvPicPr>
        <p:blipFill>
          <a:blip r:embed="rId2"/>
          <a:stretch>
            <a:fillRect/>
          </a:stretch>
        </p:blipFill>
        <p:spPr>
          <a:xfrm>
            <a:off x="347301" y="1879599"/>
            <a:ext cx="8386720" cy="4430376"/>
          </a:xfrm>
          <a:prstGeom prst="rect">
            <a:avLst/>
          </a:prstGeom>
        </p:spPr>
      </p:pic>
    </p:spTree>
    <p:extLst>
      <p:ext uri="{BB962C8B-B14F-4D97-AF65-F5344CB8AC3E}">
        <p14:creationId xmlns:p14="http://schemas.microsoft.com/office/powerpoint/2010/main" val="30360545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Tracing Carbon Paths Worksheet Part I</a:t>
            </a:r>
            <a:endParaRPr lang="en-US" dirty="0"/>
          </a:p>
        </p:txBody>
      </p:sp>
      <p:pic>
        <p:nvPicPr>
          <p:cNvPr id="5" name="Picture 58" descr="circles enti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795" y="1417638"/>
            <a:ext cx="7205268" cy="4768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31673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8" descr="circles enti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61" y="450713"/>
            <a:ext cx="9194261" cy="608461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Freeform 3"/>
          <p:cNvSpPr/>
          <p:nvPr/>
        </p:nvSpPr>
        <p:spPr>
          <a:xfrm>
            <a:off x="1435320" y="952500"/>
            <a:ext cx="258014" cy="3323167"/>
          </a:xfrm>
          <a:custGeom>
            <a:avLst/>
            <a:gdLst>
              <a:gd name="connsiteX0" fmla="*/ 457091 w 457091"/>
              <a:gd name="connsiteY0" fmla="*/ 0 h 3026833"/>
              <a:gd name="connsiteX1" fmla="*/ 54924 w 457091"/>
              <a:gd name="connsiteY1" fmla="*/ 1058333 h 3026833"/>
              <a:gd name="connsiteX2" fmla="*/ 12591 w 457091"/>
              <a:gd name="connsiteY2" fmla="*/ 2307166 h 3026833"/>
              <a:gd name="connsiteX3" fmla="*/ 139591 w 457091"/>
              <a:gd name="connsiteY3" fmla="*/ 3026833 h 3026833"/>
            </a:gdLst>
            <a:ahLst/>
            <a:cxnLst>
              <a:cxn ang="0">
                <a:pos x="connsiteX0" y="connsiteY0"/>
              </a:cxn>
              <a:cxn ang="0">
                <a:pos x="connsiteX1" y="connsiteY1"/>
              </a:cxn>
              <a:cxn ang="0">
                <a:pos x="connsiteX2" y="connsiteY2"/>
              </a:cxn>
              <a:cxn ang="0">
                <a:pos x="connsiteX3" y="connsiteY3"/>
              </a:cxn>
            </a:cxnLst>
            <a:rect l="l" t="t" r="r" b="b"/>
            <a:pathLst>
              <a:path w="457091" h="3026833">
                <a:moveTo>
                  <a:pt x="457091" y="0"/>
                </a:moveTo>
                <a:cubicBezTo>
                  <a:pt x="293049" y="336902"/>
                  <a:pt x="129007" y="673805"/>
                  <a:pt x="54924" y="1058333"/>
                </a:cubicBezTo>
                <a:cubicBezTo>
                  <a:pt x="-19159" y="1442861"/>
                  <a:pt x="-1520" y="1979083"/>
                  <a:pt x="12591" y="2307166"/>
                </a:cubicBezTo>
                <a:cubicBezTo>
                  <a:pt x="26702" y="2635249"/>
                  <a:pt x="139591" y="3026833"/>
                  <a:pt x="139591" y="3026833"/>
                </a:cubicBezTo>
              </a:path>
            </a:pathLst>
          </a:custGeom>
          <a:noFill/>
          <a:ln w="127000">
            <a:solidFill>
              <a:srgbClr val="00FF00"/>
            </a:solidFill>
            <a:tailEnd type="stealth"/>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4064000" y="740832"/>
            <a:ext cx="973667" cy="529167"/>
          </a:xfrm>
          <a:custGeom>
            <a:avLst/>
            <a:gdLst>
              <a:gd name="connsiteX0" fmla="*/ 804334 w 804334"/>
              <a:gd name="connsiteY0" fmla="*/ 0 h 381000"/>
              <a:gd name="connsiteX1" fmla="*/ 0 w 804334"/>
              <a:gd name="connsiteY1" fmla="*/ 381000 h 381000"/>
            </a:gdLst>
            <a:ahLst/>
            <a:cxnLst>
              <a:cxn ang="0">
                <a:pos x="connsiteX0" y="connsiteY0"/>
              </a:cxn>
              <a:cxn ang="0">
                <a:pos x="connsiteX1" y="connsiteY1"/>
              </a:cxn>
            </a:cxnLst>
            <a:rect l="l" t="t" r="r" b="b"/>
            <a:pathLst>
              <a:path w="804334" h="381000">
                <a:moveTo>
                  <a:pt x="804334" y="0"/>
                </a:moveTo>
                <a:lnTo>
                  <a:pt x="0" y="381000"/>
                </a:lnTo>
              </a:path>
            </a:pathLst>
          </a:custGeom>
          <a:ln w="127000">
            <a:solidFill>
              <a:srgbClr val="00FF00"/>
            </a:solidFill>
            <a:tailEnd type="stealth"/>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5058834" y="1862667"/>
            <a:ext cx="279870" cy="2328333"/>
          </a:xfrm>
          <a:custGeom>
            <a:avLst/>
            <a:gdLst>
              <a:gd name="connsiteX0" fmla="*/ 682036 w 682036"/>
              <a:gd name="connsiteY0" fmla="*/ 0 h 2328333"/>
              <a:gd name="connsiteX1" fmla="*/ 47036 w 682036"/>
              <a:gd name="connsiteY1" fmla="*/ 1799166 h 2328333"/>
              <a:gd name="connsiteX2" fmla="*/ 47036 w 682036"/>
              <a:gd name="connsiteY2" fmla="*/ 2328333 h 2328333"/>
            </a:gdLst>
            <a:ahLst/>
            <a:cxnLst>
              <a:cxn ang="0">
                <a:pos x="connsiteX0" y="connsiteY0"/>
              </a:cxn>
              <a:cxn ang="0">
                <a:pos x="connsiteX1" y="connsiteY1"/>
              </a:cxn>
              <a:cxn ang="0">
                <a:pos x="connsiteX2" y="connsiteY2"/>
              </a:cxn>
            </a:cxnLst>
            <a:rect l="l" t="t" r="r" b="b"/>
            <a:pathLst>
              <a:path w="682036" h="2328333">
                <a:moveTo>
                  <a:pt x="682036" y="0"/>
                </a:moveTo>
                <a:cubicBezTo>
                  <a:pt x="417452" y="705555"/>
                  <a:pt x="152869" y="1411111"/>
                  <a:pt x="47036" y="1799166"/>
                </a:cubicBezTo>
                <a:cubicBezTo>
                  <a:pt x="-58797" y="2187221"/>
                  <a:pt x="47036" y="2328333"/>
                  <a:pt x="47036" y="2328333"/>
                </a:cubicBezTo>
              </a:path>
            </a:pathLst>
          </a:custGeom>
          <a:ln w="127000">
            <a:solidFill>
              <a:srgbClr val="00FF00"/>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TextBox 9"/>
          <p:cNvSpPr txBox="1"/>
          <p:nvPr/>
        </p:nvSpPr>
        <p:spPr>
          <a:xfrm>
            <a:off x="941908" y="2159000"/>
            <a:ext cx="359833" cy="769441"/>
          </a:xfrm>
          <a:prstGeom prst="rect">
            <a:avLst/>
          </a:prstGeom>
          <a:noFill/>
        </p:spPr>
        <p:txBody>
          <a:bodyPr wrap="square" rtlCol="0">
            <a:spAutoFit/>
          </a:bodyPr>
          <a:lstStyle/>
          <a:p>
            <a:r>
              <a:rPr lang="en-US" sz="4400" b="1" dirty="0" smtClean="0">
                <a:solidFill>
                  <a:srgbClr val="00FF00"/>
                </a:solidFill>
              </a:rPr>
              <a:t>P</a:t>
            </a:r>
            <a:endParaRPr lang="en-US" sz="4400" b="1" dirty="0">
              <a:solidFill>
                <a:srgbClr val="00FF00"/>
              </a:solidFill>
            </a:endParaRPr>
          </a:p>
        </p:txBody>
      </p:sp>
      <p:sp>
        <p:nvSpPr>
          <p:cNvPr id="11" name="TextBox 10"/>
          <p:cNvSpPr txBox="1"/>
          <p:nvPr/>
        </p:nvSpPr>
        <p:spPr>
          <a:xfrm>
            <a:off x="5158787" y="2564887"/>
            <a:ext cx="359833" cy="769441"/>
          </a:xfrm>
          <a:prstGeom prst="rect">
            <a:avLst/>
          </a:prstGeom>
          <a:noFill/>
        </p:spPr>
        <p:txBody>
          <a:bodyPr wrap="square" rtlCol="0">
            <a:spAutoFit/>
          </a:bodyPr>
          <a:lstStyle/>
          <a:p>
            <a:r>
              <a:rPr lang="en-US" sz="4400" b="1" dirty="0" smtClean="0">
                <a:solidFill>
                  <a:srgbClr val="00FF00"/>
                </a:solidFill>
              </a:rPr>
              <a:t>P</a:t>
            </a:r>
            <a:endParaRPr lang="en-US" sz="4400" b="1" dirty="0">
              <a:solidFill>
                <a:srgbClr val="00FF00"/>
              </a:solidFill>
            </a:endParaRPr>
          </a:p>
        </p:txBody>
      </p:sp>
      <p:sp>
        <p:nvSpPr>
          <p:cNvPr id="13" name="TextBox 12"/>
          <p:cNvSpPr txBox="1"/>
          <p:nvPr/>
        </p:nvSpPr>
        <p:spPr>
          <a:xfrm>
            <a:off x="3905250" y="323780"/>
            <a:ext cx="359833" cy="769441"/>
          </a:xfrm>
          <a:prstGeom prst="rect">
            <a:avLst/>
          </a:prstGeom>
          <a:noFill/>
        </p:spPr>
        <p:txBody>
          <a:bodyPr wrap="square" rtlCol="0">
            <a:spAutoFit/>
          </a:bodyPr>
          <a:lstStyle/>
          <a:p>
            <a:r>
              <a:rPr lang="en-US" sz="4400" b="1" dirty="0" smtClean="0">
                <a:solidFill>
                  <a:srgbClr val="00FF00"/>
                </a:solidFill>
              </a:rPr>
              <a:t>P</a:t>
            </a:r>
            <a:endParaRPr lang="en-US" sz="4400" b="1" dirty="0">
              <a:solidFill>
                <a:srgbClr val="00FF00"/>
              </a:solidFill>
            </a:endParaRPr>
          </a:p>
        </p:txBody>
      </p:sp>
      <p:sp>
        <p:nvSpPr>
          <p:cNvPr id="14" name="Freeform 13"/>
          <p:cNvSpPr/>
          <p:nvPr/>
        </p:nvSpPr>
        <p:spPr>
          <a:xfrm>
            <a:off x="2032000" y="4529667"/>
            <a:ext cx="719667" cy="130753"/>
          </a:xfrm>
          <a:custGeom>
            <a:avLst/>
            <a:gdLst>
              <a:gd name="connsiteX0" fmla="*/ 0 w 719667"/>
              <a:gd name="connsiteY0" fmla="*/ 84666 h 130753"/>
              <a:gd name="connsiteX1" fmla="*/ 423333 w 719667"/>
              <a:gd name="connsiteY1" fmla="*/ 127000 h 130753"/>
              <a:gd name="connsiteX2" fmla="*/ 719667 w 719667"/>
              <a:gd name="connsiteY2" fmla="*/ 0 h 130753"/>
            </a:gdLst>
            <a:ahLst/>
            <a:cxnLst>
              <a:cxn ang="0">
                <a:pos x="connsiteX0" y="connsiteY0"/>
              </a:cxn>
              <a:cxn ang="0">
                <a:pos x="connsiteX1" y="connsiteY1"/>
              </a:cxn>
              <a:cxn ang="0">
                <a:pos x="connsiteX2" y="connsiteY2"/>
              </a:cxn>
            </a:cxnLst>
            <a:rect l="l" t="t" r="r" b="b"/>
            <a:pathLst>
              <a:path w="719667" h="130753">
                <a:moveTo>
                  <a:pt x="0" y="84666"/>
                </a:moveTo>
                <a:cubicBezTo>
                  <a:pt x="151694" y="112888"/>
                  <a:pt x="303389" y="141111"/>
                  <a:pt x="423333" y="127000"/>
                </a:cubicBezTo>
                <a:cubicBezTo>
                  <a:pt x="543278" y="112889"/>
                  <a:pt x="719667" y="0"/>
                  <a:pt x="719667" y="0"/>
                </a:cubicBezTo>
              </a:path>
            </a:pathLst>
          </a:custGeom>
          <a:ln w="127000">
            <a:solidFill>
              <a:schemeClr val="accent3"/>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5291666" y="4191000"/>
            <a:ext cx="1185333" cy="1121833"/>
          </a:xfrm>
          <a:custGeom>
            <a:avLst/>
            <a:gdLst>
              <a:gd name="connsiteX0" fmla="*/ 0 w 444500"/>
              <a:gd name="connsiteY0" fmla="*/ 719667 h 719667"/>
              <a:gd name="connsiteX1" fmla="*/ 359833 w 444500"/>
              <a:gd name="connsiteY1" fmla="*/ 317500 h 719667"/>
              <a:gd name="connsiteX2" fmla="*/ 444500 w 444500"/>
              <a:gd name="connsiteY2" fmla="*/ 0 h 719667"/>
            </a:gdLst>
            <a:ahLst/>
            <a:cxnLst>
              <a:cxn ang="0">
                <a:pos x="connsiteX0" y="connsiteY0"/>
              </a:cxn>
              <a:cxn ang="0">
                <a:pos x="connsiteX1" y="connsiteY1"/>
              </a:cxn>
              <a:cxn ang="0">
                <a:pos x="connsiteX2" y="connsiteY2"/>
              </a:cxn>
            </a:cxnLst>
            <a:rect l="l" t="t" r="r" b="b"/>
            <a:pathLst>
              <a:path w="444500" h="719667">
                <a:moveTo>
                  <a:pt x="0" y="719667"/>
                </a:moveTo>
                <a:cubicBezTo>
                  <a:pt x="142875" y="578555"/>
                  <a:pt x="285750" y="437444"/>
                  <a:pt x="359833" y="317500"/>
                </a:cubicBezTo>
                <a:cubicBezTo>
                  <a:pt x="433916" y="197556"/>
                  <a:pt x="444500" y="0"/>
                  <a:pt x="444500" y="0"/>
                </a:cubicBezTo>
              </a:path>
            </a:pathLst>
          </a:custGeom>
          <a:ln w="127000">
            <a:solidFill>
              <a:schemeClr val="accent3"/>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6730999" y="3323168"/>
            <a:ext cx="444500" cy="698500"/>
          </a:xfrm>
          <a:custGeom>
            <a:avLst/>
            <a:gdLst>
              <a:gd name="connsiteX0" fmla="*/ 0 w 444500"/>
              <a:gd name="connsiteY0" fmla="*/ 529167 h 529167"/>
              <a:gd name="connsiteX1" fmla="*/ 338667 w 444500"/>
              <a:gd name="connsiteY1" fmla="*/ 317500 h 529167"/>
              <a:gd name="connsiteX2" fmla="*/ 444500 w 444500"/>
              <a:gd name="connsiteY2" fmla="*/ 0 h 529167"/>
            </a:gdLst>
            <a:ahLst/>
            <a:cxnLst>
              <a:cxn ang="0">
                <a:pos x="connsiteX0" y="connsiteY0"/>
              </a:cxn>
              <a:cxn ang="0">
                <a:pos x="connsiteX1" y="connsiteY1"/>
              </a:cxn>
              <a:cxn ang="0">
                <a:pos x="connsiteX2" y="connsiteY2"/>
              </a:cxn>
            </a:cxnLst>
            <a:rect l="l" t="t" r="r" b="b"/>
            <a:pathLst>
              <a:path w="444500" h="529167">
                <a:moveTo>
                  <a:pt x="0" y="529167"/>
                </a:moveTo>
                <a:cubicBezTo>
                  <a:pt x="132292" y="467430"/>
                  <a:pt x="264584" y="405694"/>
                  <a:pt x="338667" y="317500"/>
                </a:cubicBezTo>
                <a:cubicBezTo>
                  <a:pt x="412750" y="229305"/>
                  <a:pt x="444500" y="0"/>
                  <a:pt x="444500" y="0"/>
                </a:cubicBezTo>
              </a:path>
            </a:pathLst>
          </a:custGeom>
          <a:ln w="127000">
            <a:solidFill>
              <a:schemeClr val="accent3"/>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Freeform 16"/>
          <p:cNvSpPr/>
          <p:nvPr/>
        </p:nvSpPr>
        <p:spPr>
          <a:xfrm>
            <a:off x="5207000" y="5820833"/>
            <a:ext cx="2286000" cy="326946"/>
          </a:xfrm>
          <a:custGeom>
            <a:avLst/>
            <a:gdLst>
              <a:gd name="connsiteX0" fmla="*/ 0 w 2286000"/>
              <a:gd name="connsiteY0" fmla="*/ 0 h 326946"/>
              <a:gd name="connsiteX1" fmla="*/ 889000 w 2286000"/>
              <a:gd name="connsiteY1" fmla="*/ 296334 h 326946"/>
              <a:gd name="connsiteX2" fmla="*/ 2286000 w 2286000"/>
              <a:gd name="connsiteY2" fmla="*/ 317500 h 326946"/>
            </a:gdLst>
            <a:ahLst/>
            <a:cxnLst>
              <a:cxn ang="0">
                <a:pos x="connsiteX0" y="connsiteY0"/>
              </a:cxn>
              <a:cxn ang="0">
                <a:pos x="connsiteX1" y="connsiteY1"/>
              </a:cxn>
              <a:cxn ang="0">
                <a:pos x="connsiteX2" y="connsiteY2"/>
              </a:cxn>
            </a:cxnLst>
            <a:rect l="l" t="t" r="r" b="b"/>
            <a:pathLst>
              <a:path w="2286000" h="326946">
                <a:moveTo>
                  <a:pt x="0" y="0"/>
                </a:moveTo>
                <a:cubicBezTo>
                  <a:pt x="254000" y="121708"/>
                  <a:pt x="508000" y="243417"/>
                  <a:pt x="889000" y="296334"/>
                </a:cubicBezTo>
                <a:cubicBezTo>
                  <a:pt x="1270000" y="349251"/>
                  <a:pt x="2286000" y="317500"/>
                  <a:pt x="2286000" y="317500"/>
                </a:cubicBezTo>
              </a:path>
            </a:pathLst>
          </a:custGeom>
          <a:ln w="127000">
            <a:solidFill>
              <a:schemeClr val="accent3"/>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Freeform 17"/>
          <p:cNvSpPr/>
          <p:nvPr/>
        </p:nvSpPr>
        <p:spPr>
          <a:xfrm>
            <a:off x="6625168" y="4191000"/>
            <a:ext cx="867832" cy="1629833"/>
          </a:xfrm>
          <a:custGeom>
            <a:avLst/>
            <a:gdLst>
              <a:gd name="connsiteX0" fmla="*/ 0 w 1079500"/>
              <a:gd name="connsiteY0" fmla="*/ 0 h 1333500"/>
              <a:gd name="connsiteX1" fmla="*/ 359833 w 1079500"/>
              <a:gd name="connsiteY1" fmla="*/ 698500 h 1333500"/>
              <a:gd name="connsiteX2" fmla="*/ 1079500 w 1079500"/>
              <a:gd name="connsiteY2" fmla="*/ 1333500 h 1333500"/>
            </a:gdLst>
            <a:ahLst/>
            <a:cxnLst>
              <a:cxn ang="0">
                <a:pos x="connsiteX0" y="connsiteY0"/>
              </a:cxn>
              <a:cxn ang="0">
                <a:pos x="connsiteX1" y="connsiteY1"/>
              </a:cxn>
              <a:cxn ang="0">
                <a:pos x="connsiteX2" y="connsiteY2"/>
              </a:cxn>
            </a:cxnLst>
            <a:rect l="l" t="t" r="r" b="b"/>
            <a:pathLst>
              <a:path w="1079500" h="1333500">
                <a:moveTo>
                  <a:pt x="0" y="0"/>
                </a:moveTo>
                <a:cubicBezTo>
                  <a:pt x="89958" y="238125"/>
                  <a:pt x="179916" y="476250"/>
                  <a:pt x="359833" y="698500"/>
                </a:cubicBezTo>
                <a:cubicBezTo>
                  <a:pt x="539750" y="920750"/>
                  <a:pt x="1079500" y="1333500"/>
                  <a:pt x="1079500" y="1333500"/>
                </a:cubicBezTo>
              </a:path>
            </a:pathLst>
          </a:custGeom>
          <a:ln w="127000">
            <a:solidFill>
              <a:schemeClr val="accent3"/>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Freeform 18"/>
          <p:cNvSpPr/>
          <p:nvPr/>
        </p:nvSpPr>
        <p:spPr>
          <a:xfrm>
            <a:off x="7366000" y="3323167"/>
            <a:ext cx="973667" cy="2053166"/>
          </a:xfrm>
          <a:custGeom>
            <a:avLst/>
            <a:gdLst>
              <a:gd name="connsiteX0" fmla="*/ 0 w 973667"/>
              <a:gd name="connsiteY0" fmla="*/ 0 h 2053166"/>
              <a:gd name="connsiteX1" fmla="*/ 613833 w 973667"/>
              <a:gd name="connsiteY1" fmla="*/ 698500 h 2053166"/>
              <a:gd name="connsiteX2" fmla="*/ 973667 w 973667"/>
              <a:gd name="connsiteY2" fmla="*/ 2053166 h 2053166"/>
            </a:gdLst>
            <a:ahLst/>
            <a:cxnLst>
              <a:cxn ang="0">
                <a:pos x="connsiteX0" y="connsiteY0"/>
              </a:cxn>
              <a:cxn ang="0">
                <a:pos x="connsiteX1" y="connsiteY1"/>
              </a:cxn>
              <a:cxn ang="0">
                <a:pos x="connsiteX2" y="connsiteY2"/>
              </a:cxn>
            </a:cxnLst>
            <a:rect l="l" t="t" r="r" b="b"/>
            <a:pathLst>
              <a:path w="973667" h="2053166">
                <a:moveTo>
                  <a:pt x="0" y="0"/>
                </a:moveTo>
                <a:cubicBezTo>
                  <a:pt x="225777" y="178153"/>
                  <a:pt x="451555" y="356306"/>
                  <a:pt x="613833" y="698500"/>
                </a:cubicBezTo>
                <a:cubicBezTo>
                  <a:pt x="776111" y="1040694"/>
                  <a:pt x="973667" y="2053166"/>
                  <a:pt x="973667" y="2053166"/>
                </a:cubicBezTo>
              </a:path>
            </a:pathLst>
          </a:custGeom>
          <a:ln w="127000">
            <a:solidFill>
              <a:schemeClr val="accent3"/>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TextBox 19"/>
          <p:cNvSpPr txBox="1"/>
          <p:nvPr/>
        </p:nvSpPr>
        <p:spPr>
          <a:xfrm>
            <a:off x="2078564" y="4596919"/>
            <a:ext cx="359833"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smtClean="0">
                <a:solidFill>
                  <a:schemeClr val="accent3"/>
                </a:solidFill>
              </a:rPr>
              <a:t>E</a:t>
            </a:r>
            <a:endParaRPr lang="en-US" sz="4400" b="1" dirty="0">
              <a:solidFill>
                <a:schemeClr val="accent3"/>
              </a:solidFill>
            </a:endParaRPr>
          </a:p>
        </p:txBody>
      </p:sp>
      <p:sp>
        <p:nvSpPr>
          <p:cNvPr id="21" name="TextBox 20"/>
          <p:cNvSpPr txBox="1"/>
          <p:nvPr/>
        </p:nvSpPr>
        <p:spPr>
          <a:xfrm>
            <a:off x="5296370" y="4364598"/>
            <a:ext cx="359833"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smtClean="0">
                <a:solidFill>
                  <a:schemeClr val="accent3"/>
                </a:solidFill>
              </a:rPr>
              <a:t>E</a:t>
            </a:r>
            <a:endParaRPr lang="en-US" sz="4400" b="1" dirty="0">
              <a:solidFill>
                <a:schemeClr val="accent3"/>
              </a:solidFill>
            </a:endParaRPr>
          </a:p>
        </p:txBody>
      </p:sp>
      <p:sp>
        <p:nvSpPr>
          <p:cNvPr id="22" name="TextBox 21"/>
          <p:cNvSpPr txBox="1"/>
          <p:nvPr/>
        </p:nvSpPr>
        <p:spPr>
          <a:xfrm>
            <a:off x="5775206" y="5328773"/>
            <a:ext cx="359833"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smtClean="0">
                <a:solidFill>
                  <a:schemeClr val="accent3"/>
                </a:solidFill>
              </a:rPr>
              <a:t>D</a:t>
            </a:r>
            <a:endParaRPr lang="en-US" sz="4400" b="1" dirty="0">
              <a:solidFill>
                <a:schemeClr val="accent3"/>
              </a:solidFill>
            </a:endParaRPr>
          </a:p>
        </p:txBody>
      </p:sp>
      <p:sp>
        <p:nvSpPr>
          <p:cNvPr id="23" name="TextBox 22"/>
          <p:cNvSpPr txBox="1"/>
          <p:nvPr/>
        </p:nvSpPr>
        <p:spPr>
          <a:xfrm>
            <a:off x="6816605" y="4275699"/>
            <a:ext cx="359833"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smtClean="0">
                <a:solidFill>
                  <a:schemeClr val="accent3"/>
                </a:solidFill>
              </a:rPr>
              <a:t>D</a:t>
            </a:r>
            <a:endParaRPr lang="en-US" sz="4400" b="1" dirty="0">
              <a:solidFill>
                <a:schemeClr val="accent3"/>
              </a:solidFill>
            </a:endParaRPr>
          </a:p>
        </p:txBody>
      </p:sp>
      <p:sp>
        <p:nvSpPr>
          <p:cNvPr id="24" name="TextBox 23"/>
          <p:cNvSpPr txBox="1"/>
          <p:nvPr/>
        </p:nvSpPr>
        <p:spPr>
          <a:xfrm>
            <a:off x="6573187" y="3132667"/>
            <a:ext cx="359833"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a:solidFill>
                  <a:schemeClr val="accent3"/>
                </a:solidFill>
              </a:rPr>
              <a:t>E</a:t>
            </a:r>
          </a:p>
        </p:txBody>
      </p:sp>
      <p:sp>
        <p:nvSpPr>
          <p:cNvPr id="25" name="TextBox 24"/>
          <p:cNvSpPr txBox="1"/>
          <p:nvPr/>
        </p:nvSpPr>
        <p:spPr>
          <a:xfrm>
            <a:off x="8020049" y="3577200"/>
            <a:ext cx="359833"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a:solidFill>
                  <a:schemeClr val="accent3"/>
                </a:solidFill>
              </a:rPr>
              <a:t>D</a:t>
            </a:r>
          </a:p>
        </p:txBody>
      </p:sp>
      <p:sp>
        <p:nvSpPr>
          <p:cNvPr id="26" name="Freeform 25"/>
          <p:cNvSpPr/>
          <p:nvPr/>
        </p:nvSpPr>
        <p:spPr>
          <a:xfrm>
            <a:off x="1718133" y="1121833"/>
            <a:ext cx="313867" cy="3175000"/>
          </a:xfrm>
          <a:custGeom>
            <a:avLst/>
            <a:gdLst>
              <a:gd name="connsiteX0" fmla="*/ 59867 w 313867"/>
              <a:gd name="connsiteY0" fmla="*/ 3175000 h 3175000"/>
              <a:gd name="connsiteX1" fmla="*/ 17534 w 313867"/>
              <a:gd name="connsiteY1" fmla="*/ 1206500 h 3175000"/>
              <a:gd name="connsiteX2" fmla="*/ 313867 w 313867"/>
              <a:gd name="connsiteY2" fmla="*/ 0 h 3175000"/>
            </a:gdLst>
            <a:ahLst/>
            <a:cxnLst>
              <a:cxn ang="0">
                <a:pos x="connsiteX0" y="connsiteY0"/>
              </a:cxn>
              <a:cxn ang="0">
                <a:pos x="connsiteX1" y="connsiteY1"/>
              </a:cxn>
              <a:cxn ang="0">
                <a:pos x="connsiteX2" y="connsiteY2"/>
              </a:cxn>
            </a:cxnLst>
            <a:rect l="l" t="t" r="r" b="b"/>
            <a:pathLst>
              <a:path w="313867" h="3175000">
                <a:moveTo>
                  <a:pt x="59867" y="3175000"/>
                </a:moveTo>
                <a:cubicBezTo>
                  <a:pt x="17534" y="2455333"/>
                  <a:pt x="-24799" y="1735667"/>
                  <a:pt x="17534" y="1206500"/>
                </a:cubicBezTo>
                <a:cubicBezTo>
                  <a:pt x="59867" y="677333"/>
                  <a:pt x="313867" y="0"/>
                  <a:pt x="313867" y="0"/>
                </a:cubicBezTo>
              </a:path>
            </a:pathLst>
          </a:custGeom>
          <a:ln w="127000">
            <a:solidFill>
              <a:srgbClr val="BFBFBF"/>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Freeform 26"/>
          <p:cNvSpPr/>
          <p:nvPr/>
        </p:nvSpPr>
        <p:spPr>
          <a:xfrm>
            <a:off x="4254500" y="1121833"/>
            <a:ext cx="910167" cy="381000"/>
          </a:xfrm>
          <a:custGeom>
            <a:avLst/>
            <a:gdLst>
              <a:gd name="connsiteX0" fmla="*/ 0 w 910167"/>
              <a:gd name="connsiteY0" fmla="*/ 381000 h 381000"/>
              <a:gd name="connsiteX1" fmla="*/ 910167 w 910167"/>
              <a:gd name="connsiteY1" fmla="*/ 0 h 381000"/>
            </a:gdLst>
            <a:ahLst/>
            <a:cxnLst>
              <a:cxn ang="0">
                <a:pos x="connsiteX0" y="connsiteY0"/>
              </a:cxn>
              <a:cxn ang="0">
                <a:pos x="connsiteX1" y="connsiteY1"/>
              </a:cxn>
            </a:cxnLst>
            <a:rect l="l" t="t" r="r" b="b"/>
            <a:pathLst>
              <a:path w="910167" h="381000">
                <a:moveTo>
                  <a:pt x="0" y="381000"/>
                </a:moveTo>
                <a:lnTo>
                  <a:pt x="910167" y="0"/>
                </a:lnTo>
              </a:path>
            </a:pathLst>
          </a:custGeom>
          <a:ln w="127000">
            <a:solidFill>
              <a:srgbClr val="BFBFBF"/>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8" name="Freeform 27"/>
          <p:cNvSpPr/>
          <p:nvPr/>
        </p:nvSpPr>
        <p:spPr>
          <a:xfrm>
            <a:off x="2764924" y="3090333"/>
            <a:ext cx="45719" cy="1185334"/>
          </a:xfrm>
          <a:custGeom>
            <a:avLst/>
            <a:gdLst>
              <a:gd name="connsiteX0" fmla="*/ 240743 w 240743"/>
              <a:gd name="connsiteY0" fmla="*/ 1058334 h 1058334"/>
              <a:gd name="connsiteX1" fmla="*/ 7909 w 240743"/>
              <a:gd name="connsiteY1" fmla="*/ 529167 h 1058334"/>
              <a:gd name="connsiteX2" fmla="*/ 50243 w 240743"/>
              <a:gd name="connsiteY2" fmla="*/ 0 h 1058334"/>
            </a:gdLst>
            <a:ahLst/>
            <a:cxnLst>
              <a:cxn ang="0">
                <a:pos x="connsiteX0" y="connsiteY0"/>
              </a:cxn>
              <a:cxn ang="0">
                <a:pos x="connsiteX1" y="connsiteY1"/>
              </a:cxn>
              <a:cxn ang="0">
                <a:pos x="connsiteX2" y="connsiteY2"/>
              </a:cxn>
            </a:cxnLst>
            <a:rect l="l" t="t" r="r" b="b"/>
            <a:pathLst>
              <a:path w="240743" h="1058334">
                <a:moveTo>
                  <a:pt x="240743" y="1058334"/>
                </a:moveTo>
                <a:cubicBezTo>
                  <a:pt x="140201" y="881945"/>
                  <a:pt x="39659" y="705556"/>
                  <a:pt x="7909" y="529167"/>
                </a:cubicBezTo>
                <a:cubicBezTo>
                  <a:pt x="-23841" y="352778"/>
                  <a:pt x="50243" y="0"/>
                  <a:pt x="50243" y="0"/>
                </a:cubicBezTo>
              </a:path>
            </a:pathLst>
          </a:custGeom>
          <a:ln w="127000">
            <a:solidFill>
              <a:schemeClr val="bg1">
                <a:lumMod val="75000"/>
              </a:schemeClr>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9" name="Freeform 28"/>
          <p:cNvSpPr/>
          <p:nvPr/>
        </p:nvSpPr>
        <p:spPr>
          <a:xfrm>
            <a:off x="6051286" y="1566335"/>
            <a:ext cx="362211" cy="2095500"/>
          </a:xfrm>
          <a:custGeom>
            <a:avLst/>
            <a:gdLst>
              <a:gd name="connsiteX0" fmla="*/ 235212 w 235212"/>
              <a:gd name="connsiteY0" fmla="*/ 1502833 h 1502833"/>
              <a:gd name="connsiteX1" fmla="*/ 2379 w 235212"/>
              <a:gd name="connsiteY1" fmla="*/ 825500 h 1502833"/>
              <a:gd name="connsiteX2" fmla="*/ 108212 w 235212"/>
              <a:gd name="connsiteY2" fmla="*/ 0 h 1502833"/>
            </a:gdLst>
            <a:ahLst/>
            <a:cxnLst>
              <a:cxn ang="0">
                <a:pos x="connsiteX0" y="connsiteY0"/>
              </a:cxn>
              <a:cxn ang="0">
                <a:pos x="connsiteX1" y="connsiteY1"/>
              </a:cxn>
              <a:cxn ang="0">
                <a:pos x="connsiteX2" y="connsiteY2"/>
              </a:cxn>
            </a:cxnLst>
            <a:rect l="l" t="t" r="r" b="b"/>
            <a:pathLst>
              <a:path w="235212" h="1502833">
                <a:moveTo>
                  <a:pt x="235212" y="1502833"/>
                </a:moveTo>
                <a:cubicBezTo>
                  <a:pt x="129379" y="1289402"/>
                  <a:pt x="23546" y="1075972"/>
                  <a:pt x="2379" y="825500"/>
                </a:cubicBezTo>
                <a:cubicBezTo>
                  <a:pt x="-18788" y="575028"/>
                  <a:pt x="108212" y="0"/>
                  <a:pt x="108212" y="0"/>
                </a:cubicBezTo>
              </a:path>
            </a:pathLst>
          </a:custGeom>
          <a:ln w="127000">
            <a:solidFill>
              <a:schemeClr val="bg1">
                <a:lumMod val="75000"/>
              </a:schemeClr>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 name="Freeform 29"/>
          <p:cNvSpPr/>
          <p:nvPr/>
        </p:nvSpPr>
        <p:spPr>
          <a:xfrm>
            <a:off x="7017926" y="1259985"/>
            <a:ext cx="136407" cy="1618682"/>
          </a:xfrm>
          <a:custGeom>
            <a:avLst/>
            <a:gdLst>
              <a:gd name="connsiteX0" fmla="*/ 136407 w 136407"/>
              <a:gd name="connsiteY0" fmla="*/ 1194876 h 1194876"/>
              <a:gd name="connsiteX1" fmla="*/ 9407 w 136407"/>
              <a:gd name="connsiteY1" fmla="*/ 115376 h 1194876"/>
              <a:gd name="connsiteX2" fmla="*/ 9407 w 136407"/>
              <a:gd name="connsiteY2" fmla="*/ 30709 h 1194876"/>
            </a:gdLst>
            <a:ahLst/>
            <a:cxnLst>
              <a:cxn ang="0">
                <a:pos x="connsiteX0" y="connsiteY0"/>
              </a:cxn>
              <a:cxn ang="0">
                <a:pos x="connsiteX1" y="connsiteY1"/>
              </a:cxn>
              <a:cxn ang="0">
                <a:pos x="connsiteX2" y="connsiteY2"/>
              </a:cxn>
            </a:cxnLst>
            <a:rect l="l" t="t" r="r" b="b"/>
            <a:pathLst>
              <a:path w="136407" h="1194876">
                <a:moveTo>
                  <a:pt x="136407" y="1194876"/>
                </a:moveTo>
                <a:cubicBezTo>
                  <a:pt x="83490" y="752140"/>
                  <a:pt x="30574" y="309404"/>
                  <a:pt x="9407" y="115376"/>
                </a:cubicBezTo>
                <a:cubicBezTo>
                  <a:pt x="-11760" y="-78652"/>
                  <a:pt x="9407" y="30709"/>
                  <a:pt x="9407" y="30709"/>
                </a:cubicBezTo>
              </a:path>
            </a:pathLst>
          </a:custGeom>
          <a:ln w="127000">
            <a:solidFill>
              <a:schemeClr val="bg1">
                <a:lumMod val="75000"/>
              </a:schemeClr>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Freeform 30"/>
          <p:cNvSpPr/>
          <p:nvPr/>
        </p:nvSpPr>
        <p:spPr>
          <a:xfrm>
            <a:off x="7641167" y="1220223"/>
            <a:ext cx="1195002" cy="4621777"/>
          </a:xfrm>
          <a:custGeom>
            <a:avLst/>
            <a:gdLst>
              <a:gd name="connsiteX0" fmla="*/ 804333 w 1195002"/>
              <a:gd name="connsiteY0" fmla="*/ 4339167 h 4339167"/>
              <a:gd name="connsiteX1" fmla="*/ 1143000 w 1195002"/>
              <a:gd name="connsiteY1" fmla="*/ 3471334 h 4339167"/>
              <a:gd name="connsiteX2" fmla="*/ 1143000 w 1195002"/>
              <a:gd name="connsiteY2" fmla="*/ 2116667 h 4339167"/>
              <a:gd name="connsiteX3" fmla="*/ 656166 w 1195002"/>
              <a:gd name="connsiteY3" fmla="*/ 910167 h 4339167"/>
              <a:gd name="connsiteX4" fmla="*/ 0 w 1195002"/>
              <a:gd name="connsiteY4" fmla="*/ 0 h 433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5002" h="4339167">
                <a:moveTo>
                  <a:pt x="804333" y="4339167"/>
                </a:moveTo>
                <a:cubicBezTo>
                  <a:pt x="945444" y="4090459"/>
                  <a:pt x="1086556" y="3841751"/>
                  <a:pt x="1143000" y="3471334"/>
                </a:cubicBezTo>
                <a:cubicBezTo>
                  <a:pt x="1199444" y="3100917"/>
                  <a:pt x="1224139" y="2543528"/>
                  <a:pt x="1143000" y="2116667"/>
                </a:cubicBezTo>
                <a:cubicBezTo>
                  <a:pt x="1061861" y="1689806"/>
                  <a:pt x="846666" y="1262945"/>
                  <a:pt x="656166" y="910167"/>
                </a:cubicBezTo>
                <a:cubicBezTo>
                  <a:pt x="465666" y="557389"/>
                  <a:pt x="0" y="0"/>
                  <a:pt x="0" y="0"/>
                </a:cubicBezTo>
              </a:path>
            </a:pathLst>
          </a:custGeom>
          <a:ln w="127000">
            <a:solidFill>
              <a:schemeClr val="bg1">
                <a:lumMod val="75000"/>
              </a:schemeClr>
            </a:solidFill>
            <a:tailEnd type="stealt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2" name="TextBox 31"/>
          <p:cNvSpPr txBox="1"/>
          <p:nvPr/>
        </p:nvSpPr>
        <p:spPr>
          <a:xfrm>
            <a:off x="2849682" y="3334328"/>
            <a:ext cx="1214318"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smtClean="0">
                <a:solidFill>
                  <a:schemeClr val="bg1">
                    <a:lumMod val="75000"/>
                  </a:schemeClr>
                </a:solidFill>
              </a:rPr>
              <a:t>CR</a:t>
            </a:r>
            <a:endParaRPr lang="en-US" sz="4400" b="1" dirty="0">
              <a:solidFill>
                <a:schemeClr val="bg1">
                  <a:lumMod val="75000"/>
                </a:schemeClr>
              </a:solidFill>
            </a:endParaRPr>
          </a:p>
        </p:txBody>
      </p:sp>
      <p:sp>
        <p:nvSpPr>
          <p:cNvPr id="33" name="TextBox 32"/>
          <p:cNvSpPr txBox="1"/>
          <p:nvPr/>
        </p:nvSpPr>
        <p:spPr>
          <a:xfrm>
            <a:off x="1809748" y="2170159"/>
            <a:ext cx="1039933"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smtClean="0">
                <a:solidFill>
                  <a:schemeClr val="bg1">
                    <a:lumMod val="75000"/>
                  </a:schemeClr>
                </a:solidFill>
              </a:rPr>
              <a:t>CR</a:t>
            </a:r>
            <a:endParaRPr lang="en-US" sz="4400" b="1" dirty="0">
              <a:solidFill>
                <a:schemeClr val="bg1">
                  <a:lumMod val="75000"/>
                </a:schemeClr>
              </a:solidFill>
            </a:endParaRPr>
          </a:p>
        </p:txBody>
      </p:sp>
      <p:sp>
        <p:nvSpPr>
          <p:cNvPr id="34" name="TextBox 33"/>
          <p:cNvSpPr txBox="1"/>
          <p:nvPr/>
        </p:nvSpPr>
        <p:spPr>
          <a:xfrm>
            <a:off x="4544481" y="1220223"/>
            <a:ext cx="974139"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smtClean="0">
                <a:solidFill>
                  <a:schemeClr val="bg1">
                    <a:lumMod val="75000"/>
                  </a:schemeClr>
                </a:solidFill>
              </a:rPr>
              <a:t>CR</a:t>
            </a:r>
            <a:endParaRPr lang="en-US" sz="4400" b="1" dirty="0">
              <a:solidFill>
                <a:schemeClr val="bg1">
                  <a:lumMod val="75000"/>
                </a:schemeClr>
              </a:solidFill>
            </a:endParaRPr>
          </a:p>
        </p:txBody>
      </p:sp>
      <p:sp>
        <p:nvSpPr>
          <p:cNvPr id="35" name="TextBox 34"/>
          <p:cNvSpPr txBox="1"/>
          <p:nvPr/>
        </p:nvSpPr>
        <p:spPr>
          <a:xfrm>
            <a:off x="6075275" y="2388045"/>
            <a:ext cx="910169"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smtClean="0">
                <a:solidFill>
                  <a:schemeClr val="bg1">
                    <a:lumMod val="75000"/>
                  </a:schemeClr>
                </a:solidFill>
              </a:rPr>
              <a:t>CR</a:t>
            </a:r>
            <a:endParaRPr lang="en-US" sz="4400" b="1" dirty="0">
              <a:solidFill>
                <a:schemeClr val="bg1">
                  <a:lumMod val="75000"/>
                </a:schemeClr>
              </a:solidFill>
            </a:endParaRPr>
          </a:p>
        </p:txBody>
      </p:sp>
      <p:sp>
        <p:nvSpPr>
          <p:cNvPr id="36" name="TextBox 35"/>
          <p:cNvSpPr txBox="1"/>
          <p:nvPr/>
        </p:nvSpPr>
        <p:spPr>
          <a:xfrm>
            <a:off x="7062750" y="1639810"/>
            <a:ext cx="853016"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smtClean="0">
                <a:solidFill>
                  <a:schemeClr val="bg1">
                    <a:lumMod val="75000"/>
                  </a:schemeClr>
                </a:solidFill>
              </a:rPr>
              <a:t>CR</a:t>
            </a:r>
            <a:endParaRPr lang="en-US" sz="4400" b="1" dirty="0">
              <a:solidFill>
                <a:schemeClr val="bg1">
                  <a:lumMod val="75000"/>
                </a:schemeClr>
              </a:solidFill>
            </a:endParaRPr>
          </a:p>
        </p:txBody>
      </p:sp>
      <p:sp>
        <p:nvSpPr>
          <p:cNvPr id="37" name="TextBox 36"/>
          <p:cNvSpPr txBox="1"/>
          <p:nvPr/>
        </p:nvSpPr>
        <p:spPr>
          <a:xfrm>
            <a:off x="8082304" y="1259985"/>
            <a:ext cx="830936"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4400" b="1" dirty="0" smtClean="0">
                <a:solidFill>
                  <a:schemeClr val="bg1">
                    <a:lumMod val="75000"/>
                  </a:schemeClr>
                </a:solidFill>
              </a:rPr>
              <a:t>CR</a:t>
            </a:r>
            <a:endParaRPr lang="en-US" sz="4400" b="1" dirty="0">
              <a:solidFill>
                <a:schemeClr val="bg1">
                  <a:lumMod val="75000"/>
                </a:schemeClr>
              </a:solidFill>
            </a:endParaRPr>
          </a:p>
        </p:txBody>
      </p:sp>
    </p:spTree>
    <p:extLst>
      <p:ext uri="{BB962C8B-B14F-4D97-AF65-F5344CB8AC3E}">
        <p14:creationId xmlns:p14="http://schemas.microsoft.com/office/powerpoint/2010/main" val="30372850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p:bldP spid="11" grpId="0"/>
      <p:bldP spid="13" grpId="0"/>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rot="16200000">
            <a:off x="-384120" y="1912939"/>
            <a:ext cx="6031415" cy="3858704"/>
          </a:xfrm>
          <a:prstGeom prst="rect">
            <a:avLst/>
          </a:prstGeom>
        </p:spPr>
      </p:pic>
      <p:sp>
        <p:nvSpPr>
          <p:cNvPr id="2" name="Title 1"/>
          <p:cNvSpPr>
            <a:spLocks noGrp="1"/>
          </p:cNvSpPr>
          <p:nvPr>
            <p:ph type="title"/>
          </p:nvPr>
        </p:nvSpPr>
        <p:spPr>
          <a:xfrm>
            <a:off x="457199" y="274638"/>
            <a:ext cx="8533389" cy="1143000"/>
          </a:xfrm>
        </p:spPr>
        <p:txBody>
          <a:bodyPr>
            <a:normAutofit fontScale="90000"/>
          </a:bodyPr>
          <a:lstStyle/>
          <a:p>
            <a:r>
              <a:rPr lang="en-US" dirty="0" smtClean="0"/>
              <a:t>Tracing Carbon Paths Worksheet Part II</a:t>
            </a:r>
            <a:endParaRPr lang="en-US" dirty="0"/>
          </a:p>
        </p:txBody>
      </p:sp>
      <p:sp>
        <p:nvSpPr>
          <p:cNvPr id="3" name="TextBox 2"/>
          <p:cNvSpPr txBox="1"/>
          <p:nvPr/>
        </p:nvSpPr>
        <p:spPr>
          <a:xfrm>
            <a:off x="4809252" y="1417638"/>
            <a:ext cx="3877548" cy="3970318"/>
          </a:xfrm>
          <a:prstGeom prst="rect">
            <a:avLst/>
          </a:prstGeom>
          <a:noFill/>
        </p:spPr>
        <p:txBody>
          <a:bodyPr wrap="square" rtlCol="0">
            <a:spAutoFit/>
          </a:bodyPr>
          <a:lstStyle/>
          <a:p>
            <a:r>
              <a:rPr lang="en-US" sz="2800" dirty="0" smtClean="0"/>
              <a:t>1. Use the class visitation data to fill in a number for each pool on your piece of paper.</a:t>
            </a:r>
          </a:p>
          <a:p>
            <a:r>
              <a:rPr lang="en-US" sz="2800" dirty="0" smtClean="0"/>
              <a:t>2. Draw arrows between pools and label the process where carbon moves from one pool to another.</a:t>
            </a:r>
            <a:endParaRPr lang="en-US" sz="2800" dirty="0"/>
          </a:p>
        </p:txBody>
      </p:sp>
    </p:spTree>
    <p:extLst>
      <p:ext uri="{BB962C8B-B14F-4D97-AF65-F5344CB8AC3E}">
        <p14:creationId xmlns:p14="http://schemas.microsoft.com/office/powerpoint/2010/main" val="34738839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82818" y="1388109"/>
            <a:ext cx="3108325" cy="5186938"/>
            <a:chOff x="3051664" y="1417638"/>
            <a:chExt cx="3108325" cy="5186938"/>
          </a:xfrm>
        </p:grpSpPr>
        <p:grpSp>
          <p:nvGrpSpPr>
            <p:cNvPr id="4" name="Group 3"/>
            <p:cNvGrpSpPr/>
            <p:nvPr/>
          </p:nvGrpSpPr>
          <p:grpSpPr>
            <a:xfrm>
              <a:off x="3051664" y="1417638"/>
              <a:ext cx="3108325" cy="5186938"/>
              <a:chOff x="5029200" y="152400"/>
              <a:chExt cx="3810000" cy="6452176"/>
            </a:xfrm>
          </p:grpSpPr>
          <p:sp>
            <p:nvSpPr>
              <p:cNvPr id="6" name="TextBox 5"/>
              <p:cNvSpPr txBox="1"/>
              <p:nvPr/>
            </p:nvSpPr>
            <p:spPr>
              <a:xfrm>
                <a:off x="5029200" y="2514600"/>
                <a:ext cx="2057400" cy="338554"/>
              </a:xfrm>
              <a:prstGeom prst="rect">
                <a:avLst/>
              </a:prstGeom>
              <a:noFill/>
            </p:spPr>
            <p:txBody>
              <a:bodyPr wrap="square" rtlCol="0">
                <a:spAutoFit/>
              </a:bodyPr>
              <a:lstStyle/>
              <a:p>
                <a:pPr algn="ctr"/>
                <a:r>
                  <a:rPr lang="en-US" sz="1600" dirty="0" smtClean="0"/>
                  <a:t>Atmosphere CO</a:t>
                </a:r>
                <a:r>
                  <a:rPr lang="en-US" sz="1600" baseline="-25000" dirty="0" smtClean="0"/>
                  <a:t>2</a:t>
                </a:r>
                <a:endParaRPr lang="en-US" sz="1600" baseline="-25000" dirty="0"/>
              </a:p>
            </p:txBody>
          </p:sp>
          <p:grpSp>
            <p:nvGrpSpPr>
              <p:cNvPr id="7" name="Group 6"/>
              <p:cNvGrpSpPr/>
              <p:nvPr/>
            </p:nvGrpSpPr>
            <p:grpSpPr>
              <a:xfrm>
                <a:off x="5105400" y="152400"/>
                <a:ext cx="3733800" cy="6452176"/>
                <a:chOff x="5105400" y="152400"/>
                <a:chExt cx="3733800" cy="6452176"/>
              </a:xfrm>
            </p:grpSpPr>
            <p:sp>
              <p:nvSpPr>
                <p:cNvPr id="8" name="Rectangle 7"/>
                <p:cNvSpPr/>
                <p:nvPr/>
              </p:nvSpPr>
              <p:spPr>
                <a:xfrm>
                  <a:off x="7315200" y="4687669"/>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9" name="Rectangle 8"/>
                <p:cNvSpPr/>
                <p:nvPr/>
              </p:nvSpPr>
              <p:spPr>
                <a:xfrm>
                  <a:off x="7315200" y="2438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0" name="Rectangle 9"/>
                <p:cNvSpPr/>
                <p:nvPr/>
              </p:nvSpPr>
              <p:spPr>
                <a:xfrm>
                  <a:off x="7315200" y="152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1" name="Rectangle 10"/>
                <p:cNvSpPr/>
                <p:nvPr/>
              </p:nvSpPr>
              <p:spPr>
                <a:xfrm>
                  <a:off x="5334000" y="4724400"/>
                  <a:ext cx="1371600" cy="13716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2" name="Oval 11"/>
                <p:cNvSpPr/>
                <p:nvPr/>
              </p:nvSpPr>
              <p:spPr>
                <a:xfrm>
                  <a:off x="5181600" y="838200"/>
                  <a:ext cx="1676400" cy="1676400"/>
                </a:xfrm>
                <a:prstGeom prst="ellipse">
                  <a:avLst/>
                </a:prstGeom>
                <a:solidFill>
                  <a:srgbClr val="FFFFFF"/>
                </a:solidFill>
                <a:ln>
                  <a:solidFill>
                    <a:srgbClr val="00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p>
              </p:txBody>
            </p:sp>
            <p:sp>
              <p:nvSpPr>
                <p:cNvPr id="13" name="TextBox 12"/>
                <p:cNvSpPr txBox="1"/>
                <p:nvPr/>
              </p:nvSpPr>
              <p:spPr>
                <a:xfrm>
                  <a:off x="7162800" y="1447800"/>
                  <a:ext cx="1600200" cy="584776"/>
                </a:xfrm>
                <a:prstGeom prst="rect">
                  <a:avLst/>
                </a:prstGeom>
                <a:noFill/>
              </p:spPr>
              <p:txBody>
                <a:bodyPr wrap="square" rtlCol="0">
                  <a:spAutoFit/>
                </a:bodyPr>
                <a:lstStyle/>
                <a:p>
                  <a:pPr algn="ctr"/>
                  <a:r>
                    <a:rPr lang="en-US" sz="1600" dirty="0" smtClean="0"/>
                    <a:t>Carnivores organic carbon</a:t>
                  </a:r>
                  <a:endParaRPr lang="en-US" sz="1600" baseline="-25000" dirty="0"/>
                </a:p>
              </p:txBody>
            </p:sp>
            <p:sp>
              <p:nvSpPr>
                <p:cNvPr id="14" name="TextBox 13"/>
                <p:cNvSpPr txBox="1"/>
                <p:nvPr/>
              </p:nvSpPr>
              <p:spPr>
                <a:xfrm>
                  <a:off x="7239000" y="3733800"/>
                  <a:ext cx="1600200" cy="584776"/>
                </a:xfrm>
                <a:prstGeom prst="rect">
                  <a:avLst/>
                </a:prstGeom>
                <a:noFill/>
              </p:spPr>
              <p:txBody>
                <a:bodyPr wrap="square" rtlCol="0">
                  <a:spAutoFit/>
                </a:bodyPr>
                <a:lstStyle/>
                <a:p>
                  <a:pPr algn="ctr"/>
                  <a:r>
                    <a:rPr lang="en-US" sz="1600" dirty="0" smtClean="0"/>
                    <a:t>Herbivores organic carbon</a:t>
                  </a:r>
                  <a:endParaRPr lang="en-US" sz="1600" baseline="-25000" dirty="0"/>
                </a:p>
              </p:txBody>
            </p:sp>
            <p:sp>
              <p:nvSpPr>
                <p:cNvPr id="15" name="TextBox 14"/>
                <p:cNvSpPr txBox="1"/>
                <p:nvPr/>
              </p:nvSpPr>
              <p:spPr>
                <a:xfrm>
                  <a:off x="7162800" y="5983069"/>
                  <a:ext cx="1600200" cy="584776"/>
                </a:xfrm>
                <a:prstGeom prst="rect">
                  <a:avLst/>
                </a:prstGeom>
                <a:noFill/>
              </p:spPr>
              <p:txBody>
                <a:bodyPr wrap="square" rtlCol="0">
                  <a:spAutoFit/>
                </a:bodyPr>
                <a:lstStyle/>
                <a:p>
                  <a:pPr algn="ctr"/>
                  <a:r>
                    <a:rPr lang="en-US" sz="1600" dirty="0" smtClean="0"/>
                    <a:t>Producers organic carbon</a:t>
                  </a:r>
                  <a:endParaRPr lang="en-US" sz="1600" baseline="-25000" dirty="0"/>
                </a:p>
              </p:txBody>
            </p:sp>
            <p:sp>
              <p:nvSpPr>
                <p:cNvPr id="16" name="TextBox 15"/>
                <p:cNvSpPr txBox="1"/>
                <p:nvPr/>
              </p:nvSpPr>
              <p:spPr>
                <a:xfrm>
                  <a:off x="5105400" y="6019800"/>
                  <a:ext cx="1828800" cy="584776"/>
                </a:xfrm>
                <a:prstGeom prst="rect">
                  <a:avLst/>
                </a:prstGeom>
                <a:noFill/>
              </p:spPr>
              <p:txBody>
                <a:bodyPr wrap="square" rtlCol="0">
                  <a:spAutoFit/>
                </a:bodyPr>
                <a:lstStyle/>
                <a:p>
                  <a:pPr algn="ctr"/>
                  <a:r>
                    <a:rPr lang="en-US" sz="1600" dirty="0" smtClean="0"/>
                    <a:t>Soil </a:t>
                  </a:r>
                </a:p>
                <a:p>
                  <a:pPr algn="ctr"/>
                  <a:r>
                    <a:rPr lang="en-US" sz="1600" dirty="0" smtClean="0"/>
                    <a:t>Organic Carbon</a:t>
                  </a:r>
                  <a:endParaRPr lang="en-US" sz="1600" baseline="-25000" dirty="0"/>
                </a:p>
              </p:txBody>
            </p:sp>
          </p:grpSp>
        </p:grpSp>
        <p:sp>
          <p:nvSpPr>
            <p:cNvPr id="3" name="TextBox 2"/>
            <p:cNvSpPr txBox="1"/>
            <p:nvPr/>
          </p:nvSpPr>
          <p:spPr>
            <a:xfrm>
              <a:off x="3300331" y="2301708"/>
              <a:ext cx="1118997" cy="584776"/>
            </a:xfrm>
            <a:prstGeom prst="rect">
              <a:avLst/>
            </a:prstGeom>
            <a:noFill/>
          </p:spPr>
          <p:txBody>
            <a:bodyPr wrap="square" rtlCol="0">
              <a:spAutoFit/>
            </a:bodyPr>
            <a:lstStyle/>
            <a:p>
              <a:pPr algn="ctr"/>
              <a:r>
                <a:rPr lang="en-US" sz="3200" dirty="0" smtClean="0"/>
                <a:t>30</a:t>
              </a:r>
              <a:endParaRPr lang="en-US" sz="3200" dirty="0"/>
            </a:p>
          </p:txBody>
        </p:sp>
        <p:sp>
          <p:nvSpPr>
            <p:cNvPr id="17" name="TextBox 16"/>
            <p:cNvSpPr txBox="1"/>
            <p:nvPr/>
          </p:nvSpPr>
          <p:spPr>
            <a:xfrm>
              <a:off x="3300331" y="5232032"/>
              <a:ext cx="1118997" cy="584776"/>
            </a:xfrm>
            <a:prstGeom prst="rect">
              <a:avLst/>
            </a:prstGeom>
            <a:noFill/>
          </p:spPr>
          <p:txBody>
            <a:bodyPr wrap="square" rtlCol="0">
              <a:spAutoFit/>
            </a:bodyPr>
            <a:lstStyle/>
            <a:p>
              <a:pPr algn="ctr"/>
              <a:r>
                <a:rPr lang="en-US" sz="3200" dirty="0" smtClean="0"/>
                <a:t>15</a:t>
              </a:r>
              <a:endParaRPr lang="en-US" sz="3200" dirty="0"/>
            </a:p>
          </p:txBody>
        </p:sp>
        <p:sp>
          <p:nvSpPr>
            <p:cNvPr id="18" name="TextBox 17"/>
            <p:cNvSpPr txBox="1"/>
            <p:nvPr/>
          </p:nvSpPr>
          <p:spPr>
            <a:xfrm>
              <a:off x="4916660" y="5232032"/>
              <a:ext cx="1118997" cy="584776"/>
            </a:xfrm>
            <a:prstGeom prst="rect">
              <a:avLst/>
            </a:prstGeom>
            <a:noFill/>
          </p:spPr>
          <p:txBody>
            <a:bodyPr wrap="square" rtlCol="0">
              <a:spAutoFit/>
            </a:bodyPr>
            <a:lstStyle/>
            <a:p>
              <a:pPr algn="ctr"/>
              <a:r>
                <a:rPr lang="en-US" sz="3200" dirty="0"/>
                <a:t>2</a:t>
              </a:r>
              <a:r>
                <a:rPr lang="en-US" sz="3200" dirty="0" smtClean="0"/>
                <a:t>5</a:t>
              </a:r>
              <a:endParaRPr lang="en-US" sz="3200" dirty="0"/>
            </a:p>
          </p:txBody>
        </p:sp>
        <p:sp>
          <p:nvSpPr>
            <p:cNvPr id="19" name="TextBox 18"/>
            <p:cNvSpPr txBox="1"/>
            <p:nvPr/>
          </p:nvSpPr>
          <p:spPr>
            <a:xfrm>
              <a:off x="4916660" y="3585459"/>
              <a:ext cx="1118997" cy="584776"/>
            </a:xfrm>
            <a:prstGeom prst="rect">
              <a:avLst/>
            </a:prstGeom>
            <a:noFill/>
          </p:spPr>
          <p:txBody>
            <a:bodyPr wrap="square" rtlCol="0">
              <a:spAutoFit/>
            </a:bodyPr>
            <a:lstStyle/>
            <a:p>
              <a:pPr algn="ctr"/>
              <a:r>
                <a:rPr lang="en-US" sz="3200" dirty="0" smtClean="0"/>
                <a:t>10</a:t>
              </a:r>
              <a:endParaRPr lang="en-US" sz="3200" dirty="0"/>
            </a:p>
          </p:txBody>
        </p:sp>
        <p:sp>
          <p:nvSpPr>
            <p:cNvPr id="20" name="TextBox 19"/>
            <p:cNvSpPr txBox="1"/>
            <p:nvPr/>
          </p:nvSpPr>
          <p:spPr>
            <a:xfrm>
              <a:off x="4939135" y="1676568"/>
              <a:ext cx="1118997" cy="584776"/>
            </a:xfrm>
            <a:prstGeom prst="rect">
              <a:avLst/>
            </a:prstGeom>
            <a:noFill/>
          </p:spPr>
          <p:txBody>
            <a:bodyPr wrap="square" rtlCol="0">
              <a:spAutoFit/>
            </a:bodyPr>
            <a:lstStyle/>
            <a:p>
              <a:pPr algn="ctr"/>
              <a:r>
                <a:rPr lang="en-US" sz="3200" dirty="0"/>
                <a:t>5</a:t>
              </a:r>
            </a:p>
          </p:txBody>
        </p:sp>
      </p:grpSp>
      <p:pic>
        <p:nvPicPr>
          <p:cNvPr id="21" name="Picture 20" descr="Slide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910807" y="1624807"/>
            <a:ext cx="6353961" cy="4112425"/>
          </a:xfrm>
          <a:prstGeom prst="rect">
            <a:avLst/>
          </a:prstGeom>
        </p:spPr>
      </p:pic>
    </p:spTree>
    <p:extLst>
      <p:ext uri="{BB962C8B-B14F-4D97-AF65-F5344CB8AC3E}">
        <p14:creationId xmlns:p14="http://schemas.microsoft.com/office/powerpoint/2010/main" val="2966138751"/>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Carbon/Movement Question</a:t>
            </a:r>
            <a:endParaRPr lang="en-US" dirty="0"/>
          </a:p>
        </p:txBody>
      </p:sp>
      <p:sp>
        <p:nvSpPr>
          <p:cNvPr id="4" name="Content Placeholder 3"/>
          <p:cNvSpPr>
            <a:spLocks noGrp="1"/>
          </p:cNvSpPr>
          <p:nvPr>
            <p:ph sz="half" idx="2"/>
          </p:nvPr>
        </p:nvSpPr>
        <p:spPr>
          <a:xfrm>
            <a:off x="762000" y="1600200"/>
            <a:ext cx="7924800" cy="4525963"/>
          </a:xfrm>
        </p:spPr>
        <p:txBody>
          <a:bodyPr>
            <a:normAutofit/>
          </a:bodyPr>
          <a:lstStyle/>
          <a:p>
            <a:pPr marL="0" indent="0">
              <a:buNone/>
            </a:pPr>
            <a:r>
              <a:rPr lang="en-US" b="1" dirty="0" smtClean="0"/>
              <a:t>How are carbon atoms moving from one pool to another?</a:t>
            </a:r>
            <a:endParaRPr lang="en-US" b="1" dirty="0"/>
          </a:p>
          <a:p>
            <a:r>
              <a:rPr lang="en-US" dirty="0" smtClean="0"/>
              <a:t>How are pools growing or getting smaller through carbon-transforming processes?</a:t>
            </a:r>
          </a:p>
          <a:p>
            <a:r>
              <a:rPr lang="en-US" dirty="0" smtClean="0"/>
              <a:t>What processes are involved?</a:t>
            </a:r>
            <a:endParaRPr lang="en-US" dirty="0"/>
          </a:p>
        </p:txBody>
      </p:sp>
    </p:spTree>
    <p:extLst>
      <p:ext uri="{BB962C8B-B14F-4D97-AF65-F5344CB8AC3E}">
        <p14:creationId xmlns:p14="http://schemas.microsoft.com/office/powerpoint/2010/main" val="1493285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Answer to the Carbon/Movement Question</a:t>
            </a:r>
            <a:endParaRPr lang="en-US" dirty="0"/>
          </a:p>
        </p:txBody>
      </p:sp>
      <p:sp>
        <p:nvSpPr>
          <p:cNvPr id="4" name="Content Placeholder 3"/>
          <p:cNvSpPr>
            <a:spLocks noGrp="1"/>
          </p:cNvSpPr>
          <p:nvPr>
            <p:ph sz="half" idx="2"/>
          </p:nvPr>
        </p:nvSpPr>
        <p:spPr>
          <a:xfrm>
            <a:off x="762000" y="1600200"/>
            <a:ext cx="7924800" cy="4525963"/>
          </a:xfrm>
        </p:spPr>
        <p:txBody>
          <a:bodyPr>
            <a:normAutofit/>
          </a:bodyPr>
          <a:lstStyle/>
          <a:p>
            <a:r>
              <a:rPr lang="en-US" sz="3600" b="1" dirty="0" smtClean="0"/>
              <a:t>Carbon cycles!</a:t>
            </a:r>
          </a:p>
          <a:p>
            <a:r>
              <a:rPr lang="en-US" dirty="0" smtClean="0"/>
              <a:t>Carbon-transforming processes and death of organisms move carbon atoms from one pool to another.</a:t>
            </a:r>
          </a:p>
          <a:p>
            <a:r>
              <a:rPr lang="en-US" dirty="0" smtClean="0"/>
              <a:t>So carbon-transforming processes always increase the size of one pool while decreasing another.</a:t>
            </a:r>
          </a:p>
        </p:txBody>
      </p:sp>
    </p:spTree>
    <p:extLst>
      <p:ext uri="{BB962C8B-B14F-4D97-AF65-F5344CB8AC3E}">
        <p14:creationId xmlns:p14="http://schemas.microsoft.com/office/powerpoint/2010/main" val="3356196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58" descr="circles enti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38252"/>
            <a:ext cx="9144000" cy="58197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82479"/>
            <a:ext cx="8229600" cy="955773"/>
          </a:xfrm>
        </p:spPr>
        <p:txBody>
          <a:bodyPr>
            <a:normAutofit/>
          </a:bodyPr>
          <a:lstStyle/>
          <a:p>
            <a:r>
              <a:rPr lang="en-US" dirty="0" smtClean="0"/>
              <a:t>Energy Flows</a:t>
            </a:r>
            <a:endParaRPr lang="en-US" dirty="0"/>
          </a:p>
        </p:txBody>
      </p:sp>
      <p:sp>
        <p:nvSpPr>
          <p:cNvPr id="12" name="Freeform 11"/>
          <p:cNvSpPr/>
          <p:nvPr/>
        </p:nvSpPr>
        <p:spPr>
          <a:xfrm>
            <a:off x="4815101" y="1567072"/>
            <a:ext cx="1651610" cy="2771242"/>
          </a:xfrm>
          <a:custGeom>
            <a:avLst/>
            <a:gdLst>
              <a:gd name="connsiteX0" fmla="*/ 1485704 w 1651610"/>
              <a:gd name="connsiteY0" fmla="*/ 0 h 2771242"/>
              <a:gd name="connsiteX1" fmla="*/ 1188807 w 1651610"/>
              <a:gd name="connsiteY1" fmla="*/ 247432 h 2771242"/>
              <a:gd name="connsiteX2" fmla="*/ 1650646 w 1651610"/>
              <a:gd name="connsiteY2" fmla="*/ 709306 h 2771242"/>
              <a:gd name="connsiteX3" fmla="*/ 1040359 w 1651610"/>
              <a:gd name="connsiteY3" fmla="*/ 659819 h 2771242"/>
              <a:gd name="connsiteX4" fmla="*/ 1403232 w 1651610"/>
              <a:gd name="connsiteY4" fmla="*/ 1220666 h 2771242"/>
              <a:gd name="connsiteX5" fmla="*/ 776451 w 1651610"/>
              <a:gd name="connsiteY5" fmla="*/ 1105197 h 2771242"/>
              <a:gd name="connsiteX6" fmla="*/ 1122830 w 1651610"/>
              <a:gd name="connsiteY6" fmla="*/ 1682540 h 2771242"/>
              <a:gd name="connsiteX7" fmla="*/ 595014 w 1651610"/>
              <a:gd name="connsiteY7" fmla="*/ 1534080 h 2771242"/>
              <a:gd name="connsiteX8" fmla="*/ 891911 w 1651610"/>
              <a:gd name="connsiteY8" fmla="*/ 2028945 h 2771242"/>
              <a:gd name="connsiteX9" fmla="*/ 413577 w 1651610"/>
              <a:gd name="connsiteY9" fmla="*/ 1830999 h 2771242"/>
              <a:gd name="connsiteX10" fmla="*/ 660991 w 1651610"/>
              <a:gd name="connsiteY10" fmla="*/ 2259882 h 2771242"/>
              <a:gd name="connsiteX11" fmla="*/ 149669 w 1651610"/>
              <a:gd name="connsiteY11" fmla="*/ 2160909 h 2771242"/>
              <a:gd name="connsiteX12" fmla="*/ 496049 w 1651610"/>
              <a:gd name="connsiteY12" fmla="*/ 2655773 h 2771242"/>
              <a:gd name="connsiteX13" fmla="*/ 34210 w 1651610"/>
              <a:gd name="connsiteY13" fmla="*/ 2441332 h 2771242"/>
              <a:gd name="connsiteX14" fmla="*/ 34210 w 1651610"/>
              <a:gd name="connsiteY14" fmla="*/ 2771242 h 2771242"/>
              <a:gd name="connsiteX15" fmla="*/ 34210 w 1651610"/>
              <a:gd name="connsiteY15" fmla="*/ 2771242 h 2771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51610" h="2771242">
                <a:moveTo>
                  <a:pt x="1485704" y="0"/>
                </a:moveTo>
                <a:cubicBezTo>
                  <a:pt x="1323510" y="64607"/>
                  <a:pt x="1161317" y="129214"/>
                  <a:pt x="1188807" y="247432"/>
                </a:cubicBezTo>
                <a:cubicBezTo>
                  <a:pt x="1216297" y="365650"/>
                  <a:pt x="1675387" y="640575"/>
                  <a:pt x="1650646" y="709306"/>
                </a:cubicBezTo>
                <a:cubicBezTo>
                  <a:pt x="1625905" y="778037"/>
                  <a:pt x="1081595" y="574592"/>
                  <a:pt x="1040359" y="659819"/>
                </a:cubicBezTo>
                <a:cubicBezTo>
                  <a:pt x="999123" y="745046"/>
                  <a:pt x="1447217" y="1146436"/>
                  <a:pt x="1403232" y="1220666"/>
                </a:cubicBezTo>
                <a:cubicBezTo>
                  <a:pt x="1359247" y="1294896"/>
                  <a:pt x="823185" y="1028218"/>
                  <a:pt x="776451" y="1105197"/>
                </a:cubicBezTo>
                <a:cubicBezTo>
                  <a:pt x="729717" y="1182176"/>
                  <a:pt x="1153069" y="1611060"/>
                  <a:pt x="1122830" y="1682540"/>
                </a:cubicBezTo>
                <a:cubicBezTo>
                  <a:pt x="1092590" y="1754021"/>
                  <a:pt x="633500" y="1476346"/>
                  <a:pt x="595014" y="1534080"/>
                </a:cubicBezTo>
                <a:cubicBezTo>
                  <a:pt x="556528" y="1591814"/>
                  <a:pt x="922150" y="1979459"/>
                  <a:pt x="891911" y="2028945"/>
                </a:cubicBezTo>
                <a:cubicBezTo>
                  <a:pt x="861672" y="2078431"/>
                  <a:pt x="452064" y="1792510"/>
                  <a:pt x="413577" y="1830999"/>
                </a:cubicBezTo>
                <a:cubicBezTo>
                  <a:pt x="375090" y="1869489"/>
                  <a:pt x="704976" y="2204897"/>
                  <a:pt x="660991" y="2259882"/>
                </a:cubicBezTo>
                <a:cubicBezTo>
                  <a:pt x="617006" y="2314867"/>
                  <a:pt x="177159" y="2094927"/>
                  <a:pt x="149669" y="2160909"/>
                </a:cubicBezTo>
                <a:cubicBezTo>
                  <a:pt x="122179" y="2226891"/>
                  <a:pt x="515292" y="2609036"/>
                  <a:pt x="496049" y="2655773"/>
                </a:cubicBezTo>
                <a:cubicBezTo>
                  <a:pt x="476806" y="2702510"/>
                  <a:pt x="111183" y="2422087"/>
                  <a:pt x="34210" y="2441332"/>
                </a:cubicBezTo>
                <a:cubicBezTo>
                  <a:pt x="-42763" y="2460577"/>
                  <a:pt x="34210" y="2771242"/>
                  <a:pt x="34210" y="2771242"/>
                </a:cubicBezTo>
                <a:lnTo>
                  <a:pt x="34210" y="2771242"/>
                </a:lnTo>
              </a:path>
            </a:pathLst>
          </a:custGeom>
          <a:ln w="57150" cmpd="sng">
            <a:solidFill>
              <a:srgbClr val="FFFF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4" name="Picture 23" descr="bunny circle 02.png"/>
          <p:cNvPicPr>
            <a:picLocks noChangeAspect="1"/>
          </p:cNvPicPr>
          <p:nvPr/>
        </p:nvPicPr>
        <p:blipFill rotWithShape="1">
          <a:blip r:embed="rId3">
            <a:extLst>
              <a:ext uri="{28A0092B-C50C-407E-A947-70E740481C1C}">
                <a14:useLocalDpi xmlns:a14="http://schemas.microsoft.com/office/drawing/2010/main" val="0"/>
              </a:ext>
            </a:extLst>
          </a:blip>
          <a:srcRect l="32506" t="52182" r="48208" b="21282"/>
          <a:stretch/>
        </p:blipFill>
        <p:spPr>
          <a:xfrm>
            <a:off x="2939411" y="4013917"/>
            <a:ext cx="1850852" cy="1685441"/>
          </a:xfrm>
          <a:prstGeom prst="rect">
            <a:avLst/>
          </a:prstGeom>
        </p:spPr>
      </p:pic>
      <p:sp>
        <p:nvSpPr>
          <p:cNvPr id="15" name="Freeform 14"/>
          <p:cNvSpPr/>
          <p:nvPr/>
        </p:nvSpPr>
        <p:spPr>
          <a:xfrm>
            <a:off x="1145424" y="1270153"/>
            <a:ext cx="2466817" cy="3379134"/>
          </a:xfrm>
          <a:custGeom>
            <a:avLst/>
            <a:gdLst>
              <a:gd name="connsiteX0" fmla="*/ 2466817 w 2466817"/>
              <a:gd name="connsiteY0" fmla="*/ 3348584 h 3379134"/>
              <a:gd name="connsiteX1" fmla="*/ 2120438 w 2466817"/>
              <a:gd name="connsiteY1" fmla="*/ 3332089 h 3379134"/>
              <a:gd name="connsiteX2" fmla="*/ 2285380 w 2466817"/>
              <a:gd name="connsiteY2" fmla="*/ 2903206 h 3379134"/>
              <a:gd name="connsiteX3" fmla="*/ 1708081 w 2466817"/>
              <a:gd name="connsiteY3" fmla="*/ 2952692 h 3379134"/>
              <a:gd name="connsiteX4" fmla="*/ 2021472 w 2466817"/>
              <a:gd name="connsiteY4" fmla="*/ 2507314 h 3379134"/>
              <a:gd name="connsiteX5" fmla="*/ 1493656 w 2466817"/>
              <a:gd name="connsiteY5" fmla="*/ 2474323 h 3379134"/>
              <a:gd name="connsiteX6" fmla="*/ 1691587 w 2466817"/>
              <a:gd name="connsiteY6" fmla="*/ 1765017 h 3379134"/>
              <a:gd name="connsiteX7" fmla="*/ 767909 w 2466817"/>
              <a:gd name="connsiteY7" fmla="*/ 1732026 h 3379134"/>
              <a:gd name="connsiteX8" fmla="*/ 1295725 w 2466817"/>
              <a:gd name="connsiteY8" fmla="*/ 577342 h 3379134"/>
              <a:gd name="connsiteX9" fmla="*/ 42162 w 2466817"/>
              <a:gd name="connsiteY9" fmla="*/ 379396 h 3379134"/>
              <a:gd name="connsiteX10" fmla="*/ 273082 w 2466817"/>
              <a:gd name="connsiteY10" fmla="*/ 0 h 337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66817" h="3379134">
                <a:moveTo>
                  <a:pt x="2466817" y="3348584"/>
                </a:moveTo>
                <a:cubicBezTo>
                  <a:pt x="2308747" y="3377451"/>
                  <a:pt x="2150678" y="3406319"/>
                  <a:pt x="2120438" y="3332089"/>
                </a:cubicBezTo>
                <a:cubicBezTo>
                  <a:pt x="2090198" y="3257859"/>
                  <a:pt x="2354106" y="2966439"/>
                  <a:pt x="2285380" y="2903206"/>
                </a:cubicBezTo>
                <a:cubicBezTo>
                  <a:pt x="2216654" y="2839973"/>
                  <a:pt x="1752066" y="3018674"/>
                  <a:pt x="1708081" y="2952692"/>
                </a:cubicBezTo>
                <a:cubicBezTo>
                  <a:pt x="1664096" y="2886710"/>
                  <a:pt x="2057209" y="2587042"/>
                  <a:pt x="2021472" y="2507314"/>
                </a:cubicBezTo>
                <a:cubicBezTo>
                  <a:pt x="1985735" y="2427586"/>
                  <a:pt x="1548637" y="2598039"/>
                  <a:pt x="1493656" y="2474323"/>
                </a:cubicBezTo>
                <a:cubicBezTo>
                  <a:pt x="1438675" y="2350607"/>
                  <a:pt x="1812545" y="1888733"/>
                  <a:pt x="1691587" y="1765017"/>
                </a:cubicBezTo>
                <a:cubicBezTo>
                  <a:pt x="1570629" y="1641301"/>
                  <a:pt x="833886" y="1929972"/>
                  <a:pt x="767909" y="1732026"/>
                </a:cubicBezTo>
                <a:cubicBezTo>
                  <a:pt x="701932" y="1534080"/>
                  <a:pt x="1416683" y="802780"/>
                  <a:pt x="1295725" y="577342"/>
                </a:cubicBezTo>
                <a:cubicBezTo>
                  <a:pt x="1174767" y="351904"/>
                  <a:pt x="212602" y="475620"/>
                  <a:pt x="42162" y="379396"/>
                </a:cubicBezTo>
                <a:cubicBezTo>
                  <a:pt x="-128278" y="283172"/>
                  <a:pt x="273082" y="0"/>
                  <a:pt x="273082" y="0"/>
                </a:cubicBezTo>
              </a:path>
            </a:pathLst>
          </a:custGeom>
          <a:ln w="317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2" name="Picture 21" descr="forbs circle 01.png"/>
          <p:cNvPicPr>
            <a:picLocks noChangeAspect="1"/>
          </p:cNvPicPr>
          <p:nvPr/>
        </p:nvPicPr>
        <p:blipFill rotWithShape="1">
          <a:blip r:embed="rId4">
            <a:extLst>
              <a:ext uri="{28A0092B-C50C-407E-A947-70E740481C1C}">
                <a14:useLocalDpi xmlns:a14="http://schemas.microsoft.com/office/drawing/2010/main" val="0"/>
              </a:ext>
            </a:extLst>
          </a:blip>
          <a:srcRect l="44932" t="51838" r="36264"/>
          <a:stretch/>
        </p:blipFill>
        <p:spPr>
          <a:xfrm>
            <a:off x="4110714" y="3942797"/>
            <a:ext cx="1741446" cy="2943184"/>
          </a:xfrm>
          <a:prstGeom prst="rect">
            <a:avLst/>
          </a:prstGeom>
        </p:spPr>
      </p:pic>
      <p:sp>
        <p:nvSpPr>
          <p:cNvPr id="13" name="Freeform 12"/>
          <p:cNvSpPr/>
          <p:nvPr/>
        </p:nvSpPr>
        <p:spPr>
          <a:xfrm>
            <a:off x="3954327" y="4932152"/>
            <a:ext cx="680557" cy="657206"/>
          </a:xfrm>
          <a:custGeom>
            <a:avLst/>
            <a:gdLst>
              <a:gd name="connsiteX0" fmla="*/ 680557 w 680557"/>
              <a:gd name="connsiteY0" fmla="*/ 461873 h 657206"/>
              <a:gd name="connsiteX1" fmla="*/ 301190 w 680557"/>
              <a:gd name="connsiteY1" fmla="*/ 643324 h 657206"/>
              <a:gd name="connsiteX2" fmla="*/ 367167 w 680557"/>
              <a:gd name="connsiteY2" fmla="*/ 131963 h 657206"/>
              <a:gd name="connsiteX3" fmla="*/ 20787 w 680557"/>
              <a:gd name="connsiteY3" fmla="*/ 329909 h 657206"/>
              <a:gd name="connsiteX4" fmla="*/ 37282 w 680557"/>
              <a:gd name="connsiteY4" fmla="*/ 0 h 657206"/>
              <a:gd name="connsiteX5" fmla="*/ 37282 w 680557"/>
              <a:gd name="connsiteY5" fmla="*/ 0 h 65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557" h="657206">
                <a:moveTo>
                  <a:pt x="680557" y="461873"/>
                </a:moveTo>
                <a:cubicBezTo>
                  <a:pt x="516989" y="580091"/>
                  <a:pt x="353422" y="698309"/>
                  <a:pt x="301190" y="643324"/>
                </a:cubicBezTo>
                <a:cubicBezTo>
                  <a:pt x="248958" y="588339"/>
                  <a:pt x="413901" y="184199"/>
                  <a:pt x="367167" y="131963"/>
                </a:cubicBezTo>
                <a:cubicBezTo>
                  <a:pt x="320433" y="79727"/>
                  <a:pt x="75768" y="351903"/>
                  <a:pt x="20787" y="329909"/>
                </a:cubicBezTo>
                <a:cubicBezTo>
                  <a:pt x="-34194" y="307915"/>
                  <a:pt x="37282" y="0"/>
                  <a:pt x="37282" y="0"/>
                </a:cubicBezTo>
                <a:lnTo>
                  <a:pt x="37282" y="0"/>
                </a:lnTo>
              </a:path>
            </a:pathLst>
          </a:custGeom>
          <a:ln w="57150" cmpd="sng">
            <a:solidFill>
              <a:srgbClr val="00FF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FF00"/>
              </a:solidFill>
            </a:endParaRPr>
          </a:p>
        </p:txBody>
      </p:sp>
      <p:pic>
        <p:nvPicPr>
          <p:cNvPr id="25" name="Picture 24" descr="bunny circle 05.png"/>
          <p:cNvPicPr>
            <a:picLocks noChangeAspect="1"/>
          </p:cNvPicPr>
          <p:nvPr/>
        </p:nvPicPr>
        <p:blipFill rotWithShape="1">
          <a:blip r:embed="rId5">
            <a:extLst>
              <a:ext uri="{28A0092B-C50C-407E-A947-70E740481C1C}">
                <a14:useLocalDpi xmlns:a14="http://schemas.microsoft.com/office/drawing/2010/main" val="0"/>
              </a:ext>
            </a:extLst>
          </a:blip>
          <a:srcRect l="66528" t="46760" r="19793" b="30114"/>
          <a:stretch/>
        </p:blipFill>
        <p:spPr>
          <a:xfrm>
            <a:off x="6045201" y="3711486"/>
            <a:ext cx="1317661" cy="1474175"/>
          </a:xfrm>
          <a:prstGeom prst="rect">
            <a:avLst/>
          </a:prstGeom>
        </p:spPr>
      </p:pic>
      <p:pic>
        <p:nvPicPr>
          <p:cNvPr id="26" name="Picture 25" descr="fox circle.png"/>
          <p:cNvPicPr>
            <a:picLocks noChangeAspect="1"/>
          </p:cNvPicPr>
          <p:nvPr/>
        </p:nvPicPr>
        <p:blipFill rotWithShape="1">
          <a:blip r:embed="rId6">
            <a:extLst>
              <a:ext uri="{28A0092B-C50C-407E-A947-70E740481C1C}">
                <a14:useLocalDpi xmlns:a14="http://schemas.microsoft.com/office/drawing/2010/main" val="0"/>
              </a:ext>
            </a:extLst>
          </a:blip>
          <a:srcRect l="73533" t="36692" r="16213" b="43932"/>
          <a:stretch/>
        </p:blipFill>
        <p:spPr>
          <a:xfrm>
            <a:off x="6610220" y="3052565"/>
            <a:ext cx="1115469" cy="1394997"/>
          </a:xfrm>
          <a:prstGeom prst="rect">
            <a:avLst/>
          </a:prstGeom>
        </p:spPr>
      </p:pic>
      <p:pic>
        <p:nvPicPr>
          <p:cNvPr id="28" name="Picture 58" descr="circles entire"/>
          <p:cNvPicPr>
            <a:picLocks noChangeAspect="1" noChangeArrowheads="1"/>
          </p:cNvPicPr>
          <p:nvPr/>
        </p:nvPicPr>
        <p:blipFill rotWithShape="1">
          <a:blip r:embed="rId2">
            <a:extLst>
              <a:ext uri="{28A0092B-C50C-407E-A947-70E740481C1C}">
                <a14:useLocalDpi xmlns:a14="http://schemas.microsoft.com/office/drawing/2010/main" val="0"/>
              </a:ext>
            </a:extLst>
          </a:blip>
          <a:srcRect l="75555" t="51669" r="14434" b="33175"/>
          <a:stretch/>
        </p:blipFill>
        <p:spPr bwMode="auto">
          <a:xfrm>
            <a:off x="6251832" y="3942797"/>
            <a:ext cx="777053" cy="74876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a:xfrm>
            <a:off x="6720676" y="3711486"/>
            <a:ext cx="626065" cy="692810"/>
          </a:xfrm>
          <a:custGeom>
            <a:avLst/>
            <a:gdLst>
              <a:gd name="connsiteX0" fmla="*/ 8978 w 626065"/>
              <a:gd name="connsiteY0" fmla="*/ 692810 h 692810"/>
              <a:gd name="connsiteX1" fmla="*/ 41967 w 626065"/>
              <a:gd name="connsiteY1" fmla="*/ 362901 h 692810"/>
              <a:gd name="connsiteX2" fmla="*/ 338863 w 626065"/>
              <a:gd name="connsiteY2" fmla="*/ 560846 h 692810"/>
              <a:gd name="connsiteX3" fmla="*/ 289381 w 626065"/>
              <a:gd name="connsiteY3" fmla="*/ 214441 h 692810"/>
              <a:gd name="connsiteX4" fmla="*/ 619266 w 626065"/>
              <a:gd name="connsiteY4" fmla="*/ 197946 h 692810"/>
              <a:gd name="connsiteX5" fmla="*/ 520300 w 626065"/>
              <a:gd name="connsiteY5" fmla="*/ 0 h 69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065" h="692810">
                <a:moveTo>
                  <a:pt x="8978" y="692810"/>
                </a:moveTo>
                <a:cubicBezTo>
                  <a:pt x="-2018" y="538852"/>
                  <a:pt x="-13014" y="384895"/>
                  <a:pt x="41967" y="362901"/>
                </a:cubicBezTo>
                <a:cubicBezTo>
                  <a:pt x="96948" y="340907"/>
                  <a:pt x="297627" y="585589"/>
                  <a:pt x="338863" y="560846"/>
                </a:cubicBezTo>
                <a:cubicBezTo>
                  <a:pt x="380099" y="536103"/>
                  <a:pt x="242647" y="274924"/>
                  <a:pt x="289381" y="214441"/>
                </a:cubicBezTo>
                <a:cubicBezTo>
                  <a:pt x="336115" y="153958"/>
                  <a:pt x="580780" y="233686"/>
                  <a:pt x="619266" y="197946"/>
                </a:cubicBezTo>
                <a:cubicBezTo>
                  <a:pt x="657752" y="162206"/>
                  <a:pt x="520300" y="0"/>
                  <a:pt x="520300" y="0"/>
                </a:cubicBezTo>
              </a:path>
            </a:pathLst>
          </a:custGeom>
          <a:ln w="38100" cmpd="sng">
            <a:solidFill>
              <a:srgbClr val="00FF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Freeform 20"/>
          <p:cNvSpPr/>
          <p:nvPr/>
        </p:nvSpPr>
        <p:spPr>
          <a:xfrm>
            <a:off x="6943229" y="1616553"/>
            <a:ext cx="1161950" cy="1847495"/>
          </a:xfrm>
          <a:custGeom>
            <a:avLst/>
            <a:gdLst>
              <a:gd name="connsiteX0" fmla="*/ 297745 w 1161950"/>
              <a:gd name="connsiteY0" fmla="*/ 1847495 h 1847495"/>
              <a:gd name="connsiteX1" fmla="*/ 849 w 1161950"/>
              <a:gd name="connsiteY1" fmla="*/ 1699035 h 1847495"/>
              <a:gd name="connsiteX2" fmla="*/ 380216 w 1161950"/>
              <a:gd name="connsiteY2" fmla="*/ 1484594 h 1847495"/>
              <a:gd name="connsiteX3" fmla="*/ 198780 w 1161950"/>
              <a:gd name="connsiteY3" fmla="*/ 1138188 h 1847495"/>
              <a:gd name="connsiteX4" fmla="*/ 1155446 w 1161950"/>
              <a:gd name="connsiteY4" fmla="*/ 857765 h 1847495"/>
              <a:gd name="connsiteX5" fmla="*/ 644124 w 1161950"/>
              <a:gd name="connsiteY5" fmla="*/ 280423 h 1847495"/>
              <a:gd name="connsiteX6" fmla="*/ 1155446 w 1161950"/>
              <a:gd name="connsiteY6" fmla="*/ 0 h 184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1950" h="1847495">
                <a:moveTo>
                  <a:pt x="297745" y="1847495"/>
                </a:moveTo>
                <a:cubicBezTo>
                  <a:pt x="142424" y="1803506"/>
                  <a:pt x="-12896" y="1759518"/>
                  <a:pt x="849" y="1699035"/>
                </a:cubicBezTo>
                <a:cubicBezTo>
                  <a:pt x="14594" y="1638552"/>
                  <a:pt x="347228" y="1578068"/>
                  <a:pt x="380216" y="1484594"/>
                </a:cubicBezTo>
                <a:cubicBezTo>
                  <a:pt x="413205" y="1391119"/>
                  <a:pt x="69575" y="1242659"/>
                  <a:pt x="198780" y="1138188"/>
                </a:cubicBezTo>
                <a:cubicBezTo>
                  <a:pt x="327985" y="1033716"/>
                  <a:pt x="1081222" y="1000726"/>
                  <a:pt x="1155446" y="857765"/>
                </a:cubicBezTo>
                <a:cubicBezTo>
                  <a:pt x="1229670" y="714804"/>
                  <a:pt x="644124" y="423384"/>
                  <a:pt x="644124" y="280423"/>
                </a:cubicBezTo>
                <a:cubicBezTo>
                  <a:pt x="644124" y="137462"/>
                  <a:pt x="1155446" y="0"/>
                  <a:pt x="1155446" y="0"/>
                </a:cubicBezTo>
              </a:path>
            </a:pathLst>
          </a:custGeom>
          <a:ln w="317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 name="Freeform 3"/>
          <p:cNvSpPr/>
          <p:nvPr/>
        </p:nvSpPr>
        <p:spPr>
          <a:xfrm>
            <a:off x="4240315" y="2396971"/>
            <a:ext cx="819484" cy="2376484"/>
          </a:xfrm>
          <a:custGeom>
            <a:avLst/>
            <a:gdLst>
              <a:gd name="connsiteX0" fmla="*/ 532694 w 819484"/>
              <a:gd name="connsiteY0" fmla="*/ 2376484 h 2376484"/>
              <a:gd name="connsiteX1" fmla="*/ 163964 w 819484"/>
              <a:gd name="connsiteY1" fmla="*/ 2089667 h 2376484"/>
              <a:gd name="connsiteX2" fmla="*/ 430269 w 819484"/>
              <a:gd name="connsiteY2" fmla="*/ 1802850 h 2376484"/>
              <a:gd name="connsiteX3" fmla="*/ 84 w 819484"/>
              <a:gd name="connsiteY3" fmla="*/ 1618467 h 2376484"/>
              <a:gd name="connsiteX4" fmla="*/ 471239 w 819484"/>
              <a:gd name="connsiteY4" fmla="*/ 1249703 h 2376484"/>
              <a:gd name="connsiteX5" fmla="*/ 163964 w 819484"/>
              <a:gd name="connsiteY5" fmla="*/ 983373 h 2376484"/>
              <a:gd name="connsiteX6" fmla="*/ 737544 w 819484"/>
              <a:gd name="connsiteY6" fmla="*/ 676069 h 2376484"/>
              <a:gd name="connsiteX7" fmla="*/ 348329 w 819484"/>
              <a:gd name="connsiteY7" fmla="*/ 307304 h 2376484"/>
              <a:gd name="connsiteX8" fmla="*/ 819484 w 819484"/>
              <a:gd name="connsiteY8" fmla="*/ 0 h 237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484" h="2376484">
                <a:moveTo>
                  <a:pt x="532694" y="2376484"/>
                </a:moveTo>
                <a:cubicBezTo>
                  <a:pt x="356864" y="2280878"/>
                  <a:pt x="181035" y="2185273"/>
                  <a:pt x="163964" y="2089667"/>
                </a:cubicBezTo>
                <a:cubicBezTo>
                  <a:pt x="146893" y="1994061"/>
                  <a:pt x="457582" y="1881383"/>
                  <a:pt x="430269" y="1802850"/>
                </a:cubicBezTo>
                <a:cubicBezTo>
                  <a:pt x="402956" y="1724317"/>
                  <a:pt x="-6744" y="1710658"/>
                  <a:pt x="84" y="1618467"/>
                </a:cubicBezTo>
                <a:cubicBezTo>
                  <a:pt x="6912" y="1526276"/>
                  <a:pt x="443926" y="1355552"/>
                  <a:pt x="471239" y="1249703"/>
                </a:cubicBezTo>
                <a:cubicBezTo>
                  <a:pt x="498552" y="1143854"/>
                  <a:pt x="119580" y="1078979"/>
                  <a:pt x="163964" y="983373"/>
                </a:cubicBezTo>
                <a:cubicBezTo>
                  <a:pt x="208348" y="887767"/>
                  <a:pt x="706817" y="788747"/>
                  <a:pt x="737544" y="676069"/>
                </a:cubicBezTo>
                <a:cubicBezTo>
                  <a:pt x="768271" y="563391"/>
                  <a:pt x="334672" y="419982"/>
                  <a:pt x="348329" y="307304"/>
                </a:cubicBezTo>
                <a:cubicBezTo>
                  <a:pt x="361986" y="194626"/>
                  <a:pt x="819484" y="0"/>
                  <a:pt x="819484" y="0"/>
                </a:cubicBezTo>
              </a:path>
            </a:pathLst>
          </a:custGeom>
          <a:ln>
            <a:solidFill>
              <a:srgbClr val="FF0000"/>
            </a:solidFill>
            <a:headEnd type="none"/>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6103845" y="2192102"/>
            <a:ext cx="753097" cy="1884797"/>
          </a:xfrm>
          <a:custGeom>
            <a:avLst/>
            <a:gdLst>
              <a:gd name="connsiteX0" fmla="*/ 369421 w 753097"/>
              <a:gd name="connsiteY0" fmla="*/ 1884797 h 1884797"/>
              <a:gd name="connsiteX1" fmla="*/ 690 w 753097"/>
              <a:gd name="connsiteY1" fmla="*/ 1638954 h 1884797"/>
              <a:gd name="connsiteX2" fmla="*/ 451361 w 753097"/>
              <a:gd name="connsiteY2" fmla="*/ 1454572 h 1884797"/>
              <a:gd name="connsiteX3" fmla="*/ 123601 w 753097"/>
              <a:gd name="connsiteY3" fmla="*/ 1126781 h 1884797"/>
              <a:gd name="connsiteX4" fmla="*/ 492331 w 753097"/>
              <a:gd name="connsiteY4" fmla="*/ 798990 h 1884797"/>
              <a:gd name="connsiteX5" fmla="*/ 246511 w 753097"/>
              <a:gd name="connsiteY5" fmla="*/ 635094 h 1884797"/>
              <a:gd name="connsiteX6" fmla="*/ 738151 w 753097"/>
              <a:gd name="connsiteY6" fmla="*/ 225356 h 1884797"/>
              <a:gd name="connsiteX7" fmla="*/ 635726 w 753097"/>
              <a:gd name="connsiteY7" fmla="*/ 0 h 1884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3097" h="1884797">
                <a:moveTo>
                  <a:pt x="369421" y="1884797"/>
                </a:moveTo>
                <a:cubicBezTo>
                  <a:pt x="178227" y="1797727"/>
                  <a:pt x="-12967" y="1710658"/>
                  <a:pt x="690" y="1638954"/>
                </a:cubicBezTo>
                <a:cubicBezTo>
                  <a:pt x="14347" y="1567250"/>
                  <a:pt x="430876" y="1539934"/>
                  <a:pt x="451361" y="1454572"/>
                </a:cubicBezTo>
                <a:cubicBezTo>
                  <a:pt x="471846" y="1369210"/>
                  <a:pt x="116773" y="1236045"/>
                  <a:pt x="123601" y="1126781"/>
                </a:cubicBezTo>
                <a:cubicBezTo>
                  <a:pt x="130429" y="1017517"/>
                  <a:pt x="471846" y="880938"/>
                  <a:pt x="492331" y="798990"/>
                </a:cubicBezTo>
                <a:cubicBezTo>
                  <a:pt x="512816" y="717042"/>
                  <a:pt x="205541" y="730700"/>
                  <a:pt x="246511" y="635094"/>
                </a:cubicBezTo>
                <a:cubicBezTo>
                  <a:pt x="287481" y="539488"/>
                  <a:pt x="673282" y="331205"/>
                  <a:pt x="738151" y="225356"/>
                </a:cubicBezTo>
                <a:cubicBezTo>
                  <a:pt x="803020" y="119507"/>
                  <a:pt x="635726" y="0"/>
                  <a:pt x="635726" y="0"/>
                </a:cubicBezTo>
              </a:path>
            </a:pathLst>
          </a:custGeom>
          <a:ln>
            <a:solidFill>
              <a:srgbClr val="FF0000"/>
            </a:solidFill>
            <a:headEnd type="none"/>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3" name="Picture 2" descr="grass circle 01.png"/>
          <p:cNvPicPr>
            <a:picLocks noChangeAspect="1"/>
          </p:cNvPicPr>
          <p:nvPr/>
        </p:nvPicPr>
        <p:blipFill rotWithShape="1">
          <a:blip r:embed="rId7">
            <a:extLst>
              <a:ext uri="{28A0092B-C50C-407E-A947-70E740481C1C}">
                <a14:useLocalDpi xmlns:a14="http://schemas.microsoft.com/office/drawing/2010/main" val="0"/>
              </a:ext>
            </a:extLst>
          </a:blip>
          <a:srcRect l="70721" t="63433" r="16281" b="17974"/>
          <a:stretch/>
        </p:blipFill>
        <p:spPr>
          <a:xfrm>
            <a:off x="6504597" y="4743038"/>
            <a:ext cx="1188529" cy="1074712"/>
          </a:xfrm>
          <a:prstGeom prst="rect">
            <a:avLst/>
          </a:prstGeom>
        </p:spPr>
      </p:pic>
      <p:pic>
        <p:nvPicPr>
          <p:cNvPr id="27" name="Picture 58" descr="circles entire"/>
          <p:cNvPicPr>
            <a:picLocks noChangeAspect="1" noChangeArrowheads="1"/>
          </p:cNvPicPr>
          <p:nvPr/>
        </p:nvPicPr>
        <p:blipFill rotWithShape="1">
          <a:blip r:embed="rId2">
            <a:extLst>
              <a:ext uri="{28A0092B-C50C-407E-A947-70E740481C1C}">
                <a14:useLocalDpi xmlns:a14="http://schemas.microsoft.com/office/drawing/2010/main" val="0"/>
              </a:ext>
            </a:extLst>
          </a:blip>
          <a:srcRect l="75555" t="51669" r="14434" b="33175"/>
          <a:stretch/>
        </p:blipFill>
        <p:spPr bwMode="auto">
          <a:xfrm>
            <a:off x="6896766" y="4968096"/>
            <a:ext cx="419000" cy="403745"/>
          </a:xfrm>
          <a:prstGeom prst="rect">
            <a:avLst/>
          </a:prstGeom>
          <a:noFill/>
          <a:extLst>
            <a:ext uri="{909E8E84-426E-40dd-AFC4-6F175D3DCCD1}">
              <a14:hiddenFill xmlns:a14="http://schemas.microsoft.com/office/drawing/2010/main">
                <a:solidFill>
                  <a:srgbClr val="FFFFFF"/>
                </a:solidFill>
              </a14:hiddenFill>
            </a:ext>
          </a:extLst>
        </p:spPr>
      </p:pic>
      <p:sp>
        <p:nvSpPr>
          <p:cNvPr id="20" name="Freeform 19"/>
          <p:cNvSpPr/>
          <p:nvPr/>
        </p:nvSpPr>
        <p:spPr>
          <a:xfrm rot="5400000">
            <a:off x="6478966" y="4497508"/>
            <a:ext cx="537839" cy="626585"/>
          </a:xfrm>
          <a:custGeom>
            <a:avLst/>
            <a:gdLst>
              <a:gd name="connsiteX0" fmla="*/ 1336034 w 1435225"/>
              <a:gd name="connsiteY0" fmla="*/ 0 h 905045"/>
              <a:gd name="connsiteX1" fmla="*/ 1402011 w 1435225"/>
              <a:gd name="connsiteY1" fmla="*/ 329909 h 905045"/>
              <a:gd name="connsiteX2" fmla="*/ 874195 w 1435225"/>
              <a:gd name="connsiteY2" fmla="*/ 313414 h 905045"/>
              <a:gd name="connsiteX3" fmla="*/ 626781 w 1435225"/>
              <a:gd name="connsiteY3" fmla="*/ 890756 h 905045"/>
              <a:gd name="connsiteX4" fmla="*/ 0 w 1435225"/>
              <a:gd name="connsiteY4" fmla="*/ 742297 h 905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5225" h="905045">
                <a:moveTo>
                  <a:pt x="1336034" y="0"/>
                </a:moveTo>
                <a:cubicBezTo>
                  <a:pt x="1407509" y="138836"/>
                  <a:pt x="1478984" y="277673"/>
                  <a:pt x="1402011" y="329909"/>
                </a:cubicBezTo>
                <a:cubicBezTo>
                  <a:pt x="1325038" y="382145"/>
                  <a:pt x="1003400" y="219940"/>
                  <a:pt x="874195" y="313414"/>
                </a:cubicBezTo>
                <a:cubicBezTo>
                  <a:pt x="744990" y="406888"/>
                  <a:pt x="772480" y="819275"/>
                  <a:pt x="626781" y="890756"/>
                </a:cubicBezTo>
                <a:cubicBezTo>
                  <a:pt x="481082" y="962237"/>
                  <a:pt x="0" y="742297"/>
                  <a:pt x="0" y="742297"/>
                </a:cubicBezTo>
              </a:path>
            </a:pathLst>
          </a:custGeom>
          <a:ln w="38100" cmpd="sng">
            <a:solidFill>
              <a:srgbClr val="00FF00"/>
            </a:solidFill>
            <a:headEnd type="non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7179355" y="2902697"/>
            <a:ext cx="1348493" cy="2101432"/>
          </a:xfrm>
          <a:custGeom>
            <a:avLst/>
            <a:gdLst>
              <a:gd name="connsiteX0" fmla="*/ 184230 w 1348493"/>
              <a:gd name="connsiteY0" fmla="*/ 2101432 h 2101432"/>
              <a:gd name="connsiteX1" fmla="*/ 17907 w 1348493"/>
              <a:gd name="connsiteY1" fmla="*/ 1753713 h 2101432"/>
              <a:gd name="connsiteX2" fmla="*/ 562237 w 1348493"/>
              <a:gd name="connsiteY2" fmla="*/ 1783949 h 2101432"/>
              <a:gd name="connsiteX3" fmla="*/ 426155 w 1348493"/>
              <a:gd name="connsiteY3" fmla="*/ 1375758 h 2101432"/>
              <a:gd name="connsiteX4" fmla="*/ 940245 w 1348493"/>
              <a:gd name="connsiteY4" fmla="*/ 1254812 h 2101432"/>
              <a:gd name="connsiteX5" fmla="*/ 668079 w 1348493"/>
              <a:gd name="connsiteY5" fmla="*/ 982684 h 2101432"/>
              <a:gd name="connsiteX6" fmla="*/ 1257771 w 1348493"/>
              <a:gd name="connsiteY6" fmla="*/ 634965 h 2101432"/>
              <a:gd name="connsiteX7" fmla="*/ 864643 w 1348493"/>
              <a:gd name="connsiteY7" fmla="*/ 317483 h 2101432"/>
              <a:gd name="connsiteX8" fmla="*/ 1348493 w 1348493"/>
              <a:gd name="connsiteY8" fmla="*/ 0 h 210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8493" h="2101432">
                <a:moveTo>
                  <a:pt x="184230" y="2101432"/>
                </a:moveTo>
                <a:cubicBezTo>
                  <a:pt x="69568" y="1954029"/>
                  <a:pt x="-45094" y="1806627"/>
                  <a:pt x="17907" y="1753713"/>
                </a:cubicBezTo>
                <a:cubicBezTo>
                  <a:pt x="80908" y="1700799"/>
                  <a:pt x="494196" y="1846941"/>
                  <a:pt x="562237" y="1783949"/>
                </a:cubicBezTo>
                <a:cubicBezTo>
                  <a:pt x="630278" y="1720956"/>
                  <a:pt x="363154" y="1463947"/>
                  <a:pt x="426155" y="1375758"/>
                </a:cubicBezTo>
                <a:cubicBezTo>
                  <a:pt x="489156" y="1287569"/>
                  <a:pt x="899924" y="1320324"/>
                  <a:pt x="940245" y="1254812"/>
                </a:cubicBezTo>
                <a:cubicBezTo>
                  <a:pt x="980566" y="1189300"/>
                  <a:pt x="615158" y="1085992"/>
                  <a:pt x="668079" y="982684"/>
                </a:cubicBezTo>
                <a:cubicBezTo>
                  <a:pt x="721000" y="879376"/>
                  <a:pt x="1225010" y="745832"/>
                  <a:pt x="1257771" y="634965"/>
                </a:cubicBezTo>
                <a:cubicBezTo>
                  <a:pt x="1290532" y="524098"/>
                  <a:pt x="849523" y="423310"/>
                  <a:pt x="864643" y="317483"/>
                </a:cubicBezTo>
                <a:cubicBezTo>
                  <a:pt x="879763" y="211656"/>
                  <a:pt x="1348493" y="0"/>
                  <a:pt x="1348493" y="0"/>
                </a:cubicBezTo>
              </a:path>
            </a:pathLst>
          </a:custGeom>
          <a:ln>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6817760" y="1904895"/>
            <a:ext cx="697673" cy="3084116"/>
          </a:xfrm>
          <a:custGeom>
            <a:avLst/>
            <a:gdLst>
              <a:gd name="connsiteX0" fmla="*/ 228299 w 697673"/>
              <a:gd name="connsiteY0" fmla="*/ 0 h 3084116"/>
              <a:gd name="connsiteX1" fmla="*/ 560945 w 697673"/>
              <a:gd name="connsiteY1" fmla="*/ 151182 h 3084116"/>
              <a:gd name="connsiteX2" fmla="*/ 228299 w 697673"/>
              <a:gd name="connsiteY2" fmla="*/ 438428 h 3084116"/>
              <a:gd name="connsiteX3" fmla="*/ 697028 w 697673"/>
              <a:gd name="connsiteY3" fmla="*/ 680320 h 3084116"/>
              <a:gd name="connsiteX4" fmla="*/ 137577 w 697673"/>
              <a:gd name="connsiteY4" fmla="*/ 1012920 h 3084116"/>
              <a:gd name="connsiteX5" fmla="*/ 697028 w 697673"/>
              <a:gd name="connsiteY5" fmla="*/ 1330403 h 3084116"/>
              <a:gd name="connsiteX6" fmla="*/ 1494 w 697673"/>
              <a:gd name="connsiteY6" fmla="*/ 1526940 h 3084116"/>
              <a:gd name="connsiteX7" fmla="*/ 500464 w 697673"/>
              <a:gd name="connsiteY7" fmla="*/ 2131668 h 3084116"/>
              <a:gd name="connsiteX8" fmla="*/ 92216 w 697673"/>
              <a:gd name="connsiteY8" fmla="*/ 2418914 h 3084116"/>
              <a:gd name="connsiteX9" fmla="*/ 576066 w 697673"/>
              <a:gd name="connsiteY9" fmla="*/ 2706160 h 3084116"/>
              <a:gd name="connsiteX10" fmla="*/ 364381 w 697673"/>
              <a:gd name="connsiteY10" fmla="*/ 3084116 h 308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7673" h="3084116">
                <a:moveTo>
                  <a:pt x="228299" y="0"/>
                </a:moveTo>
                <a:cubicBezTo>
                  <a:pt x="394622" y="39055"/>
                  <a:pt x="560945" y="78111"/>
                  <a:pt x="560945" y="151182"/>
                </a:cubicBezTo>
                <a:cubicBezTo>
                  <a:pt x="560945" y="224253"/>
                  <a:pt x="205619" y="350238"/>
                  <a:pt x="228299" y="438428"/>
                </a:cubicBezTo>
                <a:cubicBezTo>
                  <a:pt x="250979" y="526618"/>
                  <a:pt x="712148" y="584571"/>
                  <a:pt x="697028" y="680320"/>
                </a:cubicBezTo>
                <a:cubicBezTo>
                  <a:pt x="681908" y="776069"/>
                  <a:pt x="137577" y="904573"/>
                  <a:pt x="137577" y="1012920"/>
                </a:cubicBezTo>
                <a:cubicBezTo>
                  <a:pt x="137577" y="1121267"/>
                  <a:pt x="719708" y="1244733"/>
                  <a:pt x="697028" y="1330403"/>
                </a:cubicBezTo>
                <a:cubicBezTo>
                  <a:pt x="674348" y="1416073"/>
                  <a:pt x="34255" y="1393396"/>
                  <a:pt x="1494" y="1526940"/>
                </a:cubicBezTo>
                <a:cubicBezTo>
                  <a:pt x="-31267" y="1660484"/>
                  <a:pt x="485344" y="1983006"/>
                  <a:pt x="500464" y="2131668"/>
                </a:cubicBezTo>
                <a:cubicBezTo>
                  <a:pt x="515584" y="2280330"/>
                  <a:pt x="79616" y="2323165"/>
                  <a:pt x="92216" y="2418914"/>
                </a:cubicBezTo>
                <a:cubicBezTo>
                  <a:pt x="104816" y="2514663"/>
                  <a:pt x="530705" y="2595293"/>
                  <a:pt x="576066" y="2706160"/>
                </a:cubicBezTo>
                <a:cubicBezTo>
                  <a:pt x="621427" y="2817027"/>
                  <a:pt x="364381" y="3084116"/>
                  <a:pt x="364381" y="3084116"/>
                </a:cubicBezTo>
              </a:path>
            </a:pathLst>
          </a:custGeom>
          <a:ln w="57150">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598596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2000"/>
                                        <p:tgtEl>
                                          <p:spTgt spid="12"/>
                                        </p:tgtEl>
                                      </p:cBhvr>
                                    </p:animEffect>
                                  </p:childTnLst>
                                </p:cTn>
                              </p:par>
                              <p:par>
                                <p:cTn id="8" presetID="22" presetClass="exit" presetSubtype="1" fill="hold" grpId="1" nodeType="withEffect">
                                  <p:stCondLst>
                                    <p:cond delay="500"/>
                                  </p:stCondLst>
                                  <p:childTnLst>
                                    <p:animEffect transition="out" filter="wipe(up)">
                                      <p:cBhvr>
                                        <p:cTn id="9" dur="2000"/>
                                        <p:tgtEl>
                                          <p:spTgt spid="12"/>
                                        </p:tgtEl>
                                      </p:cBhvr>
                                    </p:animEffect>
                                    <p:set>
                                      <p:cBhvr>
                                        <p:cTn id="10" dur="1" fill="hold">
                                          <p:stCondLst>
                                            <p:cond delay="1999"/>
                                          </p:stCondLst>
                                        </p:cTn>
                                        <p:tgtEl>
                                          <p:spTgt spid="12"/>
                                        </p:tgtEl>
                                        <p:attrNameLst>
                                          <p:attrName>style.visibility</p:attrName>
                                        </p:attrNameLst>
                                      </p:cBhvr>
                                      <p:to>
                                        <p:strVal val="hidden"/>
                                      </p:to>
                                    </p:set>
                                  </p:childTnLst>
                                </p:cTn>
                              </p:par>
                              <p:par>
                                <p:cTn id="11" presetID="32" presetClass="emph" presetSubtype="0" fill="hold" nodeType="withEffect">
                                  <p:stCondLst>
                                    <p:cond delay="2000"/>
                                  </p:stCondLst>
                                  <p:childTnLst>
                                    <p:animRot by="120000">
                                      <p:cBhvr>
                                        <p:cTn id="12" dur="100" fill="hold">
                                          <p:stCondLst>
                                            <p:cond delay="0"/>
                                          </p:stCondLst>
                                        </p:cTn>
                                        <p:tgtEl>
                                          <p:spTgt spid="22"/>
                                        </p:tgtEl>
                                        <p:attrNameLst>
                                          <p:attrName>r</p:attrName>
                                        </p:attrNameLst>
                                      </p:cBhvr>
                                    </p:animRot>
                                    <p:animRot by="-240000">
                                      <p:cBhvr>
                                        <p:cTn id="13" dur="200" fill="hold">
                                          <p:stCondLst>
                                            <p:cond delay="200"/>
                                          </p:stCondLst>
                                        </p:cTn>
                                        <p:tgtEl>
                                          <p:spTgt spid="22"/>
                                        </p:tgtEl>
                                        <p:attrNameLst>
                                          <p:attrName>r</p:attrName>
                                        </p:attrNameLst>
                                      </p:cBhvr>
                                    </p:animRot>
                                    <p:animRot by="240000">
                                      <p:cBhvr>
                                        <p:cTn id="14" dur="200" fill="hold">
                                          <p:stCondLst>
                                            <p:cond delay="400"/>
                                          </p:stCondLst>
                                        </p:cTn>
                                        <p:tgtEl>
                                          <p:spTgt spid="22"/>
                                        </p:tgtEl>
                                        <p:attrNameLst>
                                          <p:attrName>r</p:attrName>
                                        </p:attrNameLst>
                                      </p:cBhvr>
                                    </p:animRot>
                                    <p:animRot by="-240000">
                                      <p:cBhvr>
                                        <p:cTn id="15" dur="200" fill="hold">
                                          <p:stCondLst>
                                            <p:cond delay="600"/>
                                          </p:stCondLst>
                                        </p:cTn>
                                        <p:tgtEl>
                                          <p:spTgt spid="22"/>
                                        </p:tgtEl>
                                        <p:attrNameLst>
                                          <p:attrName>r</p:attrName>
                                        </p:attrNameLst>
                                      </p:cBhvr>
                                    </p:animRot>
                                    <p:animRot by="120000">
                                      <p:cBhvr>
                                        <p:cTn id="16" dur="200" fill="hold">
                                          <p:stCondLst>
                                            <p:cond delay="800"/>
                                          </p:stCondLst>
                                        </p:cTn>
                                        <p:tgtEl>
                                          <p:spTgt spid="22"/>
                                        </p:tgtEl>
                                        <p:attrNameLst>
                                          <p:attrName>r</p:attrName>
                                        </p:attrNameLst>
                                      </p:cBhvr>
                                    </p:animRot>
                                  </p:childTnLst>
                                </p:cTn>
                              </p:par>
                              <p:par>
                                <p:cTn id="17" presetID="22" presetClass="entr" presetSubtype="4" fill="hold" grpId="1" nodeType="withEffect">
                                  <p:stCondLst>
                                    <p:cond delay="220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2000"/>
                                        <p:tgtEl>
                                          <p:spTgt spid="4"/>
                                        </p:tgtEl>
                                      </p:cBhvr>
                                    </p:animEffect>
                                  </p:childTnLst>
                                </p:cTn>
                              </p:par>
                              <p:par>
                                <p:cTn id="20" presetID="22" presetClass="exit" presetSubtype="4" fill="hold" grpId="0" nodeType="withEffect">
                                  <p:stCondLst>
                                    <p:cond delay="2700"/>
                                  </p:stCondLst>
                                  <p:childTnLst>
                                    <p:animEffect transition="out" filter="wipe(down)">
                                      <p:cBhvr>
                                        <p:cTn id="21" dur="2000"/>
                                        <p:tgtEl>
                                          <p:spTgt spid="4"/>
                                        </p:tgtEl>
                                      </p:cBhvr>
                                    </p:animEffect>
                                    <p:set>
                                      <p:cBhvr>
                                        <p:cTn id="22" dur="1" fill="hold">
                                          <p:stCondLst>
                                            <p:cond delay="1999"/>
                                          </p:stCondLst>
                                        </p:cTn>
                                        <p:tgtEl>
                                          <p:spTgt spid="4"/>
                                        </p:tgtEl>
                                        <p:attrNameLst>
                                          <p:attrName>style.visibility</p:attrName>
                                        </p:attrNameLst>
                                      </p:cBhvr>
                                      <p:to>
                                        <p:strVal val="hidden"/>
                                      </p:to>
                                    </p:set>
                                  </p:childTnLst>
                                </p:cTn>
                              </p:par>
                              <p:par>
                                <p:cTn id="23" presetID="22" presetClass="entr" presetSubtype="2" fill="hold" grpId="0" nodeType="withEffect">
                                  <p:stCondLst>
                                    <p:cond delay="350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1000"/>
                                        <p:tgtEl>
                                          <p:spTgt spid="13"/>
                                        </p:tgtEl>
                                      </p:cBhvr>
                                    </p:animEffect>
                                  </p:childTnLst>
                                </p:cTn>
                              </p:par>
                              <p:par>
                                <p:cTn id="26" presetID="22" presetClass="exit" presetSubtype="2" fill="hold" grpId="1" nodeType="withEffect">
                                  <p:stCondLst>
                                    <p:cond delay="4000"/>
                                  </p:stCondLst>
                                  <p:childTnLst>
                                    <p:animEffect transition="out" filter="wipe(right)">
                                      <p:cBhvr>
                                        <p:cTn id="27" dur="2000"/>
                                        <p:tgtEl>
                                          <p:spTgt spid="13"/>
                                        </p:tgtEl>
                                      </p:cBhvr>
                                    </p:animEffect>
                                    <p:set>
                                      <p:cBhvr>
                                        <p:cTn id="28" dur="1" fill="hold">
                                          <p:stCondLst>
                                            <p:cond delay="1999"/>
                                          </p:stCondLst>
                                        </p:cTn>
                                        <p:tgtEl>
                                          <p:spTgt spid="13"/>
                                        </p:tgtEl>
                                        <p:attrNameLst>
                                          <p:attrName>style.visibility</p:attrName>
                                        </p:attrNameLst>
                                      </p:cBhvr>
                                      <p:to>
                                        <p:strVal val="hidden"/>
                                      </p:to>
                                    </p:set>
                                  </p:childTnLst>
                                </p:cTn>
                              </p:par>
                              <p:par>
                                <p:cTn id="29" presetID="32" presetClass="emph" presetSubtype="0" fill="hold" nodeType="withEffect">
                                  <p:stCondLst>
                                    <p:cond delay="5000"/>
                                  </p:stCondLst>
                                  <p:childTnLst>
                                    <p:animRot by="120000">
                                      <p:cBhvr>
                                        <p:cTn id="30" dur="100" fill="hold">
                                          <p:stCondLst>
                                            <p:cond delay="0"/>
                                          </p:stCondLst>
                                        </p:cTn>
                                        <p:tgtEl>
                                          <p:spTgt spid="24"/>
                                        </p:tgtEl>
                                        <p:attrNameLst>
                                          <p:attrName>r</p:attrName>
                                        </p:attrNameLst>
                                      </p:cBhvr>
                                    </p:animRot>
                                    <p:animRot by="-240000">
                                      <p:cBhvr>
                                        <p:cTn id="31" dur="200" fill="hold">
                                          <p:stCondLst>
                                            <p:cond delay="200"/>
                                          </p:stCondLst>
                                        </p:cTn>
                                        <p:tgtEl>
                                          <p:spTgt spid="24"/>
                                        </p:tgtEl>
                                        <p:attrNameLst>
                                          <p:attrName>r</p:attrName>
                                        </p:attrNameLst>
                                      </p:cBhvr>
                                    </p:animRot>
                                    <p:animRot by="240000">
                                      <p:cBhvr>
                                        <p:cTn id="32" dur="200" fill="hold">
                                          <p:stCondLst>
                                            <p:cond delay="400"/>
                                          </p:stCondLst>
                                        </p:cTn>
                                        <p:tgtEl>
                                          <p:spTgt spid="24"/>
                                        </p:tgtEl>
                                        <p:attrNameLst>
                                          <p:attrName>r</p:attrName>
                                        </p:attrNameLst>
                                      </p:cBhvr>
                                    </p:animRot>
                                    <p:animRot by="-240000">
                                      <p:cBhvr>
                                        <p:cTn id="33" dur="200" fill="hold">
                                          <p:stCondLst>
                                            <p:cond delay="600"/>
                                          </p:stCondLst>
                                        </p:cTn>
                                        <p:tgtEl>
                                          <p:spTgt spid="24"/>
                                        </p:tgtEl>
                                        <p:attrNameLst>
                                          <p:attrName>r</p:attrName>
                                        </p:attrNameLst>
                                      </p:cBhvr>
                                    </p:animRot>
                                    <p:animRot by="120000">
                                      <p:cBhvr>
                                        <p:cTn id="34" dur="200" fill="hold">
                                          <p:stCondLst>
                                            <p:cond delay="800"/>
                                          </p:stCondLst>
                                        </p:cTn>
                                        <p:tgtEl>
                                          <p:spTgt spid="24"/>
                                        </p:tgtEl>
                                        <p:attrNameLst>
                                          <p:attrName>r</p:attrName>
                                        </p:attrNameLst>
                                      </p:cBhvr>
                                    </p:animRot>
                                  </p:childTnLst>
                                </p:cTn>
                              </p:par>
                              <p:par>
                                <p:cTn id="35" presetID="22" presetClass="entr" presetSubtype="4" fill="hold" grpId="0" nodeType="withEffect">
                                  <p:stCondLst>
                                    <p:cond delay="600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2000"/>
                                        <p:tgtEl>
                                          <p:spTgt spid="15"/>
                                        </p:tgtEl>
                                      </p:cBhvr>
                                    </p:animEffect>
                                  </p:childTnLst>
                                </p:cTn>
                              </p:par>
                              <p:par>
                                <p:cTn id="38" presetID="22" presetClass="exit" presetSubtype="4" fill="hold" grpId="1" nodeType="withEffect">
                                  <p:stCondLst>
                                    <p:cond delay="6500"/>
                                  </p:stCondLst>
                                  <p:childTnLst>
                                    <p:animEffect transition="out" filter="wipe(down)">
                                      <p:cBhvr>
                                        <p:cTn id="39" dur="2000"/>
                                        <p:tgtEl>
                                          <p:spTgt spid="15"/>
                                        </p:tgtEl>
                                      </p:cBhvr>
                                    </p:animEffect>
                                    <p:set>
                                      <p:cBhvr>
                                        <p:cTn id="40" dur="1" fill="hold">
                                          <p:stCondLst>
                                            <p:cond delay="1999"/>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2000"/>
                                        <p:tgtEl>
                                          <p:spTgt spid="9"/>
                                        </p:tgtEl>
                                      </p:cBhvr>
                                    </p:animEffect>
                                  </p:childTnLst>
                                </p:cTn>
                              </p:par>
                              <p:par>
                                <p:cTn id="46" presetID="22" presetClass="exit" presetSubtype="1" fill="hold" grpId="1" nodeType="withEffect">
                                  <p:stCondLst>
                                    <p:cond delay="500"/>
                                  </p:stCondLst>
                                  <p:childTnLst>
                                    <p:animEffect transition="out" filter="wipe(up)">
                                      <p:cBhvr>
                                        <p:cTn id="47" dur="2000"/>
                                        <p:tgtEl>
                                          <p:spTgt spid="9"/>
                                        </p:tgtEl>
                                      </p:cBhvr>
                                    </p:animEffect>
                                    <p:set>
                                      <p:cBhvr>
                                        <p:cTn id="48" dur="1" fill="hold">
                                          <p:stCondLst>
                                            <p:cond delay="1999"/>
                                          </p:stCondLst>
                                        </p:cTn>
                                        <p:tgtEl>
                                          <p:spTgt spid="9"/>
                                        </p:tgtEl>
                                        <p:attrNameLst>
                                          <p:attrName>style.visibility</p:attrName>
                                        </p:attrNameLst>
                                      </p:cBhvr>
                                      <p:to>
                                        <p:strVal val="hidden"/>
                                      </p:to>
                                    </p:set>
                                  </p:childTnLst>
                                </p:cTn>
                              </p:par>
                              <p:par>
                                <p:cTn id="49" presetID="32" presetClass="emph" presetSubtype="0" fill="hold" nodeType="withEffect">
                                  <p:stCondLst>
                                    <p:cond delay="1500"/>
                                  </p:stCondLst>
                                  <p:childTnLst>
                                    <p:animRot by="120000">
                                      <p:cBhvr>
                                        <p:cTn id="50" dur="100" fill="hold">
                                          <p:stCondLst>
                                            <p:cond delay="0"/>
                                          </p:stCondLst>
                                        </p:cTn>
                                        <p:tgtEl>
                                          <p:spTgt spid="3"/>
                                        </p:tgtEl>
                                        <p:attrNameLst>
                                          <p:attrName>r</p:attrName>
                                        </p:attrNameLst>
                                      </p:cBhvr>
                                    </p:animRot>
                                    <p:animRot by="-240000">
                                      <p:cBhvr>
                                        <p:cTn id="51" dur="200" fill="hold">
                                          <p:stCondLst>
                                            <p:cond delay="200"/>
                                          </p:stCondLst>
                                        </p:cTn>
                                        <p:tgtEl>
                                          <p:spTgt spid="3"/>
                                        </p:tgtEl>
                                        <p:attrNameLst>
                                          <p:attrName>r</p:attrName>
                                        </p:attrNameLst>
                                      </p:cBhvr>
                                    </p:animRot>
                                    <p:animRot by="240000">
                                      <p:cBhvr>
                                        <p:cTn id="52" dur="200" fill="hold">
                                          <p:stCondLst>
                                            <p:cond delay="400"/>
                                          </p:stCondLst>
                                        </p:cTn>
                                        <p:tgtEl>
                                          <p:spTgt spid="3"/>
                                        </p:tgtEl>
                                        <p:attrNameLst>
                                          <p:attrName>r</p:attrName>
                                        </p:attrNameLst>
                                      </p:cBhvr>
                                    </p:animRot>
                                    <p:animRot by="-240000">
                                      <p:cBhvr>
                                        <p:cTn id="53" dur="200" fill="hold">
                                          <p:stCondLst>
                                            <p:cond delay="600"/>
                                          </p:stCondLst>
                                        </p:cTn>
                                        <p:tgtEl>
                                          <p:spTgt spid="3"/>
                                        </p:tgtEl>
                                        <p:attrNameLst>
                                          <p:attrName>r</p:attrName>
                                        </p:attrNameLst>
                                      </p:cBhvr>
                                    </p:animRot>
                                    <p:animRot by="120000">
                                      <p:cBhvr>
                                        <p:cTn id="54" dur="200" fill="hold">
                                          <p:stCondLst>
                                            <p:cond delay="800"/>
                                          </p:stCondLst>
                                        </p:cTn>
                                        <p:tgtEl>
                                          <p:spTgt spid="3"/>
                                        </p:tgtEl>
                                        <p:attrNameLst>
                                          <p:attrName>r</p:attrName>
                                        </p:attrNameLst>
                                      </p:cBhvr>
                                    </p:animRot>
                                  </p:childTnLst>
                                </p:cTn>
                              </p:par>
                              <p:par>
                                <p:cTn id="55" presetID="22" presetClass="entr" presetSubtype="4" fill="hold" grpId="0" nodeType="withEffect">
                                  <p:stCondLst>
                                    <p:cond delay="2000"/>
                                  </p:stCondLst>
                                  <p:childTnLst>
                                    <p:set>
                                      <p:cBhvr>
                                        <p:cTn id="56" dur="1" fill="hold">
                                          <p:stCondLst>
                                            <p:cond delay="0"/>
                                          </p:stCondLst>
                                        </p:cTn>
                                        <p:tgtEl>
                                          <p:spTgt spid="8"/>
                                        </p:tgtEl>
                                        <p:attrNameLst>
                                          <p:attrName>style.visibility</p:attrName>
                                        </p:attrNameLst>
                                      </p:cBhvr>
                                      <p:to>
                                        <p:strVal val="visible"/>
                                      </p:to>
                                    </p:set>
                                    <p:animEffect transition="in" filter="wipe(down)">
                                      <p:cBhvr>
                                        <p:cTn id="57" dur="2000"/>
                                        <p:tgtEl>
                                          <p:spTgt spid="8"/>
                                        </p:tgtEl>
                                      </p:cBhvr>
                                    </p:animEffect>
                                  </p:childTnLst>
                                </p:cTn>
                              </p:par>
                              <p:par>
                                <p:cTn id="58" presetID="22" presetClass="exit" presetSubtype="4" fill="hold" grpId="1" nodeType="withEffect">
                                  <p:stCondLst>
                                    <p:cond delay="2500"/>
                                  </p:stCondLst>
                                  <p:childTnLst>
                                    <p:animEffect transition="out" filter="wipe(down)">
                                      <p:cBhvr>
                                        <p:cTn id="59" dur="2000"/>
                                        <p:tgtEl>
                                          <p:spTgt spid="8"/>
                                        </p:tgtEl>
                                      </p:cBhvr>
                                    </p:animEffect>
                                    <p:set>
                                      <p:cBhvr>
                                        <p:cTn id="60" dur="1" fill="hold">
                                          <p:stCondLst>
                                            <p:cond delay="1999"/>
                                          </p:stCondLst>
                                        </p:cTn>
                                        <p:tgtEl>
                                          <p:spTgt spid="8"/>
                                        </p:tgtEl>
                                        <p:attrNameLst>
                                          <p:attrName>style.visibility</p:attrName>
                                        </p:attrNameLst>
                                      </p:cBhvr>
                                      <p:to>
                                        <p:strVal val="hidden"/>
                                      </p:to>
                                    </p:set>
                                  </p:childTnLst>
                                </p:cTn>
                              </p:par>
                              <p:par>
                                <p:cTn id="61" presetID="22" presetClass="entr" presetSubtype="2" fill="hold" grpId="0" nodeType="withEffect">
                                  <p:stCondLst>
                                    <p:cond delay="450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1000"/>
                                        <p:tgtEl>
                                          <p:spTgt spid="20"/>
                                        </p:tgtEl>
                                      </p:cBhvr>
                                    </p:animEffect>
                                  </p:childTnLst>
                                </p:cTn>
                              </p:par>
                              <p:par>
                                <p:cTn id="64" presetID="10" presetClass="entr" presetSubtype="0" fill="hold" nodeType="withEffect">
                                  <p:stCondLst>
                                    <p:cond delay="450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par>
                                <p:cTn id="67" presetID="22" presetClass="exit" presetSubtype="2" fill="hold" grpId="1" nodeType="withEffect">
                                  <p:stCondLst>
                                    <p:cond delay="5000"/>
                                  </p:stCondLst>
                                  <p:childTnLst>
                                    <p:animEffect transition="out" filter="wipe(right)">
                                      <p:cBhvr>
                                        <p:cTn id="68" dur="1000"/>
                                        <p:tgtEl>
                                          <p:spTgt spid="20"/>
                                        </p:tgtEl>
                                      </p:cBhvr>
                                    </p:animEffect>
                                    <p:set>
                                      <p:cBhvr>
                                        <p:cTn id="69" dur="1" fill="hold">
                                          <p:stCondLst>
                                            <p:cond delay="999"/>
                                          </p:stCondLst>
                                        </p:cTn>
                                        <p:tgtEl>
                                          <p:spTgt spid="20"/>
                                        </p:tgtEl>
                                        <p:attrNameLst>
                                          <p:attrName>style.visibility</p:attrName>
                                        </p:attrNameLst>
                                      </p:cBhvr>
                                      <p:to>
                                        <p:strVal val="hidden"/>
                                      </p:to>
                                    </p:set>
                                  </p:childTnLst>
                                </p:cTn>
                              </p:par>
                              <p:par>
                                <p:cTn id="70" presetID="32" presetClass="emph" presetSubtype="0" fill="hold" nodeType="withEffect">
                                  <p:stCondLst>
                                    <p:cond delay="5500"/>
                                  </p:stCondLst>
                                  <p:childTnLst>
                                    <p:animRot by="120000">
                                      <p:cBhvr>
                                        <p:cTn id="71" dur="100" fill="hold">
                                          <p:stCondLst>
                                            <p:cond delay="0"/>
                                          </p:stCondLst>
                                        </p:cTn>
                                        <p:tgtEl>
                                          <p:spTgt spid="25"/>
                                        </p:tgtEl>
                                        <p:attrNameLst>
                                          <p:attrName>r</p:attrName>
                                        </p:attrNameLst>
                                      </p:cBhvr>
                                    </p:animRot>
                                    <p:animRot by="-240000">
                                      <p:cBhvr>
                                        <p:cTn id="72" dur="200" fill="hold">
                                          <p:stCondLst>
                                            <p:cond delay="200"/>
                                          </p:stCondLst>
                                        </p:cTn>
                                        <p:tgtEl>
                                          <p:spTgt spid="25"/>
                                        </p:tgtEl>
                                        <p:attrNameLst>
                                          <p:attrName>r</p:attrName>
                                        </p:attrNameLst>
                                      </p:cBhvr>
                                    </p:animRot>
                                    <p:animRot by="240000">
                                      <p:cBhvr>
                                        <p:cTn id="73" dur="200" fill="hold">
                                          <p:stCondLst>
                                            <p:cond delay="400"/>
                                          </p:stCondLst>
                                        </p:cTn>
                                        <p:tgtEl>
                                          <p:spTgt spid="25"/>
                                        </p:tgtEl>
                                        <p:attrNameLst>
                                          <p:attrName>r</p:attrName>
                                        </p:attrNameLst>
                                      </p:cBhvr>
                                    </p:animRot>
                                    <p:animRot by="-240000">
                                      <p:cBhvr>
                                        <p:cTn id="74" dur="200" fill="hold">
                                          <p:stCondLst>
                                            <p:cond delay="600"/>
                                          </p:stCondLst>
                                        </p:cTn>
                                        <p:tgtEl>
                                          <p:spTgt spid="25"/>
                                        </p:tgtEl>
                                        <p:attrNameLst>
                                          <p:attrName>r</p:attrName>
                                        </p:attrNameLst>
                                      </p:cBhvr>
                                    </p:animRot>
                                    <p:animRot by="120000">
                                      <p:cBhvr>
                                        <p:cTn id="75" dur="200" fill="hold">
                                          <p:stCondLst>
                                            <p:cond delay="800"/>
                                          </p:stCondLst>
                                        </p:cTn>
                                        <p:tgtEl>
                                          <p:spTgt spid="25"/>
                                        </p:tgtEl>
                                        <p:attrNameLst>
                                          <p:attrName>r</p:attrName>
                                        </p:attrNameLst>
                                      </p:cBhvr>
                                    </p:animRot>
                                  </p:childTnLst>
                                </p:cTn>
                              </p:par>
                              <p:par>
                                <p:cTn id="76" presetID="22" presetClass="entr" presetSubtype="4" fill="hold" grpId="0" nodeType="withEffect">
                                  <p:stCondLst>
                                    <p:cond delay="6000"/>
                                  </p:stCondLst>
                                  <p:childTnLst>
                                    <p:set>
                                      <p:cBhvr>
                                        <p:cTn id="77" dur="1" fill="hold">
                                          <p:stCondLst>
                                            <p:cond delay="0"/>
                                          </p:stCondLst>
                                        </p:cTn>
                                        <p:tgtEl>
                                          <p:spTgt spid="7"/>
                                        </p:tgtEl>
                                        <p:attrNameLst>
                                          <p:attrName>style.visibility</p:attrName>
                                        </p:attrNameLst>
                                      </p:cBhvr>
                                      <p:to>
                                        <p:strVal val="visible"/>
                                      </p:to>
                                    </p:set>
                                    <p:animEffect transition="in" filter="wipe(down)">
                                      <p:cBhvr>
                                        <p:cTn id="78" dur="2000"/>
                                        <p:tgtEl>
                                          <p:spTgt spid="7"/>
                                        </p:tgtEl>
                                      </p:cBhvr>
                                    </p:animEffect>
                                  </p:childTnLst>
                                </p:cTn>
                              </p:par>
                              <p:par>
                                <p:cTn id="79" presetID="22" presetClass="exit" presetSubtype="4" fill="hold" grpId="1" nodeType="withEffect">
                                  <p:stCondLst>
                                    <p:cond delay="6500"/>
                                  </p:stCondLst>
                                  <p:childTnLst>
                                    <p:animEffect transition="out" filter="wipe(down)">
                                      <p:cBhvr>
                                        <p:cTn id="80" dur="2000"/>
                                        <p:tgtEl>
                                          <p:spTgt spid="7"/>
                                        </p:tgtEl>
                                      </p:cBhvr>
                                    </p:animEffect>
                                    <p:set>
                                      <p:cBhvr>
                                        <p:cTn id="81" dur="1" fill="hold">
                                          <p:stCondLst>
                                            <p:cond delay="1999"/>
                                          </p:stCondLst>
                                        </p:cTn>
                                        <p:tgtEl>
                                          <p:spTgt spid="7"/>
                                        </p:tgtEl>
                                        <p:attrNameLst>
                                          <p:attrName>style.visibility</p:attrName>
                                        </p:attrNameLst>
                                      </p:cBhvr>
                                      <p:to>
                                        <p:strVal val="hidden"/>
                                      </p:to>
                                    </p:set>
                                  </p:childTnLst>
                                </p:cTn>
                              </p:par>
                              <p:par>
                                <p:cTn id="82" presetID="22" presetClass="entr" presetSubtype="4" fill="hold" grpId="0" nodeType="withEffect">
                                  <p:stCondLst>
                                    <p:cond delay="8500"/>
                                  </p:stCondLst>
                                  <p:childTnLst>
                                    <p:set>
                                      <p:cBhvr>
                                        <p:cTn id="83" dur="1" fill="hold">
                                          <p:stCondLst>
                                            <p:cond delay="0"/>
                                          </p:stCondLst>
                                        </p:cTn>
                                        <p:tgtEl>
                                          <p:spTgt spid="19"/>
                                        </p:tgtEl>
                                        <p:attrNameLst>
                                          <p:attrName>style.visibility</p:attrName>
                                        </p:attrNameLst>
                                      </p:cBhvr>
                                      <p:to>
                                        <p:strVal val="visible"/>
                                      </p:to>
                                    </p:set>
                                    <p:animEffect transition="in" filter="wipe(down)">
                                      <p:cBhvr>
                                        <p:cTn id="84" dur="1000"/>
                                        <p:tgtEl>
                                          <p:spTgt spid="19"/>
                                        </p:tgtEl>
                                      </p:cBhvr>
                                    </p:animEffect>
                                  </p:childTnLst>
                                </p:cTn>
                              </p:par>
                              <p:par>
                                <p:cTn id="85" presetID="22" presetClass="exit" presetSubtype="4" fill="hold" grpId="1" nodeType="withEffect">
                                  <p:stCondLst>
                                    <p:cond delay="9000"/>
                                  </p:stCondLst>
                                  <p:childTnLst>
                                    <p:animEffect transition="out" filter="wipe(down)">
                                      <p:cBhvr>
                                        <p:cTn id="86" dur="1000"/>
                                        <p:tgtEl>
                                          <p:spTgt spid="19"/>
                                        </p:tgtEl>
                                      </p:cBhvr>
                                    </p:animEffect>
                                    <p:set>
                                      <p:cBhvr>
                                        <p:cTn id="87" dur="1" fill="hold">
                                          <p:stCondLst>
                                            <p:cond delay="999"/>
                                          </p:stCondLst>
                                        </p:cTn>
                                        <p:tgtEl>
                                          <p:spTgt spid="19"/>
                                        </p:tgtEl>
                                        <p:attrNameLst>
                                          <p:attrName>style.visibility</p:attrName>
                                        </p:attrNameLst>
                                      </p:cBhvr>
                                      <p:to>
                                        <p:strVal val="hidden"/>
                                      </p:to>
                                    </p:set>
                                  </p:childTnLst>
                                </p:cTn>
                              </p:par>
                              <p:par>
                                <p:cTn id="88" presetID="10" presetClass="entr" presetSubtype="0" fill="hold" nodeType="withEffect">
                                  <p:stCondLst>
                                    <p:cond delay="850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par>
                                <p:cTn id="91" presetID="32" presetClass="emph" presetSubtype="0" fill="hold" nodeType="withEffect">
                                  <p:stCondLst>
                                    <p:cond delay="9500"/>
                                  </p:stCondLst>
                                  <p:childTnLst>
                                    <p:animRot by="120000">
                                      <p:cBhvr>
                                        <p:cTn id="92" dur="100" fill="hold">
                                          <p:stCondLst>
                                            <p:cond delay="0"/>
                                          </p:stCondLst>
                                        </p:cTn>
                                        <p:tgtEl>
                                          <p:spTgt spid="26"/>
                                        </p:tgtEl>
                                        <p:attrNameLst>
                                          <p:attrName>r</p:attrName>
                                        </p:attrNameLst>
                                      </p:cBhvr>
                                    </p:animRot>
                                    <p:animRot by="-240000">
                                      <p:cBhvr>
                                        <p:cTn id="93" dur="200" fill="hold">
                                          <p:stCondLst>
                                            <p:cond delay="200"/>
                                          </p:stCondLst>
                                        </p:cTn>
                                        <p:tgtEl>
                                          <p:spTgt spid="26"/>
                                        </p:tgtEl>
                                        <p:attrNameLst>
                                          <p:attrName>r</p:attrName>
                                        </p:attrNameLst>
                                      </p:cBhvr>
                                    </p:animRot>
                                    <p:animRot by="240000">
                                      <p:cBhvr>
                                        <p:cTn id="94" dur="200" fill="hold">
                                          <p:stCondLst>
                                            <p:cond delay="400"/>
                                          </p:stCondLst>
                                        </p:cTn>
                                        <p:tgtEl>
                                          <p:spTgt spid="26"/>
                                        </p:tgtEl>
                                        <p:attrNameLst>
                                          <p:attrName>r</p:attrName>
                                        </p:attrNameLst>
                                      </p:cBhvr>
                                    </p:animRot>
                                    <p:animRot by="-240000">
                                      <p:cBhvr>
                                        <p:cTn id="95" dur="200" fill="hold">
                                          <p:stCondLst>
                                            <p:cond delay="600"/>
                                          </p:stCondLst>
                                        </p:cTn>
                                        <p:tgtEl>
                                          <p:spTgt spid="26"/>
                                        </p:tgtEl>
                                        <p:attrNameLst>
                                          <p:attrName>r</p:attrName>
                                        </p:attrNameLst>
                                      </p:cBhvr>
                                    </p:animRot>
                                    <p:animRot by="120000">
                                      <p:cBhvr>
                                        <p:cTn id="96" dur="200" fill="hold">
                                          <p:stCondLst>
                                            <p:cond delay="800"/>
                                          </p:stCondLst>
                                        </p:cTn>
                                        <p:tgtEl>
                                          <p:spTgt spid="26"/>
                                        </p:tgtEl>
                                        <p:attrNameLst>
                                          <p:attrName>r</p:attrName>
                                        </p:attrNameLst>
                                      </p:cBhvr>
                                    </p:animRot>
                                  </p:childTnLst>
                                </p:cTn>
                              </p:par>
                              <p:par>
                                <p:cTn id="97" presetID="22" presetClass="entr" presetSubtype="4" fill="hold" grpId="0" nodeType="withEffect">
                                  <p:stCondLst>
                                    <p:cond delay="10000"/>
                                  </p:stCondLst>
                                  <p:childTnLst>
                                    <p:set>
                                      <p:cBhvr>
                                        <p:cTn id="98" dur="1" fill="hold">
                                          <p:stCondLst>
                                            <p:cond delay="0"/>
                                          </p:stCondLst>
                                        </p:cTn>
                                        <p:tgtEl>
                                          <p:spTgt spid="21"/>
                                        </p:tgtEl>
                                        <p:attrNameLst>
                                          <p:attrName>style.visibility</p:attrName>
                                        </p:attrNameLst>
                                      </p:cBhvr>
                                      <p:to>
                                        <p:strVal val="visible"/>
                                      </p:to>
                                    </p:set>
                                    <p:animEffect transition="in" filter="wipe(down)">
                                      <p:cBhvr>
                                        <p:cTn id="99" dur="2000"/>
                                        <p:tgtEl>
                                          <p:spTgt spid="21"/>
                                        </p:tgtEl>
                                      </p:cBhvr>
                                    </p:animEffect>
                                  </p:childTnLst>
                                </p:cTn>
                              </p:par>
                              <p:par>
                                <p:cTn id="100" presetID="22" presetClass="exit" presetSubtype="4" fill="hold" grpId="1" nodeType="withEffect">
                                  <p:stCondLst>
                                    <p:cond delay="10500"/>
                                  </p:stCondLst>
                                  <p:childTnLst>
                                    <p:animEffect transition="out" filter="wipe(down)">
                                      <p:cBhvr>
                                        <p:cTn id="101" dur="2000"/>
                                        <p:tgtEl>
                                          <p:spTgt spid="21"/>
                                        </p:tgtEl>
                                      </p:cBhvr>
                                    </p:animEffect>
                                    <p:set>
                                      <p:cBhvr>
                                        <p:cTn id="102" dur="1" fill="hold">
                                          <p:stCondLst>
                                            <p:cond delay="1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5" grpId="0" animBg="1"/>
      <p:bldP spid="15" grpId="1" animBg="1"/>
      <p:bldP spid="13" grpId="0" animBg="1"/>
      <p:bldP spid="13" grpId="1" animBg="1"/>
      <p:bldP spid="19" grpId="0" animBg="1"/>
      <p:bldP spid="19" grpId="1" animBg="1"/>
      <p:bldP spid="21" grpId="0" animBg="1"/>
      <p:bldP spid="21" grpId="1" animBg="1"/>
      <p:bldP spid="4" grpId="0" animBg="1"/>
      <p:bldP spid="4" grpId="1" animBg="1"/>
      <p:bldP spid="7" grpId="0" animBg="1"/>
      <p:bldP spid="7" grpId="1" animBg="1"/>
      <p:bldP spid="20" grpId="0" animBg="1"/>
      <p:bldP spid="20" grpId="1" animBg="1"/>
      <p:bldP spid="8" grpId="0" animBg="1"/>
      <p:bldP spid="8" grpId="1" animBg="1"/>
      <p:bldP spid="9" grpId="0" animBg="1"/>
      <p:bldP spid="9"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Guiding Questions</a:t>
            </a:r>
            <a:endParaRPr lang="en-US" dirty="0"/>
          </a:p>
        </p:txBody>
      </p:sp>
      <p:sp>
        <p:nvSpPr>
          <p:cNvPr id="3" name="Content Placeholder 2"/>
          <p:cNvSpPr>
            <a:spLocks noGrp="1"/>
          </p:cNvSpPr>
          <p:nvPr>
            <p:ph idx="1"/>
          </p:nvPr>
        </p:nvSpPr>
        <p:spPr>
          <a:xfrm>
            <a:off x="457200" y="1126072"/>
            <a:ext cx="8229600" cy="5144909"/>
          </a:xfrm>
        </p:spPr>
        <p:txBody>
          <a:bodyPr>
            <a:noAutofit/>
          </a:bodyPr>
          <a:lstStyle/>
          <a:p>
            <a:pPr marL="0" indent="0">
              <a:buNone/>
            </a:pPr>
            <a:r>
              <a:rPr lang="en-US" sz="2800" dirty="0" smtClean="0"/>
              <a:t>Lesson 1, Act 1: Where </a:t>
            </a:r>
            <a:r>
              <a:rPr lang="en-US" sz="2800" dirty="0"/>
              <a:t>is carbon located in Ecosystems</a:t>
            </a:r>
            <a:r>
              <a:rPr lang="en-US" sz="2800" dirty="0" smtClean="0"/>
              <a:t>?</a:t>
            </a:r>
          </a:p>
          <a:p>
            <a:pPr marL="0" indent="0">
              <a:buNone/>
            </a:pPr>
            <a:r>
              <a:rPr lang="en-US" sz="2800" dirty="0" smtClean="0">
                <a:solidFill>
                  <a:srgbClr val="FF0000"/>
                </a:solidFill>
              </a:rPr>
              <a:t>Lesson 2, Act 1: How </a:t>
            </a:r>
            <a:r>
              <a:rPr lang="en-US" sz="2800" dirty="0">
                <a:solidFill>
                  <a:srgbClr val="FF0000"/>
                </a:solidFill>
              </a:rPr>
              <a:t>do organic carbon pools change over time in ecosystems</a:t>
            </a:r>
            <a:r>
              <a:rPr lang="en-US" sz="2800" dirty="0" smtClean="0">
                <a:solidFill>
                  <a:srgbClr val="FF0000"/>
                </a:solidFill>
              </a:rPr>
              <a:t>?</a:t>
            </a:r>
            <a:r>
              <a:rPr lang="en-US" sz="2800" dirty="0">
                <a:solidFill>
                  <a:srgbClr val="FF0000"/>
                </a:solidFill>
              </a:rPr>
              <a:t> </a:t>
            </a:r>
            <a:endParaRPr lang="en-US" sz="2800" dirty="0" smtClean="0">
              <a:solidFill>
                <a:srgbClr val="FF0000"/>
              </a:solidFill>
            </a:endParaRPr>
          </a:p>
          <a:p>
            <a:pPr marL="0" indent="0">
              <a:buNone/>
            </a:pPr>
            <a:r>
              <a:rPr lang="en-US" sz="2800" dirty="0" smtClean="0">
                <a:solidFill>
                  <a:srgbClr val="0000FF"/>
                </a:solidFill>
              </a:rPr>
              <a:t>Lesson 2, Act 2: What </a:t>
            </a:r>
            <a:r>
              <a:rPr lang="en-US" sz="2800" dirty="0">
                <a:solidFill>
                  <a:srgbClr val="0000FF"/>
                </a:solidFill>
              </a:rPr>
              <a:t>is the pattern of organic carbon pools that happens in ecosystems</a:t>
            </a:r>
            <a:r>
              <a:rPr lang="en-US" sz="2800" dirty="0" smtClean="0">
                <a:solidFill>
                  <a:srgbClr val="0000FF"/>
                </a:solidFill>
              </a:rPr>
              <a:t>?</a:t>
            </a:r>
          </a:p>
          <a:p>
            <a:pPr marL="0" indent="0">
              <a:buNone/>
            </a:pPr>
            <a:r>
              <a:rPr lang="en-US" sz="2800" dirty="0" smtClean="0">
                <a:solidFill>
                  <a:srgbClr val="FF0000"/>
                </a:solidFill>
              </a:rPr>
              <a:t>Lesson 3: How </a:t>
            </a:r>
            <a:r>
              <a:rPr lang="en-US" sz="2800" dirty="0">
                <a:solidFill>
                  <a:srgbClr val="FF0000"/>
                </a:solidFill>
              </a:rPr>
              <a:t>does carbon and energy move through ecosystems</a:t>
            </a:r>
            <a:r>
              <a:rPr lang="en-US" sz="2800" dirty="0" smtClean="0">
                <a:solidFill>
                  <a:srgbClr val="FF0000"/>
                </a:solidFill>
              </a:rPr>
              <a:t>?  (Carbon CYCLES, Energy FLOWS!)</a:t>
            </a:r>
          </a:p>
          <a:p>
            <a:pPr marL="0" indent="0">
              <a:buNone/>
            </a:pPr>
            <a:r>
              <a:rPr lang="en-US" sz="2800" dirty="0" smtClean="0">
                <a:solidFill>
                  <a:srgbClr val="0000FF"/>
                </a:solidFill>
              </a:rPr>
              <a:t>Lesson 4, Act 1: Why </a:t>
            </a:r>
            <a:r>
              <a:rPr lang="en-US" sz="2800" dirty="0">
                <a:solidFill>
                  <a:srgbClr val="0000FF"/>
                </a:solidFill>
              </a:rPr>
              <a:t>are carbon pools different sizes</a:t>
            </a:r>
            <a:r>
              <a:rPr lang="en-US" sz="2800" dirty="0" smtClean="0">
                <a:solidFill>
                  <a:srgbClr val="0000FF"/>
                </a:solidFill>
              </a:rPr>
              <a:t>? (Explain BIOMASS PYRAMID)</a:t>
            </a:r>
            <a:endParaRPr lang="en-US" sz="2800" dirty="0" smtClean="0">
              <a:solidFill>
                <a:srgbClr val="0000FF"/>
              </a:solidFill>
            </a:endParaRPr>
          </a:p>
          <a:p>
            <a:pPr marL="0" indent="0">
              <a:buNone/>
            </a:pPr>
            <a:r>
              <a:rPr lang="en-US" sz="2800" dirty="0" smtClean="0">
                <a:solidFill>
                  <a:srgbClr val="0000FF"/>
                </a:solidFill>
              </a:rPr>
              <a:t>Lesson 4, Act 2: Why </a:t>
            </a:r>
            <a:r>
              <a:rPr lang="en-US" sz="2800" dirty="0">
                <a:solidFill>
                  <a:srgbClr val="0000FF"/>
                </a:solidFill>
              </a:rPr>
              <a:t>do carbon pools </a:t>
            </a:r>
            <a:r>
              <a:rPr lang="en-US" sz="2800" dirty="0" smtClean="0">
                <a:solidFill>
                  <a:srgbClr val="0000FF"/>
                </a:solidFill>
              </a:rPr>
              <a:t>change size </a:t>
            </a:r>
            <a:r>
              <a:rPr lang="en-US" sz="2800" dirty="0">
                <a:solidFill>
                  <a:srgbClr val="0000FF"/>
                </a:solidFill>
              </a:rPr>
              <a:t>over time?</a:t>
            </a:r>
          </a:p>
          <a:p>
            <a:pPr marL="0" indent="0">
              <a:buNone/>
            </a:pPr>
            <a:endParaRPr lang="en-US" sz="2800" b="1" dirty="0">
              <a:solidFill>
                <a:srgbClr val="0000FF"/>
              </a:solidFill>
            </a:endParaRPr>
          </a:p>
          <a:p>
            <a:pPr marL="0" indent="0">
              <a:buNone/>
            </a:pPr>
            <a:endParaRPr lang="en-US" sz="2800" b="1" dirty="0"/>
          </a:p>
          <a:p>
            <a:pPr marL="0" indent="0">
              <a:buNone/>
            </a:pPr>
            <a:endParaRPr lang="en-US" sz="2800" dirty="0">
              <a:solidFill>
                <a:srgbClr val="000000"/>
              </a:solidFill>
            </a:endParaRPr>
          </a:p>
          <a:p>
            <a:pPr marL="0" indent="0">
              <a:buNone/>
            </a:pPr>
            <a:endParaRPr lang="en-US" sz="2800" b="1" dirty="0">
              <a:solidFill>
                <a:srgbClr val="000000"/>
              </a:solidFill>
            </a:endParaRPr>
          </a:p>
          <a:p>
            <a:pPr marL="0" indent="0">
              <a:buNone/>
            </a:pPr>
            <a:endParaRPr lang="en-US" sz="2800" b="1" dirty="0"/>
          </a:p>
          <a:p>
            <a:pPr marL="0" indent="0">
              <a:buNone/>
            </a:pPr>
            <a:endParaRPr lang="en-US" sz="2800" dirty="0"/>
          </a:p>
        </p:txBody>
      </p:sp>
    </p:spTree>
    <p:extLst>
      <p:ext uri="{BB962C8B-B14F-4D97-AF65-F5344CB8AC3E}">
        <p14:creationId xmlns:p14="http://schemas.microsoft.com/office/powerpoint/2010/main" val="1348663248"/>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533380" y="1646072"/>
            <a:ext cx="6328141" cy="4095714"/>
          </a:xfrm>
          <a:prstGeom prst="rect">
            <a:avLst/>
          </a:prstGeom>
        </p:spPr>
      </p:pic>
      <p:sp>
        <p:nvSpPr>
          <p:cNvPr id="2" name="Title 1"/>
          <p:cNvSpPr>
            <a:spLocks noGrp="1"/>
          </p:cNvSpPr>
          <p:nvPr>
            <p:ph type="title"/>
          </p:nvPr>
        </p:nvSpPr>
        <p:spPr>
          <a:xfrm>
            <a:off x="457200" y="60603"/>
            <a:ext cx="8229600" cy="1143000"/>
          </a:xfrm>
        </p:spPr>
        <p:txBody>
          <a:bodyPr/>
          <a:lstStyle/>
          <a:p>
            <a:r>
              <a:rPr lang="en-US" dirty="0" smtClean="0"/>
              <a:t>Worksheet: Tracing Energy</a:t>
            </a:r>
            <a:endParaRPr lang="en-US" dirty="0"/>
          </a:p>
        </p:txBody>
      </p:sp>
      <p:sp>
        <p:nvSpPr>
          <p:cNvPr id="3" name="Rectangle 2"/>
          <p:cNvSpPr/>
          <p:nvPr/>
        </p:nvSpPr>
        <p:spPr>
          <a:xfrm>
            <a:off x="358592" y="1592074"/>
            <a:ext cx="5080000" cy="4524315"/>
          </a:xfrm>
          <a:prstGeom prst="rect">
            <a:avLst/>
          </a:prstGeom>
        </p:spPr>
        <p:txBody>
          <a:bodyPr wrap="square">
            <a:spAutoFit/>
          </a:bodyPr>
          <a:lstStyle/>
          <a:p>
            <a:r>
              <a:rPr lang="en-US" sz="3200" dirty="0"/>
              <a:t>Draw dashed arrows (- - - -&gt;) to represent how energy flows through ecosystems</a:t>
            </a:r>
            <a:r>
              <a:rPr lang="en-US" sz="3200" dirty="0" smtClean="0"/>
              <a:t>.</a:t>
            </a:r>
          </a:p>
          <a:p>
            <a:endParaRPr lang="en-US" sz="3200" dirty="0"/>
          </a:p>
          <a:p>
            <a:r>
              <a:rPr lang="en-US" sz="3200" dirty="0" smtClean="0"/>
              <a:t>Label each arrow with the form of energy. </a:t>
            </a:r>
          </a:p>
          <a:p>
            <a:endParaRPr lang="en-US" sz="3200" dirty="0"/>
          </a:p>
          <a:p>
            <a:r>
              <a:rPr lang="en-US" sz="3200" dirty="0" smtClean="0"/>
              <a:t>Label the processes that occur when energy changes.</a:t>
            </a:r>
            <a:endParaRPr lang="en-US" sz="3200" dirty="0"/>
          </a:p>
        </p:txBody>
      </p:sp>
    </p:spTree>
    <p:extLst>
      <p:ext uri="{BB962C8B-B14F-4D97-AF65-F5344CB8AC3E}">
        <p14:creationId xmlns:p14="http://schemas.microsoft.com/office/powerpoint/2010/main" val="3009483108"/>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790805" y="281222"/>
            <a:ext cx="1645920" cy="1645920"/>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solidFill>
              </a:rPr>
              <a:t>Carnivores</a:t>
            </a:r>
          </a:p>
          <a:p>
            <a:pPr algn="ctr"/>
            <a:r>
              <a:rPr lang="en-US" sz="2400" dirty="0" smtClean="0">
                <a:solidFill>
                  <a:srgbClr val="008000"/>
                </a:solidFill>
              </a:rPr>
              <a:t>chemical energy</a:t>
            </a:r>
            <a:endParaRPr lang="en-US" sz="2400" dirty="0">
              <a:solidFill>
                <a:srgbClr val="008000"/>
              </a:solidFill>
            </a:endParaRPr>
          </a:p>
        </p:txBody>
      </p:sp>
      <p:sp>
        <p:nvSpPr>
          <p:cNvPr id="10" name="Rectangle 9"/>
          <p:cNvSpPr/>
          <p:nvPr/>
        </p:nvSpPr>
        <p:spPr>
          <a:xfrm>
            <a:off x="4790805" y="2420798"/>
            <a:ext cx="1645920" cy="1645920"/>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solidFill>
              </a:rPr>
              <a:t>Consumers</a:t>
            </a:r>
          </a:p>
          <a:p>
            <a:pPr algn="ctr"/>
            <a:r>
              <a:rPr lang="en-US" sz="2400" dirty="0" smtClean="0">
                <a:solidFill>
                  <a:srgbClr val="008000"/>
                </a:solidFill>
              </a:rPr>
              <a:t>chemical energy</a:t>
            </a:r>
            <a:endParaRPr lang="en-US" sz="2400" dirty="0">
              <a:solidFill>
                <a:srgbClr val="008000"/>
              </a:solidFill>
            </a:endParaRPr>
          </a:p>
        </p:txBody>
      </p:sp>
      <p:sp>
        <p:nvSpPr>
          <p:cNvPr id="11" name="Rectangle 10"/>
          <p:cNvSpPr/>
          <p:nvPr/>
        </p:nvSpPr>
        <p:spPr>
          <a:xfrm>
            <a:off x="4790805" y="4557386"/>
            <a:ext cx="1645920" cy="1645920"/>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solidFill>
              </a:rPr>
              <a:t>Producers </a:t>
            </a:r>
          </a:p>
          <a:p>
            <a:pPr algn="ctr"/>
            <a:r>
              <a:rPr lang="en-US" sz="2400" dirty="0" smtClean="0">
                <a:solidFill>
                  <a:srgbClr val="008000"/>
                </a:solidFill>
              </a:rPr>
              <a:t>chemical energy</a:t>
            </a:r>
            <a:endParaRPr lang="en-US" sz="2400" dirty="0">
              <a:solidFill>
                <a:srgbClr val="008000"/>
              </a:solidFill>
            </a:endParaRPr>
          </a:p>
        </p:txBody>
      </p:sp>
      <p:sp>
        <p:nvSpPr>
          <p:cNvPr id="12" name="Rectangle 11"/>
          <p:cNvSpPr/>
          <p:nvPr/>
        </p:nvSpPr>
        <p:spPr>
          <a:xfrm>
            <a:off x="2074499" y="4557386"/>
            <a:ext cx="1645920" cy="1645920"/>
          </a:xfrm>
          <a:prstGeom prst="rect">
            <a:avLst/>
          </a:pr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solidFill>
              </a:rPr>
              <a:t>Soil </a:t>
            </a:r>
          </a:p>
          <a:p>
            <a:pPr algn="ctr"/>
            <a:r>
              <a:rPr lang="en-US" sz="2400" dirty="0" smtClean="0">
                <a:solidFill>
                  <a:srgbClr val="008000"/>
                </a:solidFill>
              </a:rPr>
              <a:t>chemical energy</a:t>
            </a:r>
            <a:endParaRPr lang="en-US" sz="2400" dirty="0">
              <a:solidFill>
                <a:srgbClr val="008000"/>
              </a:solidFill>
            </a:endParaRPr>
          </a:p>
        </p:txBody>
      </p:sp>
      <p:cxnSp>
        <p:nvCxnSpPr>
          <p:cNvPr id="20" name="Straight Arrow Connector 19"/>
          <p:cNvCxnSpPr>
            <a:stCxn id="11" idx="0"/>
            <a:endCxn id="10" idx="2"/>
          </p:cNvCxnSpPr>
          <p:nvPr/>
        </p:nvCxnSpPr>
        <p:spPr>
          <a:xfrm flipV="1">
            <a:off x="5613765" y="4066718"/>
            <a:ext cx="0" cy="490668"/>
          </a:xfrm>
          <a:prstGeom prst="straightConnector1">
            <a:avLst/>
          </a:prstGeom>
          <a:ln w="38100" cmpd="sng">
            <a:solidFill>
              <a:srgbClr val="008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5597695" y="1930130"/>
            <a:ext cx="0" cy="490668"/>
          </a:xfrm>
          <a:prstGeom prst="straightConnector1">
            <a:avLst/>
          </a:prstGeom>
          <a:ln w="38100" cmpd="sng">
            <a:solidFill>
              <a:srgbClr val="008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6436725" y="5110203"/>
            <a:ext cx="1108569" cy="822960"/>
          </a:xfrm>
          <a:prstGeom prst="straightConnector1">
            <a:avLst/>
          </a:prstGeom>
          <a:ln w="38100" cmpd="sng">
            <a:solidFill>
              <a:srgbClr val="FF0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V="1">
            <a:off x="6436725" y="2420798"/>
            <a:ext cx="1108569" cy="822960"/>
          </a:xfrm>
          <a:prstGeom prst="straightConnector1">
            <a:avLst/>
          </a:prstGeom>
          <a:ln w="38100" cmpd="sng">
            <a:solidFill>
              <a:srgbClr val="FF0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flipV="1">
            <a:off x="6436725" y="281222"/>
            <a:ext cx="1108569" cy="822960"/>
          </a:xfrm>
          <a:prstGeom prst="straightConnector1">
            <a:avLst/>
          </a:prstGeom>
          <a:ln w="38100" cmpd="sng">
            <a:solidFill>
              <a:srgbClr val="FF0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H="1" flipV="1">
            <a:off x="2074499" y="3436471"/>
            <a:ext cx="749449" cy="1120916"/>
          </a:xfrm>
          <a:prstGeom prst="straightConnector1">
            <a:avLst/>
          </a:prstGeom>
          <a:ln w="38100" cmpd="sng">
            <a:solidFill>
              <a:srgbClr val="FF0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H="1">
            <a:off x="6481549" y="2958353"/>
            <a:ext cx="2324962" cy="1852706"/>
          </a:xfrm>
          <a:prstGeom prst="straightConnector1">
            <a:avLst/>
          </a:prstGeom>
          <a:ln w="63500" cmpd="sng">
            <a:solidFill>
              <a:srgbClr val="FFFF00"/>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rot="3358100">
            <a:off x="2054477" y="3858195"/>
            <a:ext cx="1538941" cy="369332"/>
          </a:xfrm>
          <a:prstGeom prst="rect">
            <a:avLst/>
          </a:prstGeom>
          <a:noFill/>
        </p:spPr>
        <p:txBody>
          <a:bodyPr wrap="square" rtlCol="0">
            <a:spAutoFit/>
          </a:bodyPr>
          <a:lstStyle/>
          <a:p>
            <a:r>
              <a:rPr lang="en-US" dirty="0">
                <a:solidFill>
                  <a:srgbClr val="FF0000"/>
                </a:solidFill>
              </a:rPr>
              <a:t>h</a:t>
            </a:r>
            <a:r>
              <a:rPr lang="en-US" dirty="0" smtClean="0">
                <a:solidFill>
                  <a:srgbClr val="FF0000"/>
                </a:solidFill>
              </a:rPr>
              <a:t>eat energy</a:t>
            </a:r>
            <a:endParaRPr lang="en-US" dirty="0">
              <a:solidFill>
                <a:srgbClr val="FF0000"/>
              </a:solidFill>
            </a:endParaRPr>
          </a:p>
        </p:txBody>
      </p:sp>
      <p:sp>
        <p:nvSpPr>
          <p:cNvPr id="35" name="TextBox 34"/>
          <p:cNvSpPr txBox="1"/>
          <p:nvPr/>
        </p:nvSpPr>
        <p:spPr>
          <a:xfrm rot="19350883">
            <a:off x="6312713" y="2264635"/>
            <a:ext cx="1538941" cy="369332"/>
          </a:xfrm>
          <a:prstGeom prst="rect">
            <a:avLst/>
          </a:prstGeom>
          <a:noFill/>
        </p:spPr>
        <p:txBody>
          <a:bodyPr wrap="square" rtlCol="0">
            <a:spAutoFit/>
          </a:bodyPr>
          <a:lstStyle/>
          <a:p>
            <a:r>
              <a:rPr lang="en-US" dirty="0">
                <a:solidFill>
                  <a:srgbClr val="FF0000"/>
                </a:solidFill>
              </a:rPr>
              <a:t>h</a:t>
            </a:r>
            <a:r>
              <a:rPr lang="en-US" dirty="0" smtClean="0">
                <a:solidFill>
                  <a:srgbClr val="FF0000"/>
                </a:solidFill>
              </a:rPr>
              <a:t>eat energy</a:t>
            </a:r>
            <a:endParaRPr lang="en-US" dirty="0">
              <a:solidFill>
                <a:srgbClr val="FF0000"/>
              </a:solidFill>
            </a:endParaRPr>
          </a:p>
        </p:txBody>
      </p:sp>
      <p:sp>
        <p:nvSpPr>
          <p:cNvPr id="36" name="TextBox 35"/>
          <p:cNvSpPr txBox="1"/>
          <p:nvPr/>
        </p:nvSpPr>
        <p:spPr>
          <a:xfrm rot="19350883">
            <a:off x="6285817" y="176138"/>
            <a:ext cx="1538941" cy="369332"/>
          </a:xfrm>
          <a:prstGeom prst="rect">
            <a:avLst/>
          </a:prstGeom>
          <a:noFill/>
        </p:spPr>
        <p:txBody>
          <a:bodyPr wrap="square" rtlCol="0">
            <a:spAutoFit/>
          </a:bodyPr>
          <a:lstStyle/>
          <a:p>
            <a:r>
              <a:rPr lang="en-US" dirty="0">
                <a:solidFill>
                  <a:srgbClr val="FF0000"/>
                </a:solidFill>
              </a:rPr>
              <a:t>h</a:t>
            </a:r>
            <a:r>
              <a:rPr lang="en-US" dirty="0" smtClean="0">
                <a:solidFill>
                  <a:srgbClr val="FF0000"/>
                </a:solidFill>
              </a:rPr>
              <a:t>eat energy</a:t>
            </a:r>
            <a:endParaRPr lang="en-US" dirty="0">
              <a:solidFill>
                <a:srgbClr val="FF0000"/>
              </a:solidFill>
            </a:endParaRPr>
          </a:p>
        </p:txBody>
      </p:sp>
      <p:sp>
        <p:nvSpPr>
          <p:cNvPr id="37" name="TextBox 36"/>
          <p:cNvSpPr txBox="1"/>
          <p:nvPr/>
        </p:nvSpPr>
        <p:spPr>
          <a:xfrm rot="19350883">
            <a:off x="6312714" y="4977120"/>
            <a:ext cx="1538941" cy="369332"/>
          </a:xfrm>
          <a:prstGeom prst="rect">
            <a:avLst/>
          </a:prstGeom>
          <a:noFill/>
        </p:spPr>
        <p:txBody>
          <a:bodyPr wrap="square" rtlCol="0">
            <a:spAutoFit/>
          </a:bodyPr>
          <a:lstStyle/>
          <a:p>
            <a:r>
              <a:rPr lang="en-US" dirty="0">
                <a:solidFill>
                  <a:srgbClr val="FF0000"/>
                </a:solidFill>
              </a:rPr>
              <a:t>h</a:t>
            </a:r>
            <a:r>
              <a:rPr lang="en-US" dirty="0" smtClean="0">
                <a:solidFill>
                  <a:srgbClr val="FF0000"/>
                </a:solidFill>
              </a:rPr>
              <a:t>eat energy</a:t>
            </a:r>
            <a:endParaRPr lang="en-US" dirty="0">
              <a:solidFill>
                <a:srgbClr val="FF0000"/>
              </a:solidFill>
            </a:endParaRPr>
          </a:p>
        </p:txBody>
      </p:sp>
      <p:sp>
        <p:nvSpPr>
          <p:cNvPr id="38" name="TextBox 37"/>
          <p:cNvSpPr txBox="1"/>
          <p:nvPr/>
        </p:nvSpPr>
        <p:spPr>
          <a:xfrm rot="19380000">
            <a:off x="6325075" y="3191897"/>
            <a:ext cx="2623426" cy="523220"/>
          </a:xfrm>
          <a:prstGeom prst="rect">
            <a:avLst/>
          </a:prstGeom>
          <a:noFill/>
          <a:ln>
            <a:noFill/>
          </a:ln>
        </p:spPr>
        <p:txBody>
          <a:bodyPr wrap="square" rtlCol="0">
            <a:spAutoFit/>
          </a:bodyPr>
          <a:lstStyle/>
          <a:p>
            <a:r>
              <a:rPr lang="en-US" sz="2800" b="1" dirty="0" smtClean="0">
                <a:ln w="635">
                  <a:solidFill>
                    <a:schemeClr val="tx1"/>
                  </a:solidFill>
                </a:ln>
                <a:solidFill>
                  <a:srgbClr val="FFFF00"/>
                </a:solidFill>
              </a:rPr>
              <a:t>sunlight energy</a:t>
            </a:r>
            <a:endParaRPr lang="en-US" sz="2800" b="1" dirty="0">
              <a:ln w="635">
                <a:solidFill>
                  <a:schemeClr val="tx1"/>
                </a:solidFill>
              </a:ln>
              <a:solidFill>
                <a:srgbClr val="FFFF00"/>
              </a:solidFill>
            </a:endParaRPr>
          </a:p>
        </p:txBody>
      </p:sp>
      <p:cxnSp>
        <p:nvCxnSpPr>
          <p:cNvPr id="42" name="Straight Arrow Connector 41"/>
          <p:cNvCxnSpPr>
            <a:stCxn id="9" idx="1"/>
          </p:cNvCxnSpPr>
          <p:nvPr/>
        </p:nvCxnSpPr>
        <p:spPr>
          <a:xfrm flipH="1">
            <a:off x="3391647" y="1104182"/>
            <a:ext cx="1399158" cy="3397104"/>
          </a:xfrm>
          <a:prstGeom prst="straightConnector1">
            <a:avLst/>
          </a:prstGeom>
          <a:ln w="38100" cmpd="sng">
            <a:solidFill>
              <a:srgbClr val="008000"/>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10" idx="1"/>
          </p:cNvCxnSpPr>
          <p:nvPr/>
        </p:nvCxnSpPr>
        <p:spPr>
          <a:xfrm flipH="1">
            <a:off x="3720419" y="3243758"/>
            <a:ext cx="1070386" cy="1567301"/>
          </a:xfrm>
          <a:prstGeom prst="straightConnector1">
            <a:avLst/>
          </a:prstGeom>
          <a:ln w="38100" cmpd="sng">
            <a:solidFill>
              <a:srgbClr val="008000"/>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rot="19380000">
            <a:off x="6791239" y="3536833"/>
            <a:ext cx="2623426" cy="369332"/>
          </a:xfrm>
          <a:prstGeom prst="rect">
            <a:avLst/>
          </a:prstGeom>
          <a:noFill/>
          <a:ln>
            <a:noFill/>
          </a:ln>
        </p:spPr>
        <p:txBody>
          <a:bodyPr wrap="square" rtlCol="0">
            <a:spAutoFit/>
          </a:bodyPr>
          <a:lstStyle/>
          <a:p>
            <a:r>
              <a:rPr lang="en-US" dirty="0" smtClean="0">
                <a:ln w="635">
                  <a:noFill/>
                </a:ln>
                <a:solidFill>
                  <a:srgbClr val="000000"/>
                </a:solidFill>
              </a:rPr>
              <a:t>photosynthesis</a:t>
            </a:r>
            <a:endParaRPr lang="en-US" dirty="0">
              <a:ln w="635">
                <a:noFill/>
              </a:ln>
              <a:solidFill>
                <a:srgbClr val="000000"/>
              </a:solidFill>
            </a:endParaRPr>
          </a:p>
        </p:txBody>
      </p:sp>
      <p:sp>
        <p:nvSpPr>
          <p:cNvPr id="53" name="TextBox 52"/>
          <p:cNvSpPr txBox="1"/>
          <p:nvPr/>
        </p:nvSpPr>
        <p:spPr>
          <a:xfrm rot="19380000">
            <a:off x="6230411" y="5122402"/>
            <a:ext cx="2623426" cy="369332"/>
          </a:xfrm>
          <a:prstGeom prst="rect">
            <a:avLst/>
          </a:prstGeom>
          <a:noFill/>
          <a:ln>
            <a:noFill/>
          </a:ln>
        </p:spPr>
        <p:txBody>
          <a:bodyPr wrap="square" rtlCol="0">
            <a:spAutoFit/>
          </a:bodyPr>
          <a:lstStyle/>
          <a:p>
            <a:r>
              <a:rPr lang="en-US" dirty="0">
                <a:ln w="635">
                  <a:noFill/>
                </a:ln>
                <a:solidFill>
                  <a:srgbClr val="000000"/>
                </a:solidFill>
              </a:rPr>
              <a:t>c</a:t>
            </a:r>
            <a:r>
              <a:rPr lang="en-US" dirty="0" smtClean="0">
                <a:ln w="635">
                  <a:noFill/>
                </a:ln>
                <a:solidFill>
                  <a:srgbClr val="000000"/>
                </a:solidFill>
              </a:rPr>
              <a:t>ellular respiration</a:t>
            </a:r>
            <a:endParaRPr lang="en-US" dirty="0">
              <a:ln w="635">
                <a:noFill/>
              </a:ln>
              <a:solidFill>
                <a:srgbClr val="000000"/>
              </a:solidFill>
            </a:endParaRPr>
          </a:p>
        </p:txBody>
      </p:sp>
      <p:sp>
        <p:nvSpPr>
          <p:cNvPr id="54" name="TextBox 53"/>
          <p:cNvSpPr txBox="1"/>
          <p:nvPr/>
        </p:nvSpPr>
        <p:spPr>
          <a:xfrm rot="19380000">
            <a:off x="6254930" y="2431419"/>
            <a:ext cx="2623426" cy="369332"/>
          </a:xfrm>
          <a:prstGeom prst="rect">
            <a:avLst/>
          </a:prstGeom>
          <a:noFill/>
          <a:ln>
            <a:noFill/>
          </a:ln>
        </p:spPr>
        <p:txBody>
          <a:bodyPr wrap="square" rtlCol="0">
            <a:spAutoFit/>
          </a:bodyPr>
          <a:lstStyle/>
          <a:p>
            <a:r>
              <a:rPr lang="en-US" dirty="0">
                <a:ln w="635">
                  <a:noFill/>
                </a:ln>
                <a:solidFill>
                  <a:srgbClr val="000000"/>
                </a:solidFill>
              </a:rPr>
              <a:t>c</a:t>
            </a:r>
            <a:r>
              <a:rPr lang="en-US" dirty="0" smtClean="0">
                <a:ln w="635">
                  <a:noFill/>
                </a:ln>
                <a:solidFill>
                  <a:srgbClr val="000000"/>
                </a:solidFill>
              </a:rPr>
              <a:t>ellular respiration</a:t>
            </a:r>
            <a:endParaRPr lang="en-US" dirty="0">
              <a:ln w="635">
                <a:noFill/>
              </a:ln>
              <a:solidFill>
                <a:srgbClr val="000000"/>
              </a:solidFill>
            </a:endParaRPr>
          </a:p>
        </p:txBody>
      </p:sp>
      <p:sp>
        <p:nvSpPr>
          <p:cNvPr id="55" name="TextBox 54"/>
          <p:cNvSpPr txBox="1"/>
          <p:nvPr/>
        </p:nvSpPr>
        <p:spPr>
          <a:xfrm rot="19380000">
            <a:off x="6207679" y="362615"/>
            <a:ext cx="2623426" cy="369332"/>
          </a:xfrm>
          <a:prstGeom prst="rect">
            <a:avLst/>
          </a:prstGeom>
          <a:noFill/>
          <a:ln>
            <a:noFill/>
          </a:ln>
        </p:spPr>
        <p:txBody>
          <a:bodyPr wrap="square" rtlCol="0">
            <a:spAutoFit/>
          </a:bodyPr>
          <a:lstStyle/>
          <a:p>
            <a:r>
              <a:rPr lang="en-US" dirty="0">
                <a:ln w="635">
                  <a:noFill/>
                </a:ln>
                <a:solidFill>
                  <a:srgbClr val="000000"/>
                </a:solidFill>
              </a:rPr>
              <a:t>c</a:t>
            </a:r>
            <a:r>
              <a:rPr lang="en-US" dirty="0" smtClean="0">
                <a:ln w="635">
                  <a:noFill/>
                </a:ln>
                <a:solidFill>
                  <a:srgbClr val="000000"/>
                </a:solidFill>
              </a:rPr>
              <a:t>ellular respiration</a:t>
            </a:r>
            <a:endParaRPr lang="en-US" dirty="0">
              <a:ln w="635">
                <a:noFill/>
              </a:ln>
              <a:solidFill>
                <a:srgbClr val="000000"/>
              </a:solidFill>
            </a:endParaRPr>
          </a:p>
        </p:txBody>
      </p:sp>
      <p:sp>
        <p:nvSpPr>
          <p:cNvPr id="56" name="TextBox 55"/>
          <p:cNvSpPr txBox="1"/>
          <p:nvPr/>
        </p:nvSpPr>
        <p:spPr>
          <a:xfrm rot="3358100">
            <a:off x="915993" y="3771111"/>
            <a:ext cx="2480308" cy="369332"/>
          </a:xfrm>
          <a:prstGeom prst="rect">
            <a:avLst/>
          </a:prstGeom>
          <a:noFill/>
        </p:spPr>
        <p:txBody>
          <a:bodyPr wrap="square" rtlCol="0">
            <a:spAutoFit/>
          </a:bodyPr>
          <a:lstStyle/>
          <a:p>
            <a:r>
              <a:rPr lang="en-US" dirty="0">
                <a:solidFill>
                  <a:srgbClr val="000000"/>
                </a:solidFill>
              </a:rPr>
              <a:t>c</a:t>
            </a:r>
            <a:r>
              <a:rPr lang="en-US" dirty="0" smtClean="0">
                <a:solidFill>
                  <a:srgbClr val="000000"/>
                </a:solidFill>
              </a:rPr>
              <a:t>ellular respiration</a:t>
            </a:r>
            <a:endParaRPr lang="en-US" dirty="0">
              <a:solidFill>
                <a:srgbClr val="000000"/>
              </a:solidFill>
            </a:endParaRPr>
          </a:p>
        </p:txBody>
      </p:sp>
      <p:cxnSp>
        <p:nvCxnSpPr>
          <p:cNvPr id="57" name="Straight Arrow Connector 56"/>
          <p:cNvCxnSpPr/>
          <p:nvPr/>
        </p:nvCxnSpPr>
        <p:spPr>
          <a:xfrm flipH="1">
            <a:off x="3720419" y="5513610"/>
            <a:ext cx="1070386" cy="0"/>
          </a:xfrm>
          <a:prstGeom prst="straightConnector1">
            <a:avLst/>
          </a:prstGeom>
          <a:ln w="38100" cmpd="sng">
            <a:solidFill>
              <a:srgbClr val="008000"/>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62" name="TextBox 61"/>
          <p:cNvSpPr txBox="1"/>
          <p:nvPr/>
        </p:nvSpPr>
        <p:spPr>
          <a:xfrm rot="17698791">
            <a:off x="2824737" y="2081161"/>
            <a:ext cx="2492409" cy="369332"/>
          </a:xfrm>
          <a:prstGeom prst="rect">
            <a:avLst/>
          </a:prstGeom>
          <a:noFill/>
          <a:ln>
            <a:noFill/>
          </a:ln>
        </p:spPr>
        <p:txBody>
          <a:bodyPr wrap="square" rtlCol="0">
            <a:spAutoFit/>
          </a:bodyPr>
          <a:lstStyle/>
          <a:p>
            <a:r>
              <a:rPr lang="en-US" dirty="0">
                <a:ln w="635">
                  <a:noFill/>
                </a:ln>
                <a:solidFill>
                  <a:srgbClr val="000000"/>
                </a:solidFill>
              </a:rPr>
              <a:t>d</a:t>
            </a:r>
            <a:r>
              <a:rPr lang="en-US" dirty="0" smtClean="0">
                <a:ln w="635">
                  <a:noFill/>
                </a:ln>
                <a:solidFill>
                  <a:srgbClr val="000000"/>
                </a:solidFill>
              </a:rPr>
              <a:t>eath and defecation</a:t>
            </a:r>
            <a:endParaRPr lang="en-US" dirty="0">
              <a:ln w="635">
                <a:noFill/>
              </a:ln>
              <a:solidFill>
                <a:srgbClr val="000000"/>
              </a:solidFill>
            </a:endParaRPr>
          </a:p>
        </p:txBody>
      </p:sp>
      <p:sp>
        <p:nvSpPr>
          <p:cNvPr id="63" name="TextBox 62"/>
          <p:cNvSpPr txBox="1"/>
          <p:nvPr/>
        </p:nvSpPr>
        <p:spPr>
          <a:xfrm rot="18182746">
            <a:off x="3029080" y="3334976"/>
            <a:ext cx="2492409" cy="369332"/>
          </a:xfrm>
          <a:prstGeom prst="rect">
            <a:avLst/>
          </a:prstGeom>
          <a:noFill/>
          <a:ln>
            <a:noFill/>
          </a:ln>
        </p:spPr>
        <p:txBody>
          <a:bodyPr wrap="square" rtlCol="0">
            <a:spAutoFit/>
          </a:bodyPr>
          <a:lstStyle/>
          <a:p>
            <a:r>
              <a:rPr lang="en-US" dirty="0">
                <a:ln w="635">
                  <a:noFill/>
                </a:ln>
                <a:solidFill>
                  <a:srgbClr val="000000"/>
                </a:solidFill>
              </a:rPr>
              <a:t>d</a:t>
            </a:r>
            <a:r>
              <a:rPr lang="en-US" dirty="0" smtClean="0">
                <a:ln w="635">
                  <a:noFill/>
                </a:ln>
                <a:solidFill>
                  <a:srgbClr val="000000"/>
                </a:solidFill>
              </a:rPr>
              <a:t>eath and defecation</a:t>
            </a:r>
            <a:endParaRPr lang="en-US" dirty="0">
              <a:ln w="635">
                <a:noFill/>
              </a:ln>
              <a:solidFill>
                <a:srgbClr val="000000"/>
              </a:solidFill>
            </a:endParaRPr>
          </a:p>
        </p:txBody>
      </p:sp>
      <p:sp>
        <p:nvSpPr>
          <p:cNvPr id="64" name="TextBox 63"/>
          <p:cNvSpPr txBox="1"/>
          <p:nvPr/>
        </p:nvSpPr>
        <p:spPr>
          <a:xfrm>
            <a:off x="3926907" y="5147576"/>
            <a:ext cx="957226" cy="369332"/>
          </a:xfrm>
          <a:prstGeom prst="rect">
            <a:avLst/>
          </a:prstGeom>
          <a:noFill/>
          <a:ln>
            <a:noFill/>
          </a:ln>
        </p:spPr>
        <p:txBody>
          <a:bodyPr wrap="square" rtlCol="0">
            <a:spAutoFit/>
          </a:bodyPr>
          <a:lstStyle/>
          <a:p>
            <a:r>
              <a:rPr lang="en-US" dirty="0">
                <a:ln w="635">
                  <a:noFill/>
                </a:ln>
                <a:solidFill>
                  <a:srgbClr val="000000"/>
                </a:solidFill>
              </a:rPr>
              <a:t>d</a:t>
            </a:r>
            <a:r>
              <a:rPr lang="en-US" dirty="0" smtClean="0">
                <a:ln w="635">
                  <a:noFill/>
                </a:ln>
                <a:solidFill>
                  <a:srgbClr val="000000"/>
                </a:solidFill>
              </a:rPr>
              <a:t>eath</a:t>
            </a:r>
            <a:endParaRPr lang="en-US" dirty="0">
              <a:ln w="635">
                <a:noFill/>
              </a:ln>
              <a:solidFill>
                <a:srgbClr val="000000"/>
              </a:solidFill>
            </a:endParaRPr>
          </a:p>
        </p:txBody>
      </p:sp>
      <p:sp>
        <p:nvSpPr>
          <p:cNvPr id="66" name="TextBox 65"/>
          <p:cNvSpPr txBox="1"/>
          <p:nvPr/>
        </p:nvSpPr>
        <p:spPr>
          <a:xfrm>
            <a:off x="4809428" y="4126482"/>
            <a:ext cx="957226" cy="369332"/>
          </a:xfrm>
          <a:prstGeom prst="rect">
            <a:avLst/>
          </a:prstGeom>
          <a:noFill/>
          <a:ln>
            <a:noFill/>
          </a:ln>
        </p:spPr>
        <p:txBody>
          <a:bodyPr wrap="square" rtlCol="0">
            <a:spAutoFit/>
          </a:bodyPr>
          <a:lstStyle/>
          <a:p>
            <a:r>
              <a:rPr lang="en-US" dirty="0" smtClean="0">
                <a:ln w="635">
                  <a:noFill/>
                </a:ln>
                <a:solidFill>
                  <a:srgbClr val="000000"/>
                </a:solidFill>
              </a:rPr>
              <a:t>eating</a:t>
            </a:r>
            <a:endParaRPr lang="en-US" dirty="0">
              <a:ln w="635">
                <a:noFill/>
              </a:ln>
              <a:solidFill>
                <a:srgbClr val="000000"/>
              </a:solidFill>
            </a:endParaRPr>
          </a:p>
        </p:txBody>
      </p:sp>
      <p:sp>
        <p:nvSpPr>
          <p:cNvPr id="67" name="TextBox 66"/>
          <p:cNvSpPr txBox="1"/>
          <p:nvPr/>
        </p:nvSpPr>
        <p:spPr>
          <a:xfrm>
            <a:off x="4809428" y="1975115"/>
            <a:ext cx="957226" cy="369332"/>
          </a:xfrm>
          <a:prstGeom prst="rect">
            <a:avLst/>
          </a:prstGeom>
          <a:noFill/>
          <a:ln>
            <a:noFill/>
          </a:ln>
        </p:spPr>
        <p:txBody>
          <a:bodyPr wrap="square" rtlCol="0">
            <a:spAutoFit/>
          </a:bodyPr>
          <a:lstStyle/>
          <a:p>
            <a:r>
              <a:rPr lang="en-US" dirty="0" smtClean="0">
                <a:ln w="635">
                  <a:noFill/>
                </a:ln>
                <a:solidFill>
                  <a:srgbClr val="000000"/>
                </a:solidFill>
              </a:rPr>
              <a:t>eating</a:t>
            </a:r>
            <a:endParaRPr lang="en-US" dirty="0">
              <a:ln w="635">
                <a:noFill/>
              </a:ln>
              <a:solidFill>
                <a:srgbClr val="000000"/>
              </a:solidFill>
            </a:endParaRPr>
          </a:p>
        </p:txBody>
      </p:sp>
    </p:spTree>
    <p:extLst>
      <p:ext uri="{BB962C8B-B14F-4D97-AF65-F5344CB8AC3E}">
        <p14:creationId xmlns:p14="http://schemas.microsoft.com/office/powerpoint/2010/main" val="13526353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62" grpId="0"/>
      <p:bldP spid="63" grpId="0"/>
      <p:bldP spid="64" grpId="0"/>
      <p:bldP spid="66" grpId="0"/>
      <p:bldP spid="6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Ecosystems: Lesson 4, Activity 1</a:t>
            </a:r>
            <a:endParaRPr lang="en-US" dirty="0"/>
          </a:p>
        </p:txBody>
      </p:sp>
      <p:sp>
        <p:nvSpPr>
          <p:cNvPr id="3" name="Subtitle 2"/>
          <p:cNvSpPr>
            <a:spLocks noGrp="1"/>
          </p:cNvSpPr>
          <p:nvPr>
            <p:ph type="subTitle" idx="1"/>
          </p:nvPr>
        </p:nvSpPr>
        <p:spPr/>
        <p:txBody>
          <a:bodyPr/>
          <a:lstStyle/>
          <a:p>
            <a:r>
              <a:rPr lang="en-US" b="1" dirty="0" smtClean="0">
                <a:solidFill>
                  <a:srgbClr val="0000FF"/>
                </a:solidFill>
              </a:rPr>
              <a:t>Guiding Question: Why are carbon pools different sizes?</a:t>
            </a:r>
            <a:endParaRPr lang="en-US" b="1" dirty="0">
              <a:solidFill>
                <a:srgbClr val="0000FF"/>
              </a:solidFill>
            </a:endParaRPr>
          </a:p>
        </p:txBody>
      </p:sp>
    </p:spTree>
    <p:extLst>
      <p:ext uri="{BB962C8B-B14F-4D97-AF65-F5344CB8AC3E}">
        <p14:creationId xmlns:p14="http://schemas.microsoft.com/office/powerpoint/2010/main" val="22750853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Why</a:t>
            </a:r>
            <a:r>
              <a:rPr lang="en-US" dirty="0" smtClean="0"/>
              <a:t> </a:t>
            </a:r>
            <a:r>
              <a:rPr lang="en-US" dirty="0"/>
              <a:t>are carbon pools different sizes?</a:t>
            </a:r>
            <a:br>
              <a:rPr lang="en-US" dirty="0"/>
            </a:br>
            <a:endParaRPr lang="en-US" dirty="0"/>
          </a:p>
        </p:txBody>
      </p:sp>
      <p:pic>
        <p:nvPicPr>
          <p:cNvPr id="4" name="Picture 3"/>
          <p:cNvPicPr>
            <a:picLocks noChangeAspect="1"/>
          </p:cNvPicPr>
          <p:nvPr/>
        </p:nvPicPr>
        <p:blipFill>
          <a:blip r:embed="rId2"/>
          <a:stretch>
            <a:fillRect/>
          </a:stretch>
        </p:blipFill>
        <p:spPr>
          <a:xfrm>
            <a:off x="0" y="3810000"/>
            <a:ext cx="5165204" cy="2728575"/>
          </a:xfrm>
          <a:prstGeom prst="rect">
            <a:avLst/>
          </a:prstGeom>
        </p:spPr>
      </p:pic>
      <p:sp>
        <p:nvSpPr>
          <p:cNvPr id="5" name="TextBox 4"/>
          <p:cNvSpPr txBox="1"/>
          <p:nvPr/>
        </p:nvSpPr>
        <p:spPr>
          <a:xfrm>
            <a:off x="5001491" y="990600"/>
            <a:ext cx="4114800" cy="5016757"/>
          </a:xfrm>
          <a:prstGeom prst="rect">
            <a:avLst/>
          </a:prstGeom>
          <a:noFill/>
        </p:spPr>
        <p:txBody>
          <a:bodyPr wrap="square" rtlCol="0">
            <a:spAutoFit/>
          </a:bodyPr>
          <a:lstStyle/>
          <a:p>
            <a:r>
              <a:rPr lang="en-US" sz="3200" dirty="0" smtClean="0"/>
              <a:t>Sunny Meadows and the Carbon Dice Game showed the same pattern of carbon pool sizes in the ecosystem:</a:t>
            </a:r>
          </a:p>
          <a:p>
            <a:endParaRPr lang="en-US" sz="3200" dirty="0"/>
          </a:p>
          <a:p>
            <a:r>
              <a:rPr lang="en-US" sz="3200" dirty="0" smtClean="0"/>
              <a:t>Producers larger than</a:t>
            </a:r>
          </a:p>
          <a:p>
            <a:r>
              <a:rPr lang="en-US" sz="3200" dirty="0" smtClean="0"/>
              <a:t>Herbivores larger than Carnivores.</a:t>
            </a:r>
          </a:p>
          <a:p>
            <a:endParaRPr lang="en-US" sz="3200" dirty="0" smtClean="0"/>
          </a:p>
        </p:txBody>
      </p:sp>
      <p:pic>
        <p:nvPicPr>
          <p:cNvPr id="7" name="Picture 6"/>
          <p:cNvPicPr>
            <a:picLocks noChangeAspect="1"/>
          </p:cNvPicPr>
          <p:nvPr/>
        </p:nvPicPr>
        <p:blipFill>
          <a:blip r:embed="rId3"/>
          <a:stretch>
            <a:fillRect/>
          </a:stretch>
        </p:blipFill>
        <p:spPr>
          <a:xfrm>
            <a:off x="533400" y="914400"/>
            <a:ext cx="3568700" cy="2828525"/>
          </a:xfrm>
          <a:prstGeom prst="rect">
            <a:avLst/>
          </a:prstGeom>
        </p:spPr>
      </p:pic>
      <p:sp>
        <p:nvSpPr>
          <p:cNvPr id="8" name="Rectangle 7"/>
          <p:cNvSpPr/>
          <p:nvPr/>
        </p:nvSpPr>
        <p:spPr>
          <a:xfrm>
            <a:off x="5791200" y="5638800"/>
            <a:ext cx="1659278" cy="769441"/>
          </a:xfrm>
          <a:prstGeom prst="rect">
            <a:avLst/>
          </a:prstGeom>
        </p:spPr>
        <p:txBody>
          <a:bodyPr wrap="none">
            <a:spAutoFit/>
          </a:bodyPr>
          <a:lstStyle/>
          <a:p>
            <a:r>
              <a:rPr lang="en-US" sz="4400" b="1" i="1" dirty="0" smtClean="0"/>
              <a:t>Why?</a:t>
            </a:r>
            <a:endParaRPr lang="en-US" sz="4400" i="1" dirty="0"/>
          </a:p>
        </p:txBody>
      </p:sp>
    </p:spTree>
    <p:extLst>
      <p:ext uri="{BB962C8B-B14F-4D97-AF65-F5344CB8AC3E}">
        <p14:creationId xmlns:p14="http://schemas.microsoft.com/office/powerpoint/2010/main" val="3252491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 cards.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600200"/>
            <a:ext cx="3537842" cy="3666672"/>
          </a:xfrm>
          <a:prstGeom prst="rect">
            <a:avLst/>
          </a:prstGeom>
        </p:spPr>
      </p:pic>
      <p:sp>
        <p:nvSpPr>
          <p:cNvPr id="11" name="TextBox 10"/>
          <p:cNvSpPr txBox="1"/>
          <p:nvPr/>
        </p:nvSpPr>
        <p:spPr>
          <a:xfrm>
            <a:off x="4343400" y="2362200"/>
            <a:ext cx="4191000" cy="1077218"/>
          </a:xfrm>
          <a:prstGeom prst="rect">
            <a:avLst/>
          </a:prstGeom>
          <a:noFill/>
        </p:spPr>
        <p:txBody>
          <a:bodyPr wrap="square" rtlCol="0">
            <a:spAutoFit/>
          </a:bodyPr>
          <a:lstStyle/>
          <a:p>
            <a:r>
              <a:rPr lang="en-US" sz="3200" dirty="0" smtClean="0"/>
              <a:t>Each square is 100 carbon atoms</a:t>
            </a:r>
            <a:endParaRPr lang="en-US" sz="3200" dirty="0"/>
          </a:p>
        </p:txBody>
      </p:sp>
      <p:sp>
        <p:nvSpPr>
          <p:cNvPr id="12" name="TextBox 11"/>
          <p:cNvSpPr txBox="1"/>
          <p:nvPr/>
        </p:nvSpPr>
        <p:spPr>
          <a:xfrm>
            <a:off x="762000" y="457200"/>
            <a:ext cx="7772400" cy="769441"/>
          </a:xfrm>
          <a:prstGeom prst="rect">
            <a:avLst/>
          </a:prstGeom>
          <a:noFill/>
        </p:spPr>
        <p:txBody>
          <a:bodyPr wrap="square" rtlCol="0">
            <a:spAutoFit/>
          </a:bodyPr>
          <a:lstStyle/>
          <a:p>
            <a:pPr algn="ctr"/>
            <a:r>
              <a:rPr lang="en-US" sz="4400" dirty="0"/>
              <a:t>Tracking Carbon </a:t>
            </a:r>
            <a:r>
              <a:rPr lang="en-US" sz="4400" dirty="0" smtClean="0"/>
              <a:t>Atoms</a:t>
            </a:r>
            <a:endParaRPr lang="en-US" sz="4400" dirty="0"/>
          </a:p>
        </p:txBody>
      </p:sp>
    </p:spTree>
    <p:extLst>
      <p:ext uri="{BB962C8B-B14F-4D97-AF65-F5344CB8AC3E}">
        <p14:creationId xmlns:p14="http://schemas.microsoft.com/office/powerpoint/2010/main" val="82722372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457200" y="304800"/>
            <a:ext cx="4267200" cy="5078314"/>
          </a:xfrm>
          <a:prstGeom prst="rect">
            <a:avLst/>
          </a:prstGeom>
          <a:noFill/>
        </p:spPr>
        <p:txBody>
          <a:bodyPr wrap="square" rtlCol="0">
            <a:spAutoFit/>
          </a:bodyPr>
          <a:lstStyle/>
          <a:p>
            <a:r>
              <a:rPr lang="en-US" sz="3600" dirty="0" smtClean="0"/>
              <a:t>You will keep track of two types of numbers:</a:t>
            </a:r>
          </a:p>
          <a:p>
            <a:pPr marL="742950" indent="-742950">
              <a:buAutoNum type="arabicParenR"/>
            </a:pPr>
            <a:r>
              <a:rPr lang="en-US" sz="3600" b="1" dirty="0" smtClean="0">
                <a:solidFill>
                  <a:srgbClr val="FF6600"/>
                </a:solidFill>
              </a:rPr>
              <a:t>The number of carbon atoms that moved </a:t>
            </a:r>
          </a:p>
          <a:p>
            <a:pPr marL="742950" indent="-742950">
              <a:buAutoNum type="arabicParenR"/>
            </a:pPr>
            <a:r>
              <a:rPr lang="en-US" sz="3600" b="1" dirty="0" smtClean="0">
                <a:solidFill>
                  <a:srgbClr val="0000FF"/>
                </a:solidFill>
              </a:rPr>
              <a:t>The number of carbon atoms that stayed</a:t>
            </a:r>
            <a:endParaRPr lang="en-US" sz="3600" b="1" dirty="0">
              <a:solidFill>
                <a:srgbClr val="0000FF"/>
              </a:solidFill>
            </a:endParaRPr>
          </a:p>
        </p:txBody>
      </p:sp>
    </p:spTree>
    <p:extLst>
      <p:ext uri="{BB962C8B-B14F-4D97-AF65-F5344CB8AC3E}">
        <p14:creationId xmlns:p14="http://schemas.microsoft.com/office/powerpoint/2010/main" val="30577288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For example:</a:t>
            </a:r>
            <a:endParaRPr lang="en-US" dirty="0"/>
          </a:p>
        </p:txBody>
      </p:sp>
      <p:pic>
        <p:nvPicPr>
          <p:cNvPr id="4" name="Picture 3" descr="Slide1.jpg"/>
          <p:cNvPicPr>
            <a:picLocks noChangeAspect="1"/>
          </p:cNvPicPr>
          <p:nvPr/>
        </p:nvPicPr>
        <p:blipFill rotWithShape="1">
          <a:blip r:embed="rId2">
            <a:extLst>
              <a:ext uri="{28A0092B-C50C-407E-A947-70E740481C1C}">
                <a14:useLocalDpi xmlns:a14="http://schemas.microsoft.com/office/drawing/2010/main" val="0"/>
              </a:ext>
            </a:extLst>
          </a:blip>
          <a:srcRect t="51359" r="40370"/>
          <a:stretch/>
        </p:blipFill>
        <p:spPr>
          <a:xfrm rot="16200000">
            <a:off x="3105742" y="1618658"/>
            <a:ext cx="6857999" cy="3620682"/>
          </a:xfrm>
          <a:prstGeom prst="rect">
            <a:avLst/>
          </a:prstGeom>
        </p:spPr>
      </p:pic>
      <p:pic>
        <p:nvPicPr>
          <p:cNvPr id="6" name="Picture 5" descr="C cards.tiff"/>
          <p:cNvPicPr>
            <a:picLocks noChangeAspect="1"/>
          </p:cNvPicPr>
          <p:nvPr/>
        </p:nvPicPr>
        <p:blipFill rotWithShape="1">
          <a:blip r:embed="rId3">
            <a:extLst>
              <a:ext uri="{28A0092B-C50C-407E-A947-70E740481C1C}">
                <a14:useLocalDpi xmlns:a14="http://schemas.microsoft.com/office/drawing/2010/main" val="0"/>
              </a:ext>
            </a:extLst>
          </a:blip>
          <a:srcRect l="3964" t="6355" r="50812" b="5699"/>
          <a:stretch/>
        </p:blipFill>
        <p:spPr>
          <a:xfrm>
            <a:off x="6266603" y="3886200"/>
            <a:ext cx="753706" cy="1519091"/>
          </a:xfrm>
          <a:prstGeom prst="rect">
            <a:avLst/>
          </a:prstGeom>
        </p:spPr>
      </p:pic>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3964" t="6355" r="50812" b="5699"/>
          <a:stretch/>
        </p:blipFill>
        <p:spPr>
          <a:xfrm>
            <a:off x="5525683" y="3886200"/>
            <a:ext cx="753706" cy="1519091"/>
          </a:xfrm>
          <a:prstGeom prst="rect">
            <a:avLst/>
          </a:prstGeom>
        </p:spPr>
      </p:pic>
      <p:sp>
        <p:nvSpPr>
          <p:cNvPr id="9" name="TextBox 8"/>
          <p:cNvSpPr txBox="1"/>
          <p:nvPr/>
        </p:nvSpPr>
        <p:spPr>
          <a:xfrm>
            <a:off x="6440083" y="2819400"/>
            <a:ext cx="914400" cy="523220"/>
          </a:xfrm>
          <a:prstGeom prst="rect">
            <a:avLst/>
          </a:prstGeom>
          <a:noFill/>
        </p:spPr>
        <p:txBody>
          <a:bodyPr wrap="square" rtlCol="0">
            <a:spAutoFit/>
          </a:bodyPr>
          <a:lstStyle/>
          <a:p>
            <a:r>
              <a:rPr lang="en-US" sz="2800" b="1" u="sng" dirty="0" smtClean="0">
                <a:solidFill>
                  <a:srgbClr val="FF6600"/>
                </a:solidFill>
              </a:rPr>
              <a:t>50</a:t>
            </a:r>
            <a:endParaRPr lang="en-US" sz="2800" b="1" u="sng" dirty="0">
              <a:solidFill>
                <a:srgbClr val="FF6600"/>
              </a:solidFill>
            </a:endParaRPr>
          </a:p>
        </p:txBody>
      </p:sp>
      <p:cxnSp>
        <p:nvCxnSpPr>
          <p:cNvPr id="11" name="Straight Arrow Connector 10"/>
          <p:cNvCxnSpPr/>
          <p:nvPr/>
        </p:nvCxnSpPr>
        <p:spPr>
          <a:xfrm flipV="1">
            <a:off x="6248400" y="2667000"/>
            <a:ext cx="0" cy="990600"/>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772400" y="3962400"/>
            <a:ext cx="1371600" cy="1200328"/>
          </a:xfrm>
          <a:prstGeom prst="rect">
            <a:avLst/>
          </a:prstGeom>
          <a:noFill/>
        </p:spPr>
        <p:txBody>
          <a:bodyPr wrap="square" rtlCol="0">
            <a:spAutoFit/>
          </a:bodyPr>
          <a:lstStyle/>
          <a:p>
            <a:r>
              <a:rPr lang="en-US" sz="2400" b="1" dirty="0" smtClean="0">
                <a:solidFill>
                  <a:srgbClr val="0000FF"/>
                </a:solidFill>
              </a:rPr>
              <a:t>100 -50</a:t>
            </a:r>
          </a:p>
          <a:p>
            <a:endParaRPr lang="en-US" sz="2400" b="1" dirty="0">
              <a:solidFill>
                <a:srgbClr val="0000FF"/>
              </a:solidFill>
            </a:endParaRPr>
          </a:p>
          <a:p>
            <a:r>
              <a:rPr lang="en-US" sz="2400" b="1" dirty="0" smtClean="0">
                <a:solidFill>
                  <a:srgbClr val="0000FF"/>
                </a:solidFill>
              </a:rPr>
              <a:t> = 50 left</a:t>
            </a:r>
            <a:endParaRPr lang="en-US" sz="2400" b="1" dirty="0">
              <a:solidFill>
                <a:srgbClr val="0000FF"/>
              </a:solidFill>
            </a:endParaRPr>
          </a:p>
        </p:txBody>
      </p:sp>
      <p:sp>
        <p:nvSpPr>
          <p:cNvPr id="13" name="TextBox 12"/>
          <p:cNvSpPr txBox="1"/>
          <p:nvPr/>
        </p:nvSpPr>
        <p:spPr>
          <a:xfrm>
            <a:off x="7620000" y="381000"/>
            <a:ext cx="1219200" cy="461665"/>
          </a:xfrm>
          <a:prstGeom prst="rect">
            <a:avLst/>
          </a:prstGeom>
          <a:noFill/>
        </p:spPr>
        <p:txBody>
          <a:bodyPr wrap="square" rtlCol="0">
            <a:spAutoFit/>
          </a:bodyPr>
          <a:lstStyle/>
          <a:p>
            <a:r>
              <a:rPr lang="en-US" sz="2400" b="1" dirty="0" smtClean="0">
                <a:solidFill>
                  <a:srgbClr val="0000FF"/>
                </a:solidFill>
              </a:rPr>
              <a:t>50</a:t>
            </a:r>
            <a:endParaRPr lang="en-US" sz="2400" b="1" dirty="0">
              <a:solidFill>
                <a:srgbClr val="0000FF"/>
              </a:solidFill>
            </a:endParaRPr>
          </a:p>
        </p:txBody>
      </p:sp>
      <p:sp>
        <p:nvSpPr>
          <p:cNvPr id="14" name="Rectangle 13"/>
          <p:cNvSpPr/>
          <p:nvPr/>
        </p:nvSpPr>
        <p:spPr>
          <a:xfrm>
            <a:off x="457200" y="1828800"/>
            <a:ext cx="4876800" cy="3416320"/>
          </a:xfrm>
          <a:prstGeom prst="rect">
            <a:avLst/>
          </a:prstGeom>
        </p:spPr>
        <p:txBody>
          <a:bodyPr wrap="square">
            <a:spAutoFit/>
          </a:bodyPr>
          <a:lstStyle/>
          <a:p>
            <a:pPr marL="742950" indent="-742950">
              <a:buAutoNum type="arabicParenR"/>
            </a:pPr>
            <a:r>
              <a:rPr lang="en-US" sz="3600" b="1" dirty="0">
                <a:solidFill>
                  <a:srgbClr val="FF6600"/>
                </a:solidFill>
              </a:rPr>
              <a:t>The number of carbon atoms that </a:t>
            </a:r>
            <a:r>
              <a:rPr lang="en-US" sz="3600" b="1" dirty="0" smtClean="0">
                <a:solidFill>
                  <a:srgbClr val="FF6600"/>
                </a:solidFill>
              </a:rPr>
              <a:t>moved </a:t>
            </a:r>
          </a:p>
          <a:p>
            <a:pPr marL="742950" indent="-742950">
              <a:buAutoNum type="arabicParenR"/>
            </a:pPr>
            <a:r>
              <a:rPr lang="en-US" sz="3600" b="1" dirty="0" smtClean="0">
                <a:solidFill>
                  <a:srgbClr val="0000FF"/>
                </a:solidFill>
              </a:rPr>
              <a:t>The </a:t>
            </a:r>
            <a:r>
              <a:rPr lang="en-US" sz="3600" b="1" dirty="0">
                <a:solidFill>
                  <a:srgbClr val="0000FF"/>
                </a:solidFill>
              </a:rPr>
              <a:t>number of carbon atoms that </a:t>
            </a:r>
            <a:r>
              <a:rPr lang="en-US" sz="3600" b="1" dirty="0" smtClean="0">
                <a:solidFill>
                  <a:srgbClr val="0000FF"/>
                </a:solidFill>
              </a:rPr>
              <a:t>stayed</a:t>
            </a:r>
            <a:endParaRPr lang="en-US" sz="3600" b="1" dirty="0">
              <a:solidFill>
                <a:srgbClr val="0000FF"/>
              </a:solidFill>
            </a:endParaRPr>
          </a:p>
        </p:txBody>
      </p:sp>
    </p:spTree>
    <p:extLst>
      <p:ext uri="{BB962C8B-B14F-4D97-AF65-F5344CB8AC3E}">
        <p14:creationId xmlns:p14="http://schemas.microsoft.com/office/powerpoint/2010/main" val="40628229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87 -1.38825E-6 C -0.00173 -0.05136 -0.00399 -0.1025 -0.00364 -0.18949 C -0.0033 -0.27626 0.00278 -0.46622 0.00417 -0.52152 " pathEditMode="relative" rAng="0" ptsTypes="aaA">
                                      <p:cBhvr>
                                        <p:cTn id="6" dur="2000" fill="hold"/>
                                        <p:tgtEl>
                                          <p:spTgt spid="6"/>
                                        </p:tgtEl>
                                        <p:attrNameLst>
                                          <p:attrName>ppt_x</p:attrName>
                                          <p:attrName>ppt_y</p:attrName>
                                        </p:attrNameLst>
                                      </p:cBhvr>
                                      <p:rCtr x="-87" y="-26076"/>
                                    </p:animMotion>
                                  </p:childTnLst>
                                </p:cTn>
                              </p:par>
                              <p:par>
                                <p:cTn id="7" presetID="1" presetClass="entr" presetSubtype="0" fill="hold" nodeType="withEffect">
                                  <p:stCondLst>
                                    <p:cond delay="0"/>
                                  </p:stCondLst>
                                  <p:childTnLst>
                                    <p:set>
                                      <p:cBhvr>
                                        <p:cTn id="8" dur="1" fill="hold">
                                          <p:stCondLst>
                                            <p:cond delay="0"/>
                                          </p:stCondLst>
                                        </p:cTn>
                                        <p:tgtEl>
                                          <p:spTgt spid="14">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3306762"/>
          </a:xfrm>
        </p:spPr>
        <p:txBody>
          <a:bodyPr>
            <a:normAutofit/>
          </a:bodyPr>
          <a:lstStyle/>
          <a:p>
            <a:pPr algn="l"/>
            <a:r>
              <a:rPr lang="en-US" dirty="0" smtClean="0"/>
              <a:t>Also, write the process that occurred near each arrow.</a:t>
            </a:r>
            <a:endParaRPr lang="en-US" dirty="0"/>
          </a:p>
        </p:txBody>
      </p:sp>
      <p:pic>
        <p:nvPicPr>
          <p:cNvPr id="4" name="Picture 3" descr="Slide1.jpg"/>
          <p:cNvPicPr>
            <a:picLocks noChangeAspect="1"/>
          </p:cNvPicPr>
          <p:nvPr/>
        </p:nvPicPr>
        <p:blipFill rotWithShape="1">
          <a:blip r:embed="rId2">
            <a:extLst>
              <a:ext uri="{28A0092B-C50C-407E-A947-70E740481C1C}">
                <a14:useLocalDpi xmlns:a14="http://schemas.microsoft.com/office/drawing/2010/main" val="0"/>
              </a:ext>
            </a:extLst>
          </a:blip>
          <a:srcRect t="51359" r="40370"/>
          <a:stretch/>
        </p:blipFill>
        <p:spPr>
          <a:xfrm rot="16200000">
            <a:off x="3105742" y="1618658"/>
            <a:ext cx="6857999" cy="3620682"/>
          </a:xfrm>
          <a:prstGeom prst="rect">
            <a:avLst/>
          </a:prstGeom>
        </p:spPr>
      </p:pic>
      <p:pic>
        <p:nvPicPr>
          <p:cNvPr id="6" name="Picture 5" descr="C cards.tiff"/>
          <p:cNvPicPr>
            <a:picLocks noChangeAspect="1"/>
          </p:cNvPicPr>
          <p:nvPr/>
        </p:nvPicPr>
        <p:blipFill rotWithShape="1">
          <a:blip r:embed="rId3">
            <a:extLst>
              <a:ext uri="{28A0092B-C50C-407E-A947-70E740481C1C}">
                <a14:useLocalDpi xmlns:a14="http://schemas.microsoft.com/office/drawing/2010/main" val="0"/>
              </a:ext>
            </a:extLst>
          </a:blip>
          <a:srcRect l="3964" t="6355" r="50812" b="5699"/>
          <a:stretch/>
        </p:blipFill>
        <p:spPr>
          <a:xfrm>
            <a:off x="6266603" y="3886200"/>
            <a:ext cx="753706" cy="1519091"/>
          </a:xfrm>
          <a:prstGeom prst="rect">
            <a:avLst/>
          </a:prstGeom>
        </p:spPr>
      </p:pic>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3964" t="6355" r="50812" b="5699"/>
          <a:stretch/>
        </p:blipFill>
        <p:spPr>
          <a:xfrm>
            <a:off x="5525683" y="3886200"/>
            <a:ext cx="753706" cy="1519091"/>
          </a:xfrm>
          <a:prstGeom prst="rect">
            <a:avLst/>
          </a:prstGeom>
        </p:spPr>
      </p:pic>
      <p:sp>
        <p:nvSpPr>
          <p:cNvPr id="9" name="TextBox 8"/>
          <p:cNvSpPr txBox="1"/>
          <p:nvPr/>
        </p:nvSpPr>
        <p:spPr>
          <a:xfrm>
            <a:off x="6440083" y="2819400"/>
            <a:ext cx="914400" cy="523220"/>
          </a:xfrm>
          <a:prstGeom prst="rect">
            <a:avLst/>
          </a:prstGeom>
          <a:noFill/>
        </p:spPr>
        <p:txBody>
          <a:bodyPr wrap="square" rtlCol="0">
            <a:spAutoFit/>
          </a:bodyPr>
          <a:lstStyle/>
          <a:p>
            <a:r>
              <a:rPr lang="en-US" sz="2800" b="1" u="sng" dirty="0" smtClean="0">
                <a:solidFill>
                  <a:srgbClr val="FF6600"/>
                </a:solidFill>
              </a:rPr>
              <a:t>50</a:t>
            </a:r>
            <a:endParaRPr lang="en-US" sz="2800" b="1" u="sng" dirty="0">
              <a:solidFill>
                <a:srgbClr val="FF6600"/>
              </a:solidFill>
            </a:endParaRPr>
          </a:p>
        </p:txBody>
      </p:sp>
      <p:cxnSp>
        <p:nvCxnSpPr>
          <p:cNvPr id="11" name="Straight Arrow Connector 10"/>
          <p:cNvCxnSpPr/>
          <p:nvPr/>
        </p:nvCxnSpPr>
        <p:spPr>
          <a:xfrm flipV="1">
            <a:off x="6248400" y="2667000"/>
            <a:ext cx="0" cy="990600"/>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772400" y="3962400"/>
            <a:ext cx="1371600" cy="1200328"/>
          </a:xfrm>
          <a:prstGeom prst="rect">
            <a:avLst/>
          </a:prstGeom>
          <a:noFill/>
        </p:spPr>
        <p:txBody>
          <a:bodyPr wrap="square" rtlCol="0">
            <a:spAutoFit/>
          </a:bodyPr>
          <a:lstStyle/>
          <a:p>
            <a:r>
              <a:rPr lang="en-US" sz="2400" b="1" dirty="0" smtClean="0">
                <a:solidFill>
                  <a:srgbClr val="0000FF"/>
                </a:solidFill>
              </a:rPr>
              <a:t>100 -50</a:t>
            </a:r>
          </a:p>
          <a:p>
            <a:endParaRPr lang="en-US" sz="2400" b="1" dirty="0">
              <a:solidFill>
                <a:srgbClr val="0000FF"/>
              </a:solidFill>
            </a:endParaRPr>
          </a:p>
          <a:p>
            <a:r>
              <a:rPr lang="en-US" sz="2400" b="1" dirty="0" smtClean="0">
                <a:solidFill>
                  <a:srgbClr val="0000FF"/>
                </a:solidFill>
              </a:rPr>
              <a:t> = 50 left</a:t>
            </a:r>
            <a:endParaRPr lang="en-US" sz="2400" b="1" dirty="0">
              <a:solidFill>
                <a:srgbClr val="0000FF"/>
              </a:solidFill>
            </a:endParaRPr>
          </a:p>
        </p:txBody>
      </p:sp>
      <p:sp>
        <p:nvSpPr>
          <p:cNvPr id="13" name="TextBox 12"/>
          <p:cNvSpPr txBox="1"/>
          <p:nvPr/>
        </p:nvSpPr>
        <p:spPr>
          <a:xfrm>
            <a:off x="7620000" y="381000"/>
            <a:ext cx="1219200" cy="461665"/>
          </a:xfrm>
          <a:prstGeom prst="rect">
            <a:avLst/>
          </a:prstGeom>
          <a:noFill/>
        </p:spPr>
        <p:txBody>
          <a:bodyPr wrap="square" rtlCol="0">
            <a:spAutoFit/>
          </a:bodyPr>
          <a:lstStyle/>
          <a:p>
            <a:r>
              <a:rPr lang="en-US" sz="2400" b="1" dirty="0" smtClean="0">
                <a:solidFill>
                  <a:srgbClr val="0000FF"/>
                </a:solidFill>
              </a:rPr>
              <a:t>50</a:t>
            </a:r>
            <a:endParaRPr lang="en-US" sz="2400" b="1" dirty="0">
              <a:solidFill>
                <a:srgbClr val="0000FF"/>
              </a:solidFill>
            </a:endParaRPr>
          </a:p>
        </p:txBody>
      </p:sp>
      <p:sp>
        <p:nvSpPr>
          <p:cNvPr id="15" name="Title 1"/>
          <p:cNvSpPr txBox="1">
            <a:spLocks/>
          </p:cNvSpPr>
          <p:nvPr/>
        </p:nvSpPr>
        <p:spPr>
          <a:xfrm>
            <a:off x="4953000" y="2590800"/>
            <a:ext cx="1905000" cy="1066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t>eating</a:t>
            </a:r>
            <a:endParaRPr lang="en-US" sz="3200" b="1" dirty="0"/>
          </a:p>
        </p:txBody>
      </p:sp>
    </p:spTree>
    <p:extLst>
      <p:ext uri="{BB962C8B-B14F-4D97-AF65-F5344CB8AC3E}">
        <p14:creationId xmlns:p14="http://schemas.microsoft.com/office/powerpoint/2010/main" val="8472532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087 -1.38825E-6 C -0.00173 -0.05136 -0.00399 -0.1025 -0.00364 -0.18949 C -0.0033 -0.27626 0.00278 -0.46622 0.00417 -0.52152 " pathEditMode="relative" rAng="0" ptsTypes="aaA">
                                      <p:cBhvr>
                                        <p:cTn id="6" dur="2000" fill="hold"/>
                                        <p:tgtEl>
                                          <p:spTgt spid="6"/>
                                        </p:tgtEl>
                                        <p:attrNameLst>
                                          <p:attrName>ppt_x</p:attrName>
                                          <p:attrName>ppt_y</p:attrName>
                                        </p:attrNameLst>
                                      </p:cBhvr>
                                      <p:rCtr x="-87" y="-26076"/>
                                    </p:animMotion>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304800" y="304800"/>
            <a:ext cx="4343400" cy="2308324"/>
          </a:xfrm>
          <a:prstGeom prst="rect">
            <a:avLst/>
          </a:prstGeom>
          <a:noFill/>
        </p:spPr>
        <p:txBody>
          <a:bodyPr wrap="square" rtlCol="0">
            <a:spAutoFit/>
          </a:bodyPr>
          <a:lstStyle/>
          <a:p>
            <a:r>
              <a:rPr lang="en-US" sz="3600" dirty="0" smtClean="0"/>
              <a:t>Plant photosynthesis occurred, so there are 500 carbon atoms are in the producer pool.</a:t>
            </a:r>
            <a:endParaRPr lang="en-US" sz="3600" dirty="0"/>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91400" y="5029200"/>
            <a:ext cx="842982" cy="859849"/>
          </a:xfrm>
          <a:prstGeom prst="rect">
            <a:avLst/>
          </a:prstGeom>
          <a:ln>
            <a:solidFill>
              <a:srgbClr val="000000"/>
            </a:solidFill>
          </a:ln>
        </p:spPr>
      </p:pic>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696200" y="5181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15200" y="5257800"/>
            <a:ext cx="842982" cy="859849"/>
          </a:xfrm>
          <a:prstGeom prst="rect">
            <a:avLst/>
          </a:prstGeom>
          <a:ln>
            <a:solidFill>
              <a:srgbClr val="000000"/>
            </a:solidFill>
          </a:ln>
        </p:spPr>
      </p:pic>
    </p:spTree>
    <p:extLst>
      <p:ext uri="{BB962C8B-B14F-4D97-AF65-F5344CB8AC3E}">
        <p14:creationId xmlns:p14="http://schemas.microsoft.com/office/powerpoint/2010/main" val="153771031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304800" y="304800"/>
            <a:ext cx="4343400" cy="3970318"/>
          </a:xfrm>
          <a:prstGeom prst="rect">
            <a:avLst/>
          </a:prstGeom>
          <a:noFill/>
        </p:spPr>
        <p:txBody>
          <a:bodyPr wrap="square" rtlCol="0">
            <a:spAutoFit/>
          </a:bodyPr>
          <a:lstStyle/>
          <a:p>
            <a:r>
              <a:rPr lang="en-US" sz="3600" dirty="0" smtClean="0"/>
              <a:t>Plant cellular respiration occurs.</a:t>
            </a:r>
          </a:p>
          <a:p>
            <a:endParaRPr lang="en-US" sz="3600" dirty="0"/>
          </a:p>
          <a:p>
            <a:r>
              <a:rPr lang="en-US" sz="3600" dirty="0" smtClean="0"/>
              <a:t>200 carbon atoms move from the producers to the atmosphere.</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91400" y="5029200"/>
            <a:ext cx="842982" cy="859849"/>
          </a:xfrm>
          <a:prstGeom prst="rect">
            <a:avLst/>
          </a:prstGeom>
          <a:ln>
            <a:solidFill>
              <a:srgbClr val="000000"/>
            </a:solidFill>
          </a:ln>
        </p:spPr>
      </p:pic>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696200" y="5181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15200" y="5257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2" name="TextBox 1"/>
          <p:cNvSpPr txBox="1"/>
          <p:nvPr/>
        </p:nvSpPr>
        <p:spPr>
          <a:xfrm>
            <a:off x="548640" y="4846320"/>
            <a:ext cx="3581400" cy="646331"/>
          </a:xfrm>
          <a:prstGeom prst="rect">
            <a:avLst/>
          </a:prstGeom>
          <a:noFill/>
        </p:spPr>
        <p:txBody>
          <a:bodyPr wrap="square" rtlCol="0">
            <a:spAutoFit/>
          </a:bodyPr>
          <a:lstStyle/>
          <a:p>
            <a:r>
              <a:rPr lang="en-US" b="1" dirty="0" smtClean="0">
                <a:solidFill>
                  <a:srgbClr val="FF6600"/>
                </a:solidFill>
              </a:rPr>
              <a:t>Write down the number of carbon atoms that moved.</a:t>
            </a:r>
            <a:endParaRPr lang="en-US" b="1" dirty="0">
              <a:solidFill>
                <a:srgbClr val="FF6600"/>
              </a:solidFill>
            </a:endParaRPr>
          </a:p>
        </p:txBody>
      </p:sp>
      <p:sp>
        <p:nvSpPr>
          <p:cNvPr id="17" name="TextBox 16"/>
          <p:cNvSpPr txBox="1"/>
          <p:nvPr/>
        </p:nvSpPr>
        <p:spPr>
          <a:xfrm>
            <a:off x="548640" y="5486400"/>
            <a:ext cx="3505200" cy="646331"/>
          </a:xfrm>
          <a:prstGeom prst="rect">
            <a:avLst/>
          </a:prstGeom>
          <a:noFill/>
        </p:spPr>
        <p:txBody>
          <a:bodyPr wrap="square" rtlCol="0">
            <a:spAutoFit/>
          </a:bodyPr>
          <a:lstStyle/>
          <a:p>
            <a:r>
              <a:rPr lang="en-US" b="1" dirty="0" smtClean="0">
                <a:solidFill>
                  <a:srgbClr val="0000FF"/>
                </a:solidFill>
              </a:rPr>
              <a:t>Keep track of the number of carbon atoms that stayed.</a:t>
            </a:r>
            <a:endParaRPr lang="en-US" b="1" dirty="0">
              <a:solidFill>
                <a:srgbClr val="0000FF"/>
              </a:solidFill>
            </a:endParaRPr>
          </a:p>
        </p:txBody>
      </p:sp>
    </p:spTree>
    <p:extLst>
      <p:ext uri="{BB962C8B-B14F-4D97-AF65-F5344CB8AC3E}">
        <p14:creationId xmlns:p14="http://schemas.microsoft.com/office/powerpoint/2010/main" val="18609355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85551E-7 6.56938E-6 C 3.85551E-7 6.56938E-6 -0.1174 -0.24831 -0.2348 -0.49663 " pathEditMode="relative" ptsTypes="aA">
                                      <p:cBhvr>
                                        <p:cTn id="6" dur="2000" fill="hold"/>
                                        <p:tgtEl>
                                          <p:spTgt spid="12"/>
                                        </p:tgtEl>
                                        <p:attrNameLst>
                                          <p:attrName>ppt_x</p:attrName>
                                          <p:attrName>ppt_y</p:attrName>
                                        </p:attrNameLst>
                                      </p:cBhvr>
                                    </p:animMotion>
                                  </p:childTnLst>
                                </p:cTn>
                              </p:par>
                              <p:par>
                                <p:cTn id="7" presetID="0" presetClass="path" presetSubtype="0" accel="50000" decel="50000" fill="hold" nodeType="withEffect">
                                  <p:stCondLst>
                                    <p:cond delay="500"/>
                                  </p:stCondLst>
                                  <p:childTnLst>
                                    <p:animMotion origin="layout" path="M 3.38659E-6 -1.93421E-6 C 3.38659E-6 -1.93421E-6 -0.12765 -0.24439 -0.25512 -0.48877 " pathEditMode="relative" ptsTypes="aA">
                                      <p:cBhvr>
                                        <p:cTn id="8" dur="2000" fill="hold"/>
                                        <p:tgtEl>
                                          <p:spTgt spid="11"/>
                                        </p:tgtEl>
                                        <p:attrNameLst>
                                          <p:attrName>ppt_x</p:attrName>
                                          <p:attrName>ppt_y</p:attrName>
                                        </p:attrNameLst>
                                      </p:cBhvr>
                                    </p:animMotion>
                                  </p:childTnLst>
                                </p:cTn>
                              </p:par>
                              <p:par>
                                <p:cTn id="9" presetID="1" presetClass="entr" presetSubtype="0" fill="hold" grpId="0" nodeType="withEffect">
                                  <p:stCondLst>
                                    <p:cond delay="300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500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Ecosystems: Lesson 1, Activity 2</a:t>
            </a:r>
            <a:endParaRPr lang="en-US" dirty="0"/>
          </a:p>
        </p:txBody>
      </p:sp>
      <p:sp>
        <p:nvSpPr>
          <p:cNvPr id="3" name="Subtitle 2"/>
          <p:cNvSpPr>
            <a:spLocks noGrp="1"/>
          </p:cNvSpPr>
          <p:nvPr>
            <p:ph type="subTitle" idx="1"/>
          </p:nvPr>
        </p:nvSpPr>
        <p:spPr>
          <a:xfrm>
            <a:off x="1371600" y="3886199"/>
            <a:ext cx="6400800" cy="2576689"/>
          </a:xfrm>
        </p:spPr>
        <p:txBody>
          <a:bodyPr>
            <a:normAutofit lnSpcReduction="10000"/>
          </a:bodyPr>
          <a:lstStyle/>
          <a:p>
            <a:r>
              <a:rPr lang="en-US" dirty="0" smtClean="0">
                <a:solidFill>
                  <a:schemeClr val="tx1"/>
                </a:solidFill>
              </a:rPr>
              <a:t>Your ideas about </a:t>
            </a:r>
          </a:p>
          <a:p>
            <a:r>
              <a:rPr lang="en-US" dirty="0" smtClean="0">
                <a:solidFill>
                  <a:schemeClr val="tx1"/>
                </a:solidFill>
              </a:rPr>
              <a:t>“Where is the Carbon in Ecosystems?”</a:t>
            </a:r>
          </a:p>
          <a:p>
            <a:r>
              <a:rPr lang="en-US" b="1" dirty="0" smtClean="0">
                <a:solidFill>
                  <a:schemeClr val="tx1"/>
                </a:solidFill>
              </a:rPr>
              <a:t>Guiding Question: Where is carbon located in Ecosystems?</a:t>
            </a:r>
            <a:endParaRPr lang="en-US" b="1" dirty="0">
              <a:solidFill>
                <a:schemeClr val="tx1"/>
              </a:solidFill>
            </a:endParaRPr>
          </a:p>
        </p:txBody>
      </p:sp>
    </p:spTree>
    <p:extLst>
      <p:ext uri="{BB962C8B-B14F-4D97-AF65-F5344CB8AC3E}">
        <p14:creationId xmlns:p14="http://schemas.microsoft.com/office/powerpoint/2010/main" val="41163438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304800" y="304800"/>
            <a:ext cx="4343400" cy="2862322"/>
          </a:xfrm>
          <a:prstGeom prst="rect">
            <a:avLst/>
          </a:prstGeom>
          <a:noFill/>
        </p:spPr>
        <p:txBody>
          <a:bodyPr wrap="square" rtlCol="0">
            <a:spAutoFit/>
          </a:bodyPr>
          <a:lstStyle/>
          <a:p>
            <a:r>
              <a:rPr lang="en-US" sz="3600" dirty="0" smtClean="0"/>
              <a:t>Some plants die.</a:t>
            </a:r>
          </a:p>
          <a:p>
            <a:endParaRPr lang="en-US" sz="3600" dirty="0"/>
          </a:p>
          <a:p>
            <a:r>
              <a:rPr lang="en-US" sz="3600" dirty="0"/>
              <a:t>1</a:t>
            </a:r>
            <a:r>
              <a:rPr lang="en-US" sz="3600" dirty="0" smtClean="0"/>
              <a:t>00 carbon atoms move from the producers to the soil.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2" name="TextBox 1"/>
          <p:cNvSpPr txBox="1"/>
          <p:nvPr/>
        </p:nvSpPr>
        <p:spPr>
          <a:xfrm>
            <a:off x="548640" y="4846320"/>
            <a:ext cx="3581400" cy="646331"/>
          </a:xfrm>
          <a:prstGeom prst="rect">
            <a:avLst/>
          </a:prstGeom>
          <a:noFill/>
        </p:spPr>
        <p:txBody>
          <a:bodyPr wrap="square" rtlCol="0">
            <a:spAutoFit/>
          </a:bodyPr>
          <a:lstStyle/>
          <a:p>
            <a:r>
              <a:rPr lang="en-US" b="1" dirty="0" smtClean="0">
                <a:solidFill>
                  <a:srgbClr val="FF6600"/>
                </a:solidFill>
              </a:rPr>
              <a:t>Write down the number of carbon atoms that moved.</a:t>
            </a:r>
            <a:endParaRPr lang="en-US" b="1" dirty="0">
              <a:solidFill>
                <a:srgbClr val="FF6600"/>
              </a:solidFill>
            </a:endParaRPr>
          </a:p>
        </p:txBody>
      </p:sp>
      <p:sp>
        <p:nvSpPr>
          <p:cNvPr id="17" name="TextBox 16"/>
          <p:cNvSpPr txBox="1"/>
          <p:nvPr/>
        </p:nvSpPr>
        <p:spPr>
          <a:xfrm>
            <a:off x="548640" y="5486400"/>
            <a:ext cx="3505200" cy="646331"/>
          </a:xfrm>
          <a:prstGeom prst="rect">
            <a:avLst/>
          </a:prstGeom>
          <a:noFill/>
        </p:spPr>
        <p:txBody>
          <a:bodyPr wrap="square" rtlCol="0">
            <a:spAutoFit/>
          </a:bodyPr>
          <a:lstStyle/>
          <a:p>
            <a:r>
              <a:rPr lang="en-US" b="1" dirty="0" smtClean="0">
                <a:solidFill>
                  <a:srgbClr val="0000FF"/>
                </a:solidFill>
              </a:rPr>
              <a:t>Keep track of the number of carbon atoms that stayed.</a:t>
            </a:r>
            <a:endParaRPr lang="en-US" b="1" dirty="0">
              <a:solidFill>
                <a:srgbClr val="0000FF"/>
              </a:solidFill>
            </a:endParaRPr>
          </a:p>
        </p:txBody>
      </p:sp>
      <p:pic>
        <p:nvPicPr>
          <p:cNvPr id="18" name="Picture 17"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9" name="Picture 1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391400" y="5029200"/>
            <a:ext cx="842982" cy="859849"/>
          </a:xfrm>
          <a:prstGeom prst="rect">
            <a:avLst/>
          </a:prstGeom>
          <a:ln>
            <a:solidFill>
              <a:srgbClr val="000000"/>
            </a:solidFill>
          </a:ln>
        </p:spPr>
      </p:pic>
      <p:sp>
        <p:nvSpPr>
          <p:cNvPr id="20" name="TextBox 19"/>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1" name="TextBox 20"/>
          <p:cNvSpPr txBox="1"/>
          <p:nvPr/>
        </p:nvSpPr>
        <p:spPr>
          <a:xfrm>
            <a:off x="8534400" y="556260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2" name="TextBox 21"/>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Tree>
    <p:extLst>
      <p:ext uri="{BB962C8B-B14F-4D97-AF65-F5344CB8AC3E}">
        <p14:creationId xmlns:p14="http://schemas.microsoft.com/office/powerpoint/2010/main" val="24109417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7.3898E-6 7.45543E-7 C 7.3898E-6 7.45543E-7 -0.10569 0.00671 -0.21121 0.01343 " pathEditMode="relative" ptsTypes="aA">
                                      <p:cBhvr>
                                        <p:cTn id="6" dur="2000" fill="hold"/>
                                        <p:tgtEl>
                                          <p:spTgt spid="9"/>
                                        </p:tgtEl>
                                        <p:attrNameLst>
                                          <p:attrName>ppt_x</p:attrName>
                                          <p:attrName>ppt_y</p:attrName>
                                        </p:attrNameLst>
                                      </p:cBhvr>
                                    </p:animMotion>
                                  </p:childTnLst>
                                </p:cTn>
                              </p:par>
                              <p:par>
                                <p:cTn id="7" presetID="1" presetClass="entr" presetSubtype="0" fill="hold" grpId="0" nodeType="withEffect">
                                  <p:stCondLst>
                                    <p:cond delay="200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200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20" grpId="0"/>
      <p:bldP spid="21" grpId="0"/>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304800" y="304800"/>
            <a:ext cx="4343400" cy="3970318"/>
          </a:xfrm>
          <a:prstGeom prst="rect">
            <a:avLst/>
          </a:prstGeom>
          <a:noFill/>
        </p:spPr>
        <p:txBody>
          <a:bodyPr wrap="square" rtlCol="0">
            <a:spAutoFit/>
          </a:bodyPr>
          <a:lstStyle/>
          <a:p>
            <a:r>
              <a:rPr lang="en-US" sz="3600" dirty="0" smtClean="0"/>
              <a:t>Plants get eaten by rabbits! </a:t>
            </a:r>
            <a:endParaRPr lang="en-US" sz="2800" dirty="0" smtClean="0"/>
          </a:p>
          <a:p>
            <a:endParaRPr lang="en-US" sz="3600" dirty="0"/>
          </a:p>
          <a:p>
            <a:r>
              <a:rPr lang="en-US" sz="3600" dirty="0"/>
              <a:t>1</a:t>
            </a:r>
            <a:r>
              <a:rPr lang="en-US" sz="3600" dirty="0" smtClean="0"/>
              <a:t>00 carbon atoms move from the producers to the herbivore pool.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9" name="Picture 8"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pic>
        <p:nvPicPr>
          <p:cNvPr id="10" name="Picture 9"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467600" y="51054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2" name="TextBox 1"/>
          <p:cNvSpPr txBox="1"/>
          <p:nvPr/>
        </p:nvSpPr>
        <p:spPr>
          <a:xfrm>
            <a:off x="548640" y="4846320"/>
            <a:ext cx="3581400" cy="646331"/>
          </a:xfrm>
          <a:prstGeom prst="rect">
            <a:avLst/>
          </a:prstGeom>
          <a:noFill/>
        </p:spPr>
        <p:txBody>
          <a:bodyPr wrap="square" rtlCol="0">
            <a:spAutoFit/>
          </a:bodyPr>
          <a:lstStyle/>
          <a:p>
            <a:r>
              <a:rPr lang="en-US" b="1" dirty="0" smtClean="0">
                <a:solidFill>
                  <a:srgbClr val="FF6600"/>
                </a:solidFill>
              </a:rPr>
              <a:t>Write down the number of carbon atoms that moved.</a:t>
            </a:r>
            <a:endParaRPr lang="en-US" b="1" dirty="0">
              <a:solidFill>
                <a:srgbClr val="FF6600"/>
              </a:solidFill>
            </a:endParaRPr>
          </a:p>
        </p:txBody>
      </p:sp>
      <p:sp>
        <p:nvSpPr>
          <p:cNvPr id="17" name="TextBox 16"/>
          <p:cNvSpPr txBox="1"/>
          <p:nvPr/>
        </p:nvSpPr>
        <p:spPr>
          <a:xfrm>
            <a:off x="548640" y="5486400"/>
            <a:ext cx="3505200" cy="646331"/>
          </a:xfrm>
          <a:prstGeom prst="rect">
            <a:avLst/>
          </a:prstGeom>
          <a:noFill/>
        </p:spPr>
        <p:txBody>
          <a:bodyPr wrap="square" rtlCol="0">
            <a:spAutoFit/>
          </a:bodyPr>
          <a:lstStyle/>
          <a:p>
            <a:r>
              <a:rPr lang="en-US" b="1" dirty="0" smtClean="0">
                <a:solidFill>
                  <a:srgbClr val="0000FF"/>
                </a:solidFill>
              </a:rPr>
              <a:t>Keep track of the number of carbon atoms that stayed.</a:t>
            </a:r>
            <a:endParaRPr lang="en-US" b="1"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7912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1" name="TextBox 20"/>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2" name="TextBox 21"/>
          <p:cNvSpPr txBox="1"/>
          <p:nvPr/>
        </p:nvSpPr>
        <p:spPr>
          <a:xfrm>
            <a:off x="8534400" y="556260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3" name="TextBox 22"/>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Tree>
    <p:extLst>
      <p:ext uri="{BB962C8B-B14F-4D97-AF65-F5344CB8AC3E}">
        <p14:creationId xmlns:p14="http://schemas.microsoft.com/office/powerpoint/2010/main" val="221302815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139 -0.02478 C -0.00139 -0.02455 -0.00295 -0.16605 -0.00434 -0.30732 " pathEditMode="relative" rAng="0" ptsTypes="aA">
                                      <p:cBhvr>
                                        <p:cTn id="6" dur="2000" fill="hold"/>
                                        <p:tgtEl>
                                          <p:spTgt spid="10"/>
                                        </p:tgtEl>
                                        <p:attrNameLst>
                                          <p:attrName>ppt_x</p:attrName>
                                          <p:attrName>ppt_y</p:attrName>
                                        </p:attrNameLst>
                                      </p:cBhvr>
                                      <p:rCtr x="-156" y="-14127"/>
                                    </p:animMotion>
                                  </p:childTnLst>
                                </p:cTn>
                              </p:par>
                              <p:par>
                                <p:cTn id="7" presetID="1" presetClass="entr" presetSubtype="0" fill="hold" grpId="0" nodeType="withEffect">
                                  <p:stCondLst>
                                    <p:cond delay="200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200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P spid="19" grpId="0"/>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228600" y="304800"/>
            <a:ext cx="4648200" cy="4401205"/>
          </a:xfrm>
          <a:prstGeom prst="rect">
            <a:avLst/>
          </a:prstGeom>
          <a:noFill/>
        </p:spPr>
        <p:txBody>
          <a:bodyPr wrap="square" rtlCol="0">
            <a:spAutoFit/>
          </a:bodyPr>
          <a:lstStyle/>
          <a:p>
            <a:r>
              <a:rPr lang="en-US" sz="2400" i="1" dirty="0" smtClean="0"/>
              <a:t>One of three things can happen to food (grass) in a rabbit’s stomach: </a:t>
            </a:r>
          </a:p>
          <a:p>
            <a:endParaRPr lang="en-US" sz="800" dirty="0" smtClean="0"/>
          </a:p>
          <a:p>
            <a:r>
              <a:rPr lang="en-US" sz="3600" dirty="0" smtClean="0"/>
              <a:t>1) Rabbits digest the food &amp; do cellular respiration.</a:t>
            </a:r>
          </a:p>
          <a:p>
            <a:endParaRPr lang="en-US" sz="800" dirty="0"/>
          </a:p>
          <a:p>
            <a:r>
              <a:rPr lang="en-US" sz="3600" dirty="0"/>
              <a:t>5</a:t>
            </a:r>
            <a:r>
              <a:rPr lang="en-US" sz="3600" dirty="0" smtClean="0"/>
              <a:t>0 carbon atoms move from the herbivores to the atmosphere.</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2" name="TextBox 1"/>
          <p:cNvSpPr txBox="1"/>
          <p:nvPr/>
        </p:nvSpPr>
        <p:spPr>
          <a:xfrm>
            <a:off x="548640" y="4846320"/>
            <a:ext cx="3581400" cy="646331"/>
          </a:xfrm>
          <a:prstGeom prst="rect">
            <a:avLst/>
          </a:prstGeom>
          <a:noFill/>
        </p:spPr>
        <p:txBody>
          <a:bodyPr wrap="square" rtlCol="0">
            <a:spAutoFit/>
          </a:bodyPr>
          <a:lstStyle/>
          <a:p>
            <a:r>
              <a:rPr lang="en-US" b="1" dirty="0" smtClean="0">
                <a:solidFill>
                  <a:srgbClr val="FF6600"/>
                </a:solidFill>
              </a:rPr>
              <a:t>Write down the number of carbon atoms that moved.</a:t>
            </a:r>
            <a:endParaRPr lang="en-US" b="1" dirty="0">
              <a:solidFill>
                <a:srgbClr val="FF6600"/>
              </a:solidFill>
            </a:endParaRPr>
          </a:p>
        </p:txBody>
      </p:sp>
      <p:sp>
        <p:nvSpPr>
          <p:cNvPr id="17" name="TextBox 16"/>
          <p:cNvSpPr txBox="1"/>
          <p:nvPr/>
        </p:nvSpPr>
        <p:spPr>
          <a:xfrm>
            <a:off x="548640" y="5486400"/>
            <a:ext cx="3505200" cy="646331"/>
          </a:xfrm>
          <a:prstGeom prst="rect">
            <a:avLst/>
          </a:prstGeom>
          <a:noFill/>
        </p:spPr>
        <p:txBody>
          <a:bodyPr wrap="square" rtlCol="0">
            <a:spAutoFit/>
          </a:bodyPr>
          <a:lstStyle/>
          <a:p>
            <a:r>
              <a:rPr lang="en-US" b="1" dirty="0" smtClean="0">
                <a:solidFill>
                  <a:srgbClr val="0000FF"/>
                </a:solidFill>
              </a:rPr>
              <a:t>Keep track of the number of carbon atoms that stayed.</a:t>
            </a:r>
            <a:endParaRPr lang="en-US" b="1"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7889564" y="3051175"/>
            <a:ext cx="425761" cy="859536"/>
          </a:xfrm>
          <a:prstGeom prst="rect">
            <a:avLst/>
          </a:prstGeom>
          <a:ln>
            <a:solidFill>
              <a:srgbClr val="000000"/>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7467600" y="3051528"/>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4419600" y="1884012"/>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8" name="TextBox 27"/>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9" name="TextBox 28"/>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Tree>
    <p:extLst>
      <p:ext uri="{BB962C8B-B14F-4D97-AF65-F5344CB8AC3E}">
        <p14:creationId xmlns:p14="http://schemas.microsoft.com/office/powerpoint/2010/main" val="15261499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9.85769E-7 -0.00024 C 9.85769E-7 0.00023 -0.09511 -0.09864 -0.18987 -0.19658 " pathEditMode="relative" rAng="0" ptsTypes="aA">
                                      <p:cBhvr>
                                        <p:cTn id="6" dur="2000" fill="hold"/>
                                        <p:tgtEl>
                                          <p:spTgt spid="22"/>
                                        </p:tgtEl>
                                        <p:attrNameLst>
                                          <p:attrName>ppt_x</p:attrName>
                                          <p:attrName>ppt_y</p:attrName>
                                        </p:attrNameLst>
                                      </p:cBhvr>
                                      <p:rCtr x="-9493" y="-9794"/>
                                    </p:animMotion>
                                  </p:childTnLst>
                                </p:cTn>
                              </p:par>
                              <p:par>
                                <p:cTn id="7" presetID="1" presetClass="entr" presetSubtype="0" fill="hold" grpId="0" nodeType="withEffect">
                                  <p:stCondLst>
                                    <p:cond delay="200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200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23" grpId="0"/>
      <p:bldP spid="24" grpId="0"/>
      <p:bldP spid="2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228600" y="304800"/>
            <a:ext cx="4876800" cy="4216539"/>
          </a:xfrm>
          <a:prstGeom prst="rect">
            <a:avLst/>
          </a:prstGeom>
          <a:noFill/>
        </p:spPr>
        <p:txBody>
          <a:bodyPr wrap="square" rtlCol="0">
            <a:spAutoFit/>
          </a:bodyPr>
          <a:lstStyle/>
          <a:p>
            <a:r>
              <a:rPr lang="en-US" sz="2400" i="1" dirty="0"/>
              <a:t>One of three things can happen to food (grass) in a rabbit’s stomach: </a:t>
            </a:r>
          </a:p>
          <a:p>
            <a:endParaRPr lang="en-US" sz="800" dirty="0" smtClean="0"/>
          </a:p>
          <a:p>
            <a:r>
              <a:rPr lang="en-US" sz="3600" dirty="0"/>
              <a:t>2</a:t>
            </a:r>
            <a:r>
              <a:rPr lang="en-US" sz="3600" dirty="0" smtClean="0"/>
              <a:t>) Rabbits defecate indigestible food.</a:t>
            </a:r>
          </a:p>
          <a:p>
            <a:endParaRPr lang="en-US" sz="800" dirty="0" smtClean="0"/>
          </a:p>
          <a:p>
            <a:endParaRPr lang="en-US" sz="800" dirty="0"/>
          </a:p>
          <a:p>
            <a:r>
              <a:rPr lang="en-US" sz="3200" dirty="0" smtClean="0"/>
              <a:t>Also, sometimes rabbits die.</a:t>
            </a:r>
          </a:p>
          <a:p>
            <a:endParaRPr lang="en-US" sz="800" dirty="0" smtClean="0"/>
          </a:p>
          <a:p>
            <a:endParaRPr lang="en-US" sz="800" dirty="0"/>
          </a:p>
          <a:p>
            <a:endParaRPr lang="en-US" sz="800" dirty="0"/>
          </a:p>
          <a:p>
            <a:r>
              <a:rPr lang="en-US" sz="3200" dirty="0"/>
              <a:t>5</a:t>
            </a:r>
            <a:r>
              <a:rPr lang="en-US" sz="3200" dirty="0" smtClean="0"/>
              <a:t>0 carbon atoms move from the herbivores to soil.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2" name="TextBox 1"/>
          <p:cNvSpPr txBox="1"/>
          <p:nvPr/>
        </p:nvSpPr>
        <p:spPr>
          <a:xfrm>
            <a:off x="548640" y="4846320"/>
            <a:ext cx="3581400" cy="646331"/>
          </a:xfrm>
          <a:prstGeom prst="rect">
            <a:avLst/>
          </a:prstGeom>
          <a:noFill/>
        </p:spPr>
        <p:txBody>
          <a:bodyPr wrap="square" rtlCol="0">
            <a:spAutoFit/>
          </a:bodyPr>
          <a:lstStyle/>
          <a:p>
            <a:r>
              <a:rPr lang="en-US" b="1" dirty="0" smtClean="0">
                <a:solidFill>
                  <a:srgbClr val="FF6600"/>
                </a:solidFill>
              </a:rPr>
              <a:t>Write down the number of carbon atoms that moved.</a:t>
            </a:r>
            <a:endParaRPr lang="en-US" b="1" dirty="0">
              <a:solidFill>
                <a:srgbClr val="FF6600"/>
              </a:solidFill>
            </a:endParaRPr>
          </a:p>
        </p:txBody>
      </p:sp>
      <p:sp>
        <p:nvSpPr>
          <p:cNvPr id="17" name="TextBox 16"/>
          <p:cNvSpPr txBox="1"/>
          <p:nvPr/>
        </p:nvSpPr>
        <p:spPr>
          <a:xfrm>
            <a:off x="548640" y="5486400"/>
            <a:ext cx="3505200" cy="646331"/>
          </a:xfrm>
          <a:prstGeom prst="rect">
            <a:avLst/>
          </a:prstGeom>
          <a:noFill/>
        </p:spPr>
        <p:txBody>
          <a:bodyPr wrap="square" rtlCol="0">
            <a:spAutoFit/>
          </a:bodyPr>
          <a:lstStyle/>
          <a:p>
            <a:r>
              <a:rPr lang="en-US" b="1" dirty="0" smtClean="0">
                <a:solidFill>
                  <a:srgbClr val="0000FF"/>
                </a:solidFill>
              </a:rPr>
              <a:t>Keep track of the number of carbon atoms that stayed.</a:t>
            </a:r>
            <a:endParaRPr lang="en-US" b="1"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7889564" y="3051175"/>
            <a:ext cx="425761" cy="434975"/>
          </a:xfrm>
          <a:prstGeom prst="rect">
            <a:avLst/>
          </a:prstGeom>
          <a:ln>
            <a:solidFill>
              <a:srgbClr val="000000"/>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4419600" y="1884012"/>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7889875" y="3482975"/>
            <a:ext cx="425761" cy="434975"/>
          </a:xfrm>
          <a:prstGeom prst="rect">
            <a:avLst/>
          </a:prstGeom>
          <a:ln>
            <a:solidFill>
              <a:schemeClr val="tx1"/>
            </a:solidFill>
          </a:ln>
        </p:spPr>
      </p:pic>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650776"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spTree>
    <p:extLst>
      <p:ext uri="{BB962C8B-B14F-4D97-AF65-F5344CB8AC3E}">
        <p14:creationId xmlns:p14="http://schemas.microsoft.com/office/powerpoint/2010/main" val="12467594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54044E-6 1.7342E-6 C -3.54044E-6 1.7342E-6 -0.13884 0.15212 -0.27768 0.3047 " pathEditMode="relative" rAng="0" ptsTypes="aA">
                                      <p:cBhvr>
                                        <p:cTn id="6" dur="2000" fill="hold"/>
                                        <p:tgtEl>
                                          <p:spTgt spid="31"/>
                                        </p:tgtEl>
                                        <p:attrNameLst>
                                          <p:attrName>ppt_x</p:attrName>
                                          <p:attrName>ppt_y</p:attrName>
                                        </p:attrNameLst>
                                      </p:cBhvr>
                                      <p:rCtr x="-13884" y="15235"/>
                                    </p:animMotion>
                                  </p:childTnLst>
                                </p:cTn>
                              </p:par>
                              <p:par>
                                <p:cTn id="7" presetID="1" presetClass="entr" presetSubtype="0" fill="hold" grpId="0" nodeType="withEffect">
                                  <p:stCondLst>
                                    <p:cond delay="200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200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32" grpId="0"/>
      <p:bldP spid="33" grpId="0"/>
      <p:bldP spid="3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228600" y="304800"/>
            <a:ext cx="4953000" cy="4585871"/>
          </a:xfrm>
          <a:prstGeom prst="rect">
            <a:avLst/>
          </a:prstGeom>
          <a:noFill/>
        </p:spPr>
        <p:txBody>
          <a:bodyPr wrap="square" rtlCol="0">
            <a:spAutoFit/>
          </a:bodyPr>
          <a:lstStyle/>
          <a:p>
            <a:r>
              <a:rPr lang="en-US" sz="2400" i="1" dirty="0"/>
              <a:t>One of three things can happen to food (grass) in a rabbit’s stomach: </a:t>
            </a:r>
          </a:p>
          <a:p>
            <a:endParaRPr lang="en-US" sz="800" dirty="0" smtClean="0"/>
          </a:p>
          <a:p>
            <a:r>
              <a:rPr lang="en-US" sz="3600" dirty="0"/>
              <a:t>3</a:t>
            </a:r>
            <a:r>
              <a:rPr lang="en-US" sz="3600" dirty="0" smtClean="0"/>
              <a:t>) Rabbits digest &amp; biosynthesize</a:t>
            </a:r>
          </a:p>
          <a:p>
            <a:endParaRPr lang="en-US" sz="800" dirty="0" smtClean="0"/>
          </a:p>
          <a:p>
            <a:endParaRPr lang="en-US" sz="800" dirty="0"/>
          </a:p>
          <a:p>
            <a:r>
              <a:rPr lang="en-US" sz="2800" dirty="0" smtClean="0"/>
              <a:t>Large molecules in grass are broken down into small molecules.</a:t>
            </a:r>
          </a:p>
          <a:p>
            <a:endParaRPr lang="en-US" sz="800" dirty="0" smtClean="0"/>
          </a:p>
          <a:p>
            <a:r>
              <a:rPr lang="en-US" sz="2800" dirty="0" smtClean="0"/>
              <a:t>Small molecules are made into rabbit biomass.</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7889564" y="3051175"/>
            <a:ext cx="425761" cy="434975"/>
          </a:xfrm>
          <a:prstGeom prst="rect">
            <a:avLst/>
          </a:prstGeom>
          <a:ln>
            <a:solidFill>
              <a:srgbClr val="000000"/>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4419600" y="1884012"/>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650776"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28" name="TextBox 27"/>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4" name="Picture 33"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334000" y="5562600"/>
            <a:ext cx="425761" cy="434975"/>
          </a:xfrm>
          <a:prstGeom prst="rect">
            <a:avLst/>
          </a:prstGeom>
          <a:ln>
            <a:solidFill>
              <a:schemeClr val="tx1"/>
            </a:solidFill>
          </a:ln>
        </p:spPr>
      </p:pic>
    </p:spTree>
    <p:extLst>
      <p:ext uri="{BB962C8B-B14F-4D97-AF65-F5344CB8AC3E}">
        <p14:creationId xmlns:p14="http://schemas.microsoft.com/office/powerpoint/2010/main" val="35121510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228600" y="304800"/>
            <a:ext cx="4419600" cy="3970318"/>
          </a:xfrm>
          <a:prstGeom prst="rect">
            <a:avLst/>
          </a:prstGeom>
          <a:noFill/>
        </p:spPr>
        <p:txBody>
          <a:bodyPr wrap="square" rtlCol="0">
            <a:spAutoFit/>
          </a:bodyPr>
          <a:lstStyle/>
          <a:p>
            <a:r>
              <a:rPr lang="en-US" sz="3600" dirty="0" smtClean="0"/>
              <a:t>Rabbits got eaten by foxes! </a:t>
            </a:r>
          </a:p>
          <a:p>
            <a:endParaRPr lang="en-US" sz="3600" dirty="0"/>
          </a:p>
          <a:p>
            <a:r>
              <a:rPr lang="en-US" sz="3600" dirty="0" smtClean="0"/>
              <a:t>15 carbon atoms move from the herbivores to carnivores.</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2" name="TextBox 1"/>
          <p:cNvSpPr txBox="1"/>
          <p:nvPr/>
        </p:nvSpPr>
        <p:spPr>
          <a:xfrm>
            <a:off x="548640" y="4846320"/>
            <a:ext cx="3581400" cy="646331"/>
          </a:xfrm>
          <a:prstGeom prst="rect">
            <a:avLst/>
          </a:prstGeom>
          <a:noFill/>
        </p:spPr>
        <p:txBody>
          <a:bodyPr wrap="square" rtlCol="0">
            <a:spAutoFit/>
          </a:bodyPr>
          <a:lstStyle/>
          <a:p>
            <a:r>
              <a:rPr lang="en-US" b="1" dirty="0" smtClean="0">
                <a:solidFill>
                  <a:srgbClr val="FF6600"/>
                </a:solidFill>
              </a:rPr>
              <a:t>Write down the number of carbon atoms that moved.</a:t>
            </a:r>
            <a:endParaRPr lang="en-US" b="1" dirty="0">
              <a:solidFill>
                <a:srgbClr val="FF6600"/>
              </a:solidFill>
            </a:endParaRPr>
          </a:p>
        </p:txBody>
      </p:sp>
      <p:sp>
        <p:nvSpPr>
          <p:cNvPr id="17" name="TextBox 16"/>
          <p:cNvSpPr txBox="1"/>
          <p:nvPr/>
        </p:nvSpPr>
        <p:spPr>
          <a:xfrm>
            <a:off x="548640" y="5486400"/>
            <a:ext cx="3505200" cy="646331"/>
          </a:xfrm>
          <a:prstGeom prst="rect">
            <a:avLst/>
          </a:prstGeom>
          <a:noFill/>
        </p:spPr>
        <p:txBody>
          <a:bodyPr wrap="square" rtlCol="0">
            <a:spAutoFit/>
          </a:bodyPr>
          <a:lstStyle/>
          <a:p>
            <a:r>
              <a:rPr lang="en-US" b="1" dirty="0" smtClean="0">
                <a:solidFill>
                  <a:srgbClr val="0000FF"/>
                </a:solidFill>
              </a:rPr>
              <a:t>Keep track of the number of carbon atoms that stayed.</a:t>
            </a:r>
            <a:endParaRPr lang="en-US" b="1"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4419600" y="1884012"/>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334000" y="5562600"/>
            <a:ext cx="425761" cy="434975"/>
          </a:xfrm>
          <a:prstGeom prst="rect">
            <a:avLst/>
          </a:prstGeom>
          <a:ln>
            <a:solidFill>
              <a:schemeClr val="tx1"/>
            </a:solidFill>
          </a:ln>
        </p:spPr>
      </p:pic>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650776"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50812" b="48848"/>
          <a:stretch/>
        </p:blipFill>
        <p:spPr>
          <a:xfrm>
            <a:off x="7889564" y="3222625"/>
            <a:ext cx="425761" cy="263525"/>
          </a:xfrm>
          <a:prstGeom prst="rect">
            <a:avLst/>
          </a:prstGeom>
          <a:ln>
            <a:solidFill>
              <a:schemeClr val="tx1"/>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Tree>
    <p:extLst>
      <p:ext uri="{BB962C8B-B14F-4D97-AF65-F5344CB8AC3E}">
        <p14:creationId xmlns:p14="http://schemas.microsoft.com/office/powerpoint/2010/main" val="11065333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6.52551E-7 3.02616E-6 C 6.52551E-7 3.02616E-6 -0.01301 -0.15235 -0.02603 -0.30447 " pathEditMode="relative" ptsTypes="aA">
                                      <p:cBhvr>
                                        <p:cTn id="6" dur="2000" fill="hold"/>
                                        <p:tgtEl>
                                          <p:spTgt spid="35"/>
                                        </p:tgtEl>
                                        <p:attrNameLst>
                                          <p:attrName>ppt_x</p:attrName>
                                          <p:attrName>ppt_y</p:attrName>
                                        </p:attrNameLst>
                                      </p:cBhvr>
                                    </p:animMotion>
                                  </p:childTnLst>
                                </p:cTn>
                              </p:par>
                              <p:par>
                                <p:cTn id="7" presetID="1" presetClass="entr" presetSubtype="0" fill="hold" grpId="0" nodeType="withEffect">
                                  <p:stCondLst>
                                    <p:cond delay="200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200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36" grpId="0"/>
      <p:bldP spid="37" grpId="0"/>
      <p:bldP spid="3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3"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304800" y="304800"/>
            <a:ext cx="4419600" cy="4555094"/>
          </a:xfrm>
          <a:prstGeom prst="rect">
            <a:avLst/>
          </a:prstGeom>
          <a:noFill/>
        </p:spPr>
        <p:txBody>
          <a:bodyPr wrap="square" rtlCol="0">
            <a:spAutoFit/>
          </a:bodyPr>
          <a:lstStyle/>
          <a:p>
            <a:r>
              <a:rPr lang="en-US" sz="2400" i="1" dirty="0"/>
              <a:t>One of three things can happen to food </a:t>
            </a:r>
            <a:r>
              <a:rPr lang="en-US" sz="2400" i="1" dirty="0" smtClean="0"/>
              <a:t>(rabbits) </a:t>
            </a:r>
            <a:r>
              <a:rPr lang="en-US" sz="2400" i="1" dirty="0"/>
              <a:t>in a </a:t>
            </a:r>
            <a:r>
              <a:rPr lang="en-US" sz="2400" i="1" dirty="0" smtClean="0"/>
              <a:t>fox’s stomach</a:t>
            </a:r>
            <a:r>
              <a:rPr lang="en-US" sz="2400" i="1" dirty="0"/>
              <a:t>: </a:t>
            </a:r>
          </a:p>
          <a:p>
            <a:endParaRPr lang="en-US" sz="800" dirty="0" smtClean="0"/>
          </a:p>
          <a:p>
            <a:r>
              <a:rPr lang="en-US" sz="3600" dirty="0" smtClean="0"/>
              <a:t>1) Foxes digest the food &amp; do cellular respiration.</a:t>
            </a:r>
          </a:p>
          <a:p>
            <a:endParaRPr lang="en-US" dirty="0"/>
          </a:p>
          <a:p>
            <a:r>
              <a:rPr lang="en-US" sz="3600" dirty="0" smtClean="0"/>
              <a:t>6 carbon atoms move from the carnivores to the atmosphere.</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2" name="TextBox 1"/>
          <p:cNvSpPr txBox="1"/>
          <p:nvPr/>
        </p:nvSpPr>
        <p:spPr>
          <a:xfrm>
            <a:off x="548640" y="4846320"/>
            <a:ext cx="3581400" cy="646331"/>
          </a:xfrm>
          <a:prstGeom prst="rect">
            <a:avLst/>
          </a:prstGeom>
          <a:noFill/>
        </p:spPr>
        <p:txBody>
          <a:bodyPr wrap="square" rtlCol="0">
            <a:spAutoFit/>
          </a:bodyPr>
          <a:lstStyle/>
          <a:p>
            <a:r>
              <a:rPr lang="en-US" b="1" dirty="0" smtClean="0">
                <a:solidFill>
                  <a:srgbClr val="FF6600"/>
                </a:solidFill>
              </a:rPr>
              <a:t>Write down the number of carbon atoms that moved.</a:t>
            </a:r>
            <a:endParaRPr lang="en-US" b="1" dirty="0">
              <a:solidFill>
                <a:srgbClr val="FF6600"/>
              </a:solidFill>
            </a:endParaRPr>
          </a:p>
        </p:txBody>
      </p:sp>
      <p:sp>
        <p:nvSpPr>
          <p:cNvPr id="17" name="TextBox 16"/>
          <p:cNvSpPr txBox="1"/>
          <p:nvPr/>
        </p:nvSpPr>
        <p:spPr>
          <a:xfrm>
            <a:off x="548640" y="5486400"/>
            <a:ext cx="3505200" cy="646331"/>
          </a:xfrm>
          <a:prstGeom prst="rect">
            <a:avLst/>
          </a:prstGeom>
          <a:noFill/>
        </p:spPr>
        <p:txBody>
          <a:bodyPr wrap="square" rtlCol="0">
            <a:spAutoFit/>
          </a:bodyPr>
          <a:lstStyle/>
          <a:p>
            <a:r>
              <a:rPr lang="en-US" b="1" dirty="0" smtClean="0">
                <a:solidFill>
                  <a:srgbClr val="0000FF"/>
                </a:solidFill>
              </a:rPr>
              <a:t>Keep track of the number of carbon atoms that stayed.</a:t>
            </a:r>
            <a:endParaRPr lang="en-US" b="1"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4419600" y="1884012"/>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334000" y="5562600"/>
            <a:ext cx="425761" cy="434975"/>
          </a:xfrm>
          <a:prstGeom prst="rect">
            <a:avLst/>
          </a:prstGeom>
          <a:ln>
            <a:solidFill>
              <a:schemeClr val="tx1"/>
            </a:solidFill>
          </a:ln>
        </p:spPr>
      </p:pic>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650776"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67879" b="48848"/>
          <a:stretch/>
        </p:blipFill>
        <p:spPr>
          <a:xfrm>
            <a:off x="7620000" y="1143000"/>
            <a:ext cx="263735" cy="263525"/>
          </a:xfrm>
          <a:prstGeom prst="rect">
            <a:avLst/>
          </a:prstGeom>
          <a:ln>
            <a:solidFill>
              <a:schemeClr val="tx1"/>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7872595" y="11430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1" name="TextBox 40"/>
          <p:cNvSpPr txBox="1"/>
          <p:nvPr/>
        </p:nvSpPr>
        <p:spPr>
          <a:xfrm>
            <a:off x="8649988" y="898462"/>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2" name="TextBox 41"/>
          <p:cNvSpPr txBox="1"/>
          <p:nvPr/>
        </p:nvSpPr>
        <p:spPr>
          <a:xfrm>
            <a:off x="4525985" y="2094208"/>
            <a:ext cx="533400" cy="369332"/>
          </a:xfrm>
          <a:prstGeom prst="rect">
            <a:avLst/>
          </a:prstGeom>
          <a:noFill/>
        </p:spPr>
        <p:txBody>
          <a:bodyPr wrap="square" rtlCol="0">
            <a:spAutoFit/>
          </a:bodyPr>
          <a:lstStyle/>
          <a:p>
            <a:r>
              <a:rPr lang="en-US" dirty="0" smtClean="0">
                <a:solidFill>
                  <a:srgbClr val="0000FF"/>
                </a:solidFill>
              </a:rPr>
              <a:t>+</a:t>
            </a:r>
            <a:r>
              <a:rPr lang="en-US" dirty="0">
                <a:solidFill>
                  <a:srgbClr val="0000FF"/>
                </a:solidFill>
              </a:rPr>
              <a:t>6</a:t>
            </a:r>
          </a:p>
        </p:txBody>
      </p:sp>
    </p:spTree>
    <p:extLst>
      <p:ext uri="{BB962C8B-B14F-4D97-AF65-F5344CB8AC3E}">
        <p14:creationId xmlns:p14="http://schemas.microsoft.com/office/powerpoint/2010/main" val="35663601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83894E-6 -1.49109E-6 C -0.07463 0.04191 -0.14926 0.08405 -0.17911 0.10072 " pathEditMode="relative" ptsTypes="aA">
                                      <p:cBhvr>
                                        <p:cTn id="6" dur="2000" fill="hold"/>
                                        <p:tgtEl>
                                          <p:spTgt spid="39"/>
                                        </p:tgtEl>
                                        <p:attrNameLst>
                                          <p:attrName>ppt_x</p:attrName>
                                          <p:attrName>ppt_y</p:attrName>
                                        </p:attrNameLst>
                                      </p:cBhvr>
                                    </p:animMotion>
                                  </p:childTnLst>
                                </p:cTn>
                              </p:par>
                              <p:par>
                                <p:cTn id="7" presetID="1" presetClass="entr" presetSubtype="0" fill="hold" grpId="0" nodeType="withEffect">
                                  <p:stCondLst>
                                    <p:cond delay="2000"/>
                                  </p:stCondLst>
                                  <p:childTnLst>
                                    <p:set>
                                      <p:cBhvr>
                                        <p:cTn id="8" dur="1" fill="hold">
                                          <p:stCondLst>
                                            <p:cond delay="0"/>
                                          </p:stCondLst>
                                        </p:cTn>
                                        <p:tgtEl>
                                          <p:spTgt spid="40"/>
                                        </p:tgtEl>
                                        <p:attrNameLst>
                                          <p:attrName>style.visibility</p:attrName>
                                        </p:attrNameLst>
                                      </p:cBhvr>
                                      <p:to>
                                        <p:strVal val="visible"/>
                                      </p:to>
                                    </p:set>
                                  </p:childTnLst>
                                </p:cTn>
                              </p:par>
                              <p:par>
                                <p:cTn id="9" presetID="1" presetClass="entr" presetSubtype="0" fill="hold" grpId="0" nodeType="withEffect">
                                  <p:stCondLst>
                                    <p:cond delay="200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40" grpId="0"/>
      <p:bldP spid="41" grpId="0"/>
      <p:bldP spid="4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304800" y="304800"/>
            <a:ext cx="4724400" cy="3908762"/>
          </a:xfrm>
          <a:prstGeom prst="rect">
            <a:avLst/>
          </a:prstGeom>
          <a:noFill/>
        </p:spPr>
        <p:txBody>
          <a:bodyPr wrap="square" rtlCol="0">
            <a:spAutoFit/>
          </a:bodyPr>
          <a:lstStyle/>
          <a:p>
            <a:r>
              <a:rPr lang="en-US" sz="2400" i="1" dirty="0"/>
              <a:t>One of three things can happen to food </a:t>
            </a:r>
            <a:r>
              <a:rPr lang="en-US" sz="2400" i="1" dirty="0" smtClean="0"/>
              <a:t>(rabbits) </a:t>
            </a:r>
            <a:r>
              <a:rPr lang="en-US" sz="2400" i="1" dirty="0"/>
              <a:t>in a </a:t>
            </a:r>
            <a:r>
              <a:rPr lang="en-US" sz="2400" i="1" dirty="0" smtClean="0"/>
              <a:t>fox’s stomach</a:t>
            </a:r>
            <a:r>
              <a:rPr lang="en-US" sz="2400" i="1" dirty="0"/>
              <a:t>: </a:t>
            </a:r>
          </a:p>
          <a:p>
            <a:endParaRPr lang="en-US" sz="800" dirty="0"/>
          </a:p>
          <a:p>
            <a:r>
              <a:rPr lang="en-US" sz="3600" dirty="0"/>
              <a:t>2</a:t>
            </a:r>
            <a:r>
              <a:rPr lang="en-US" sz="3600" dirty="0" smtClean="0"/>
              <a:t>) Foxes defecate </a:t>
            </a:r>
            <a:r>
              <a:rPr lang="en-US" sz="3600" dirty="0"/>
              <a:t>indigestible food</a:t>
            </a:r>
            <a:r>
              <a:rPr lang="en-US" sz="3600" dirty="0" smtClean="0"/>
              <a:t>.</a:t>
            </a:r>
            <a:endParaRPr lang="en-US" sz="2400" dirty="0"/>
          </a:p>
          <a:p>
            <a:endParaRPr lang="en-US" sz="800" dirty="0"/>
          </a:p>
          <a:p>
            <a:r>
              <a:rPr lang="en-US" sz="3200" dirty="0"/>
              <a:t>Also, sometimes </a:t>
            </a:r>
            <a:r>
              <a:rPr lang="en-US" sz="3200" dirty="0" smtClean="0"/>
              <a:t>foxes die.</a:t>
            </a:r>
          </a:p>
          <a:p>
            <a:endParaRPr lang="en-US" sz="800" dirty="0" smtClean="0"/>
          </a:p>
          <a:p>
            <a:endParaRPr lang="en-US" sz="800" dirty="0"/>
          </a:p>
          <a:p>
            <a:r>
              <a:rPr lang="en-US" sz="3200" dirty="0"/>
              <a:t>6</a:t>
            </a:r>
            <a:r>
              <a:rPr lang="en-US" sz="3200" dirty="0" smtClean="0"/>
              <a:t> carbon atoms move from the carnivores to the soil.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2" name="TextBox 1"/>
          <p:cNvSpPr txBox="1"/>
          <p:nvPr/>
        </p:nvSpPr>
        <p:spPr>
          <a:xfrm>
            <a:off x="548640" y="4846320"/>
            <a:ext cx="3581400" cy="646331"/>
          </a:xfrm>
          <a:prstGeom prst="rect">
            <a:avLst/>
          </a:prstGeom>
          <a:noFill/>
        </p:spPr>
        <p:txBody>
          <a:bodyPr wrap="square" rtlCol="0">
            <a:spAutoFit/>
          </a:bodyPr>
          <a:lstStyle/>
          <a:p>
            <a:r>
              <a:rPr lang="en-US" b="1" dirty="0" smtClean="0">
                <a:solidFill>
                  <a:srgbClr val="FF6600"/>
                </a:solidFill>
              </a:rPr>
              <a:t>Write down the number of carbon atoms that moved.</a:t>
            </a:r>
            <a:endParaRPr lang="en-US" b="1" dirty="0">
              <a:solidFill>
                <a:srgbClr val="FF6600"/>
              </a:solidFill>
            </a:endParaRPr>
          </a:p>
        </p:txBody>
      </p:sp>
      <p:sp>
        <p:nvSpPr>
          <p:cNvPr id="17" name="TextBox 16"/>
          <p:cNvSpPr txBox="1"/>
          <p:nvPr/>
        </p:nvSpPr>
        <p:spPr>
          <a:xfrm>
            <a:off x="548640" y="5486400"/>
            <a:ext cx="3505200" cy="646331"/>
          </a:xfrm>
          <a:prstGeom prst="rect">
            <a:avLst/>
          </a:prstGeom>
          <a:noFill/>
        </p:spPr>
        <p:txBody>
          <a:bodyPr wrap="square" rtlCol="0">
            <a:spAutoFit/>
          </a:bodyPr>
          <a:lstStyle/>
          <a:p>
            <a:r>
              <a:rPr lang="en-US" b="1" dirty="0" smtClean="0">
                <a:solidFill>
                  <a:srgbClr val="0000FF"/>
                </a:solidFill>
              </a:rPr>
              <a:t>Keep track of the number of carbon atoms that stayed.</a:t>
            </a:r>
            <a:endParaRPr lang="en-US" b="1"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4419600" y="1884012"/>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334000" y="5562600"/>
            <a:ext cx="425761" cy="434975"/>
          </a:xfrm>
          <a:prstGeom prst="rect">
            <a:avLst/>
          </a:prstGeom>
          <a:ln>
            <a:solidFill>
              <a:schemeClr val="tx1"/>
            </a:solidFill>
          </a:ln>
        </p:spPr>
      </p:pic>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650776"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1" name="TextBox 40"/>
          <p:cNvSpPr txBox="1"/>
          <p:nvPr/>
        </p:nvSpPr>
        <p:spPr>
          <a:xfrm>
            <a:off x="8649988" y="898462"/>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2" name="TextBox 41"/>
          <p:cNvSpPr txBox="1"/>
          <p:nvPr/>
        </p:nvSpPr>
        <p:spPr>
          <a:xfrm>
            <a:off x="4525985" y="2094208"/>
            <a:ext cx="533400" cy="369332"/>
          </a:xfrm>
          <a:prstGeom prst="rect">
            <a:avLst/>
          </a:prstGeom>
          <a:noFill/>
        </p:spPr>
        <p:txBody>
          <a:bodyPr wrap="square" rtlCol="0">
            <a:spAutoFit/>
          </a:bodyPr>
          <a:lstStyle/>
          <a:p>
            <a:r>
              <a:rPr lang="en-US" dirty="0" smtClean="0">
                <a:solidFill>
                  <a:srgbClr val="0000FF"/>
                </a:solidFill>
              </a:rPr>
              <a:t>+</a:t>
            </a:r>
            <a:r>
              <a:rPr lang="en-US" dirty="0">
                <a:solidFill>
                  <a:srgbClr val="0000FF"/>
                </a:solidFill>
              </a:rPr>
              <a:t>6</a:t>
            </a:r>
          </a:p>
        </p:txBody>
      </p:sp>
      <p:pic>
        <p:nvPicPr>
          <p:cNvPr id="43" name="Picture 42"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48848"/>
          <a:stretch/>
        </p:blipFill>
        <p:spPr>
          <a:xfrm>
            <a:off x="7705725" y="1143000"/>
            <a:ext cx="178010" cy="263525"/>
          </a:xfrm>
          <a:prstGeom prst="rect">
            <a:avLst/>
          </a:prstGeom>
          <a:ln>
            <a:solidFill>
              <a:srgbClr val="000000"/>
            </a:solidFill>
          </a:ln>
        </p:spPr>
      </p:pic>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sp>
        <p:nvSpPr>
          <p:cNvPr id="45" name="TextBox 44"/>
          <p:cNvSpPr txBox="1"/>
          <p:nvPr/>
        </p:nvSpPr>
        <p:spPr>
          <a:xfrm>
            <a:off x="4752009" y="5498068"/>
            <a:ext cx="5334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6" name="TextBox 45"/>
          <p:cNvSpPr txBox="1"/>
          <p:nvPr/>
        </p:nvSpPr>
        <p:spPr>
          <a:xfrm>
            <a:off x="8647412" y="1087670"/>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Tree>
    <p:extLst>
      <p:ext uri="{BB962C8B-B14F-4D97-AF65-F5344CB8AC3E}">
        <p14:creationId xmlns:p14="http://schemas.microsoft.com/office/powerpoint/2010/main" val="30961399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67546E-6 3.8157E-6 C -0.07375 0.25839 -0.14751 0.51679 -0.17702 0.62005 " pathEditMode="relative" ptsTypes="aA">
                                      <p:cBhvr>
                                        <p:cTn id="6" dur="2000" fill="hold"/>
                                        <p:tgtEl>
                                          <p:spTgt spid="43"/>
                                        </p:tgtEl>
                                        <p:attrNameLst>
                                          <p:attrName>ppt_x</p:attrName>
                                          <p:attrName>ppt_y</p:attrName>
                                        </p:attrNameLst>
                                      </p:cBhvr>
                                    </p:animMotion>
                                  </p:childTnLst>
                                </p:cTn>
                              </p:par>
                              <p:par>
                                <p:cTn id="7" presetID="1" presetClass="entr" presetSubtype="0" fill="hold" grpId="0" nodeType="withEffect">
                                  <p:stCondLst>
                                    <p:cond delay="250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250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44" grpId="0"/>
      <p:bldP spid="45" grpId="0"/>
      <p:bldP spid="4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304800" y="304800"/>
            <a:ext cx="4495800" cy="5386090"/>
          </a:xfrm>
          <a:prstGeom prst="rect">
            <a:avLst/>
          </a:prstGeom>
          <a:noFill/>
        </p:spPr>
        <p:txBody>
          <a:bodyPr wrap="square" rtlCol="0">
            <a:spAutoFit/>
          </a:bodyPr>
          <a:lstStyle/>
          <a:p>
            <a:r>
              <a:rPr lang="en-US" sz="2400" i="1" dirty="0"/>
              <a:t>One of three things can happen to food (rabbits) in a fox’s stomach: </a:t>
            </a:r>
          </a:p>
          <a:p>
            <a:endParaRPr lang="en-US" sz="800" dirty="0"/>
          </a:p>
          <a:p>
            <a:r>
              <a:rPr lang="en-US" sz="3600" dirty="0"/>
              <a:t>3</a:t>
            </a:r>
            <a:r>
              <a:rPr lang="en-US" sz="3600" dirty="0" smtClean="0"/>
              <a:t>) Foxes digest the food &amp; </a:t>
            </a:r>
            <a:r>
              <a:rPr lang="en-US" sz="3600" dirty="0"/>
              <a:t>biosynthesize</a:t>
            </a:r>
          </a:p>
          <a:p>
            <a:endParaRPr lang="en-US" sz="2400" dirty="0"/>
          </a:p>
          <a:p>
            <a:endParaRPr lang="en-US" sz="2400" dirty="0"/>
          </a:p>
          <a:p>
            <a:r>
              <a:rPr lang="en-US" sz="2800" dirty="0"/>
              <a:t>Large molecules in </a:t>
            </a:r>
            <a:r>
              <a:rPr lang="en-US" sz="2800" dirty="0" smtClean="0"/>
              <a:t>rabbits </a:t>
            </a:r>
            <a:r>
              <a:rPr lang="en-US" sz="2800" dirty="0"/>
              <a:t>are broken down into small molecules.</a:t>
            </a:r>
          </a:p>
          <a:p>
            <a:endParaRPr lang="en-US" sz="2800" dirty="0"/>
          </a:p>
          <a:p>
            <a:r>
              <a:rPr lang="en-US" sz="2800" dirty="0"/>
              <a:t>Small molecules are made into </a:t>
            </a:r>
            <a:r>
              <a:rPr lang="en-US" sz="2800" dirty="0" smtClean="0"/>
              <a:t>fox biomass</a:t>
            </a:r>
            <a:r>
              <a:rPr lang="en-US" sz="2800" dirty="0"/>
              <a:t>.</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4419600" y="1884012"/>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486400" y="5159951"/>
            <a:ext cx="842982" cy="859849"/>
          </a:xfrm>
          <a:prstGeom prst="rect">
            <a:avLst/>
          </a:prstGeom>
          <a:ln>
            <a:solidFill>
              <a:srgbClr val="000000"/>
            </a:solidFill>
          </a:ln>
        </p:spPr>
      </p:pic>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48848"/>
          <a:stretch/>
        </p:blipFill>
        <p:spPr>
          <a:xfrm>
            <a:off x="5334000" y="5562600"/>
            <a:ext cx="425761" cy="434975"/>
          </a:xfrm>
          <a:prstGeom prst="rect">
            <a:avLst/>
          </a:prstGeom>
          <a:ln>
            <a:solidFill>
              <a:schemeClr val="tx1"/>
            </a:solidFill>
          </a:ln>
        </p:spPr>
      </p:pic>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650776"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1" name="TextBox 40"/>
          <p:cNvSpPr txBox="1"/>
          <p:nvPr/>
        </p:nvSpPr>
        <p:spPr>
          <a:xfrm>
            <a:off x="8649988" y="898462"/>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2" name="TextBox 41"/>
          <p:cNvSpPr txBox="1"/>
          <p:nvPr/>
        </p:nvSpPr>
        <p:spPr>
          <a:xfrm>
            <a:off x="4525985" y="2094208"/>
            <a:ext cx="533400" cy="369332"/>
          </a:xfrm>
          <a:prstGeom prst="rect">
            <a:avLst/>
          </a:prstGeom>
          <a:noFill/>
        </p:spPr>
        <p:txBody>
          <a:bodyPr wrap="square" rtlCol="0">
            <a:spAutoFit/>
          </a:bodyPr>
          <a:lstStyle/>
          <a:p>
            <a:r>
              <a:rPr lang="en-US" dirty="0" smtClean="0">
                <a:solidFill>
                  <a:srgbClr val="0000FF"/>
                </a:solidFill>
              </a:rPr>
              <a:t>+</a:t>
            </a:r>
            <a:r>
              <a:rPr lang="en-US" dirty="0">
                <a:solidFill>
                  <a:srgbClr val="0000FF"/>
                </a:solidFill>
              </a:rPr>
              <a:t>6</a:t>
            </a:r>
          </a:p>
        </p:txBody>
      </p:sp>
      <p:sp>
        <p:nvSpPr>
          <p:cNvPr id="45" name="TextBox 44"/>
          <p:cNvSpPr txBox="1"/>
          <p:nvPr/>
        </p:nvSpPr>
        <p:spPr>
          <a:xfrm>
            <a:off x="4752009" y="5498068"/>
            <a:ext cx="5334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6" name="TextBox 45"/>
          <p:cNvSpPr txBox="1"/>
          <p:nvPr/>
        </p:nvSpPr>
        <p:spPr>
          <a:xfrm>
            <a:off x="8647412" y="1087670"/>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pic>
        <p:nvPicPr>
          <p:cNvPr id="50" name="Picture 49"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48848"/>
          <a:stretch/>
        </p:blipFill>
        <p:spPr>
          <a:xfrm>
            <a:off x="6096000" y="5375275"/>
            <a:ext cx="178010" cy="263525"/>
          </a:xfrm>
          <a:prstGeom prst="rect">
            <a:avLst/>
          </a:prstGeom>
          <a:ln>
            <a:solidFill>
              <a:srgbClr val="000000"/>
            </a:solidFill>
          </a:ln>
        </p:spPr>
      </p:pic>
    </p:spTree>
    <p:extLst>
      <p:ext uri="{BB962C8B-B14F-4D97-AF65-F5344CB8AC3E}">
        <p14:creationId xmlns:p14="http://schemas.microsoft.com/office/powerpoint/2010/main" val="32544845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304800" y="304800"/>
            <a:ext cx="4343400" cy="4093429"/>
          </a:xfrm>
          <a:prstGeom prst="rect">
            <a:avLst/>
          </a:prstGeom>
          <a:noFill/>
        </p:spPr>
        <p:txBody>
          <a:bodyPr wrap="square" rtlCol="0">
            <a:spAutoFit/>
          </a:bodyPr>
          <a:lstStyle/>
          <a:p>
            <a:r>
              <a:rPr lang="en-US" sz="3600" dirty="0" smtClean="0"/>
              <a:t>Decomposers that live in the soil digest organic carbon and respire.</a:t>
            </a:r>
          </a:p>
          <a:p>
            <a:endParaRPr lang="en-US" sz="800" dirty="0"/>
          </a:p>
          <a:p>
            <a:r>
              <a:rPr lang="en-US" sz="3600" dirty="0" smtClean="0"/>
              <a:t>64 carbon atoms move from the soil to the atmosphere.</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2" name="TextBox 1"/>
          <p:cNvSpPr txBox="1"/>
          <p:nvPr/>
        </p:nvSpPr>
        <p:spPr>
          <a:xfrm>
            <a:off x="548640" y="4846320"/>
            <a:ext cx="3581400" cy="646331"/>
          </a:xfrm>
          <a:prstGeom prst="rect">
            <a:avLst/>
          </a:prstGeom>
          <a:noFill/>
        </p:spPr>
        <p:txBody>
          <a:bodyPr wrap="square" rtlCol="0">
            <a:spAutoFit/>
          </a:bodyPr>
          <a:lstStyle/>
          <a:p>
            <a:r>
              <a:rPr lang="en-US" b="1" dirty="0" smtClean="0">
                <a:solidFill>
                  <a:srgbClr val="FF6600"/>
                </a:solidFill>
              </a:rPr>
              <a:t>Write down the number of carbon atoms that moved.</a:t>
            </a:r>
            <a:endParaRPr lang="en-US" b="1" dirty="0">
              <a:solidFill>
                <a:srgbClr val="FF6600"/>
              </a:solidFill>
            </a:endParaRPr>
          </a:p>
        </p:txBody>
      </p:sp>
      <p:sp>
        <p:nvSpPr>
          <p:cNvPr id="17" name="TextBox 16"/>
          <p:cNvSpPr txBox="1"/>
          <p:nvPr/>
        </p:nvSpPr>
        <p:spPr>
          <a:xfrm>
            <a:off x="548640" y="5486400"/>
            <a:ext cx="3505200" cy="646331"/>
          </a:xfrm>
          <a:prstGeom prst="rect">
            <a:avLst/>
          </a:prstGeom>
          <a:noFill/>
        </p:spPr>
        <p:txBody>
          <a:bodyPr wrap="square" rtlCol="0">
            <a:spAutoFit/>
          </a:bodyPr>
          <a:lstStyle/>
          <a:p>
            <a:r>
              <a:rPr lang="en-US" b="1" dirty="0" smtClean="0">
                <a:solidFill>
                  <a:srgbClr val="0000FF"/>
                </a:solidFill>
              </a:rPr>
              <a:t>Keep track of the number of carbon atoms that stayed.</a:t>
            </a:r>
            <a:endParaRPr lang="en-US" b="1"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4419600" y="1884012"/>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48706"/>
          <a:stretch/>
        </p:blipFill>
        <p:spPr>
          <a:xfrm>
            <a:off x="5486400" y="5159952"/>
            <a:ext cx="842982" cy="437574"/>
          </a:xfrm>
          <a:prstGeom prst="rect">
            <a:avLst/>
          </a:prstGeom>
          <a:ln>
            <a:solidFill>
              <a:srgbClr val="000000"/>
            </a:solidFill>
          </a:ln>
        </p:spPr>
      </p:pic>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650776"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1" name="TextBox 40"/>
          <p:cNvSpPr txBox="1"/>
          <p:nvPr/>
        </p:nvSpPr>
        <p:spPr>
          <a:xfrm>
            <a:off x="8649988" y="898462"/>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2" name="TextBox 41"/>
          <p:cNvSpPr txBox="1"/>
          <p:nvPr/>
        </p:nvSpPr>
        <p:spPr>
          <a:xfrm>
            <a:off x="4525985" y="2094208"/>
            <a:ext cx="533400" cy="369332"/>
          </a:xfrm>
          <a:prstGeom prst="rect">
            <a:avLst/>
          </a:prstGeom>
          <a:noFill/>
        </p:spPr>
        <p:txBody>
          <a:bodyPr wrap="square" rtlCol="0">
            <a:spAutoFit/>
          </a:bodyPr>
          <a:lstStyle/>
          <a:p>
            <a:r>
              <a:rPr lang="en-US" dirty="0" smtClean="0">
                <a:solidFill>
                  <a:srgbClr val="0000FF"/>
                </a:solidFill>
              </a:rPr>
              <a:t>+</a:t>
            </a:r>
            <a:r>
              <a:rPr lang="en-US" dirty="0">
                <a:solidFill>
                  <a:srgbClr val="0000FF"/>
                </a:solidFill>
              </a:rPr>
              <a:t>6</a:t>
            </a:r>
          </a:p>
        </p:txBody>
      </p:sp>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sp>
        <p:nvSpPr>
          <p:cNvPr id="45" name="TextBox 44"/>
          <p:cNvSpPr txBox="1"/>
          <p:nvPr/>
        </p:nvSpPr>
        <p:spPr>
          <a:xfrm>
            <a:off x="4752009" y="5498068"/>
            <a:ext cx="5334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6" name="TextBox 45"/>
          <p:cNvSpPr txBox="1"/>
          <p:nvPr/>
        </p:nvSpPr>
        <p:spPr>
          <a:xfrm>
            <a:off x="8647412" y="1087670"/>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pic>
        <p:nvPicPr>
          <p:cNvPr id="49" name="Picture 48" descr="C cards.tiff"/>
          <p:cNvPicPr>
            <a:picLocks noChangeAspect="1"/>
          </p:cNvPicPr>
          <p:nvPr/>
        </p:nvPicPr>
        <p:blipFill rotWithShape="1">
          <a:blip r:embed="rId3">
            <a:extLst>
              <a:ext uri="{28A0092B-C50C-407E-A947-70E740481C1C}">
                <a14:useLocalDpi xmlns:a14="http://schemas.microsoft.com/office/drawing/2010/main" val="0"/>
              </a:ext>
            </a:extLst>
          </a:blip>
          <a:srcRect l="4441" t="50328" r="6976" b="5892"/>
          <a:stretch/>
        </p:blipFill>
        <p:spPr>
          <a:xfrm>
            <a:off x="5486400" y="5590080"/>
            <a:ext cx="842982" cy="431800"/>
          </a:xfrm>
          <a:prstGeom prst="rect">
            <a:avLst/>
          </a:prstGeom>
          <a:ln>
            <a:solidFill>
              <a:srgbClr val="000000"/>
            </a:solidFill>
          </a:ln>
        </p:spPr>
      </p:pic>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986"/>
          <a:stretch/>
        </p:blipFill>
        <p:spPr>
          <a:xfrm>
            <a:off x="5334000" y="5562601"/>
            <a:ext cx="425761" cy="177800"/>
          </a:xfrm>
          <a:prstGeom prst="rect">
            <a:avLst/>
          </a:prstGeom>
          <a:ln>
            <a:solidFill>
              <a:schemeClr val="tx1"/>
            </a:solidFill>
          </a:ln>
        </p:spPr>
      </p:pic>
      <p:pic>
        <p:nvPicPr>
          <p:cNvPr id="43" name="Picture 42"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57883"/>
          <a:stretch/>
        </p:blipFill>
        <p:spPr>
          <a:xfrm>
            <a:off x="6096000" y="5410200"/>
            <a:ext cx="178010" cy="174625"/>
          </a:xfrm>
          <a:prstGeom prst="rect">
            <a:avLst/>
          </a:prstGeom>
          <a:ln>
            <a:solidFill>
              <a:schemeClr val="tx1"/>
            </a:solidFill>
          </a:ln>
        </p:spPr>
      </p:pic>
      <p:pic>
        <p:nvPicPr>
          <p:cNvPr id="51" name="Picture 50"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50812" b="48848"/>
          <a:stretch/>
        </p:blipFill>
        <p:spPr>
          <a:xfrm>
            <a:off x="5334000" y="5734050"/>
            <a:ext cx="425761" cy="263525"/>
          </a:xfrm>
          <a:prstGeom prst="rect">
            <a:avLst/>
          </a:prstGeom>
          <a:ln>
            <a:solidFill>
              <a:schemeClr val="tx1"/>
            </a:solidFill>
          </a:ln>
        </p:spPr>
      </p:pic>
      <p:pic>
        <p:nvPicPr>
          <p:cNvPr id="48" name="Picture 47" descr="C cards.tiff"/>
          <p:cNvPicPr>
            <a:picLocks noChangeAspect="1"/>
          </p:cNvPicPr>
          <p:nvPr/>
        </p:nvPicPr>
        <p:blipFill rotWithShape="1">
          <a:blip r:embed="rId3">
            <a:extLst>
              <a:ext uri="{28A0092B-C50C-407E-A947-70E740481C1C}">
                <a14:useLocalDpi xmlns:a14="http://schemas.microsoft.com/office/drawing/2010/main" val="0"/>
              </a:ext>
            </a:extLst>
          </a:blip>
          <a:srcRect l="13371" t="42117" r="67879" b="48848"/>
          <a:stretch/>
        </p:blipFill>
        <p:spPr>
          <a:xfrm>
            <a:off x="6096000" y="5584825"/>
            <a:ext cx="178010" cy="88900"/>
          </a:xfrm>
          <a:prstGeom prst="rect">
            <a:avLst/>
          </a:prstGeom>
          <a:ln>
            <a:solidFill>
              <a:schemeClr val="tx1"/>
            </a:solidFill>
          </a:ln>
        </p:spPr>
      </p:pic>
      <p:sp>
        <p:nvSpPr>
          <p:cNvPr id="52" name="TextBox 51"/>
          <p:cNvSpPr txBox="1"/>
          <p:nvPr/>
        </p:nvSpPr>
        <p:spPr>
          <a:xfrm>
            <a:off x="5181600" y="4191000"/>
            <a:ext cx="533400" cy="369332"/>
          </a:xfrm>
          <a:prstGeom prst="rect">
            <a:avLst/>
          </a:prstGeom>
          <a:noFill/>
        </p:spPr>
        <p:txBody>
          <a:bodyPr wrap="square" rtlCol="0">
            <a:spAutoFit/>
          </a:bodyPr>
          <a:lstStyle/>
          <a:p>
            <a:r>
              <a:rPr lang="en-US" u="sng" dirty="0" smtClean="0">
                <a:solidFill>
                  <a:srgbClr val="FF6600"/>
                </a:solidFill>
              </a:rPr>
              <a:t>64</a:t>
            </a:r>
            <a:endParaRPr lang="en-US" u="sng" dirty="0">
              <a:solidFill>
                <a:srgbClr val="FF6600"/>
              </a:solidFill>
            </a:endParaRPr>
          </a:p>
        </p:txBody>
      </p:sp>
      <p:sp>
        <p:nvSpPr>
          <p:cNvPr id="53" name="TextBox 52"/>
          <p:cNvSpPr txBox="1"/>
          <p:nvPr/>
        </p:nvSpPr>
        <p:spPr>
          <a:xfrm>
            <a:off x="4678385" y="5715000"/>
            <a:ext cx="533400" cy="369332"/>
          </a:xfrm>
          <a:prstGeom prst="rect">
            <a:avLst/>
          </a:prstGeom>
          <a:noFill/>
        </p:spPr>
        <p:txBody>
          <a:bodyPr wrap="square" rtlCol="0">
            <a:spAutoFit/>
          </a:bodyPr>
          <a:lstStyle/>
          <a:p>
            <a:r>
              <a:rPr lang="en-US" dirty="0" smtClean="0">
                <a:solidFill>
                  <a:srgbClr val="0000FF"/>
                </a:solidFill>
              </a:rPr>
              <a:t>-64</a:t>
            </a:r>
            <a:endParaRPr lang="en-US" dirty="0">
              <a:solidFill>
                <a:srgbClr val="0000FF"/>
              </a:solidFill>
            </a:endParaRPr>
          </a:p>
        </p:txBody>
      </p:sp>
      <p:sp>
        <p:nvSpPr>
          <p:cNvPr id="54" name="TextBox 53"/>
          <p:cNvSpPr txBox="1"/>
          <p:nvPr/>
        </p:nvSpPr>
        <p:spPr>
          <a:xfrm>
            <a:off x="4410397" y="2295202"/>
            <a:ext cx="533400" cy="369332"/>
          </a:xfrm>
          <a:prstGeom prst="rect">
            <a:avLst/>
          </a:prstGeom>
          <a:noFill/>
        </p:spPr>
        <p:txBody>
          <a:bodyPr wrap="square" rtlCol="0">
            <a:spAutoFit/>
          </a:bodyPr>
          <a:lstStyle/>
          <a:p>
            <a:r>
              <a:rPr lang="en-US" dirty="0" smtClean="0">
                <a:solidFill>
                  <a:srgbClr val="0000FF"/>
                </a:solidFill>
              </a:rPr>
              <a:t>+64</a:t>
            </a:r>
            <a:endParaRPr lang="en-US" dirty="0">
              <a:solidFill>
                <a:srgbClr val="0000FF"/>
              </a:solidFill>
            </a:endParaRPr>
          </a:p>
        </p:txBody>
      </p:sp>
    </p:spTree>
    <p:extLst>
      <p:ext uri="{BB962C8B-B14F-4D97-AF65-F5344CB8AC3E}">
        <p14:creationId xmlns:p14="http://schemas.microsoft.com/office/powerpoint/2010/main" val="37942401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6.44915E-6 -3.8157E-6 C 6.44915E-6 -3.8157E-6 0.02465 -0.21278 0.04929 -0.42556 " pathEditMode="relative" ptsTypes="aA">
                                      <p:cBhvr>
                                        <p:cTn id="6" dur="2000" fill="hold"/>
                                        <p:tgtEl>
                                          <p:spTgt spid="26"/>
                                        </p:tgtEl>
                                        <p:attrNameLst>
                                          <p:attrName>ppt_x</p:attrName>
                                          <p:attrName>ppt_y</p:attrName>
                                        </p:attrNameLst>
                                      </p:cBhvr>
                                    </p:animMotion>
                                  </p:childTnLst>
                                </p:cTn>
                              </p:par>
                              <p:par>
                                <p:cTn id="7" presetID="0" presetClass="path" presetSubtype="0" accel="50000" decel="50000" fill="hold" nodeType="withEffect">
                                  <p:stCondLst>
                                    <p:cond delay="1000"/>
                                  </p:stCondLst>
                                  <p:childTnLst>
                                    <p:animMotion origin="layout" path="M 0.00087 0.00069 C 0.00087 0.00069 -0.03488 -0.21742 -0.07046 -0.43529 " pathEditMode="relative" ptsTypes="aA">
                                      <p:cBhvr>
                                        <p:cTn id="8" dur="2000" fill="hold"/>
                                        <p:tgtEl>
                                          <p:spTgt spid="43"/>
                                        </p:tgtEl>
                                        <p:attrNameLst>
                                          <p:attrName>ppt_x</p:attrName>
                                          <p:attrName>ppt_y</p:attrName>
                                        </p:attrNameLst>
                                      </p:cBhvr>
                                    </p:animMotion>
                                  </p:childTnLst>
                                </p:cTn>
                              </p:par>
                              <p:par>
                                <p:cTn id="9" presetID="0" presetClass="path" presetSubtype="0" accel="50000" decel="50000" fill="hold" nodeType="withEffect">
                                  <p:stCondLst>
                                    <p:cond delay="2000"/>
                                  </p:stCondLst>
                                  <p:childTnLst>
                                    <p:animMotion origin="layout" path="M -1.88129E-6 3.11415E-6 C -1.88129E-6 3.11415E-6 0.01249 -0.25307 0.02516 -0.50613 " pathEditMode="relative" ptsTypes="aA">
                                      <p:cBhvr>
                                        <p:cTn id="10" dur="2000" fill="hold"/>
                                        <p:tgtEl>
                                          <p:spTgt spid="31"/>
                                        </p:tgtEl>
                                        <p:attrNameLst>
                                          <p:attrName>ppt_x</p:attrName>
                                          <p:attrName>ppt_y</p:attrName>
                                        </p:attrNameLst>
                                      </p:cBhvr>
                                    </p:animMotion>
                                  </p:childTnLst>
                                </p:cTn>
                              </p:par>
                              <p:par>
                                <p:cTn id="11" presetID="1" presetClass="entr" presetSubtype="0" fill="hold" grpId="0" nodeType="withEffect">
                                  <p:stCondLst>
                                    <p:cond delay="4000"/>
                                  </p:stCondLst>
                                  <p:childTnLst>
                                    <p:set>
                                      <p:cBhvr>
                                        <p:cTn id="12" dur="1" fill="hold">
                                          <p:stCondLst>
                                            <p:cond delay="0"/>
                                          </p:stCondLst>
                                        </p:cTn>
                                        <p:tgtEl>
                                          <p:spTgt spid="52"/>
                                        </p:tgtEl>
                                        <p:attrNameLst>
                                          <p:attrName>style.visibility</p:attrName>
                                        </p:attrNameLst>
                                      </p:cBhvr>
                                      <p:to>
                                        <p:strVal val="visible"/>
                                      </p:to>
                                    </p:set>
                                  </p:childTnLst>
                                </p:cTn>
                              </p:par>
                              <p:par>
                                <p:cTn id="13" presetID="1" presetClass="entr" presetSubtype="0" fill="hold" grpId="0" nodeType="withEffect">
                                  <p:stCondLst>
                                    <p:cond delay="400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52" grpId="0"/>
      <p:bldP spid="53" grpId="0"/>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02" y="152400"/>
            <a:ext cx="2209800" cy="2209800"/>
          </a:xfrm>
        </p:spPr>
        <p:txBody>
          <a:bodyPr>
            <a:normAutofit/>
          </a:bodyPr>
          <a:lstStyle/>
          <a:p>
            <a:r>
              <a:rPr lang="en-US" sz="2800" dirty="0" smtClean="0"/>
              <a:t>Where is the meadow ecosystem?</a:t>
            </a:r>
            <a:endParaRPr lang="en-US" sz="2800" dirty="0"/>
          </a:p>
        </p:txBody>
      </p:sp>
      <p:pic>
        <p:nvPicPr>
          <p:cNvPr id="6" name="Picture 5" descr="Manistee Forest meadow close-up.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00631" y="-15567"/>
            <a:ext cx="6943369" cy="6858000"/>
          </a:xfrm>
          <a:prstGeom prst="rect">
            <a:avLst/>
          </a:prstGeom>
        </p:spPr>
      </p:pic>
    </p:spTree>
    <p:extLst>
      <p:ext uri="{BB962C8B-B14F-4D97-AF65-F5344CB8AC3E}">
        <p14:creationId xmlns:p14="http://schemas.microsoft.com/office/powerpoint/2010/main" val="37691882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457200" y="304800"/>
            <a:ext cx="4191000" cy="2862322"/>
          </a:xfrm>
          <a:prstGeom prst="rect">
            <a:avLst/>
          </a:prstGeom>
          <a:noFill/>
        </p:spPr>
        <p:txBody>
          <a:bodyPr wrap="square" rtlCol="0">
            <a:spAutoFit/>
          </a:bodyPr>
          <a:lstStyle/>
          <a:p>
            <a:r>
              <a:rPr lang="en-US" sz="3600" dirty="0" smtClean="0"/>
              <a:t>Do the math!!</a:t>
            </a:r>
          </a:p>
          <a:p>
            <a:endParaRPr lang="en-US" sz="3600" dirty="0"/>
          </a:p>
          <a:p>
            <a:r>
              <a:rPr lang="en-US" sz="3600" dirty="0" smtClean="0"/>
              <a:t>What is the total amount of carbon atoms in each pool?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4419600" y="1884012"/>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pic>
        <p:nvPicPr>
          <p:cNvPr id="26" name="Picture 2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48706"/>
          <a:stretch/>
        </p:blipFill>
        <p:spPr>
          <a:xfrm>
            <a:off x="5943600" y="2229426"/>
            <a:ext cx="842982" cy="437574"/>
          </a:xfrm>
          <a:prstGeom prst="rect">
            <a:avLst/>
          </a:prstGeom>
          <a:ln>
            <a:solidFill>
              <a:srgbClr val="000000"/>
            </a:solidFill>
          </a:ln>
        </p:spPr>
      </p:pic>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0" name="TextBox 29"/>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650776"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1" name="TextBox 40"/>
          <p:cNvSpPr txBox="1"/>
          <p:nvPr/>
        </p:nvSpPr>
        <p:spPr>
          <a:xfrm>
            <a:off x="8649988" y="898462"/>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2" name="TextBox 41"/>
          <p:cNvSpPr txBox="1"/>
          <p:nvPr/>
        </p:nvSpPr>
        <p:spPr>
          <a:xfrm>
            <a:off x="4525985" y="2094208"/>
            <a:ext cx="533400" cy="369332"/>
          </a:xfrm>
          <a:prstGeom prst="rect">
            <a:avLst/>
          </a:prstGeom>
          <a:noFill/>
        </p:spPr>
        <p:txBody>
          <a:bodyPr wrap="square" rtlCol="0">
            <a:spAutoFit/>
          </a:bodyPr>
          <a:lstStyle/>
          <a:p>
            <a:r>
              <a:rPr lang="en-US" dirty="0" smtClean="0">
                <a:solidFill>
                  <a:srgbClr val="0000FF"/>
                </a:solidFill>
              </a:rPr>
              <a:t>+</a:t>
            </a:r>
            <a:r>
              <a:rPr lang="en-US" dirty="0">
                <a:solidFill>
                  <a:srgbClr val="0000FF"/>
                </a:solidFill>
              </a:rPr>
              <a:t>6</a:t>
            </a:r>
          </a:p>
        </p:txBody>
      </p:sp>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sp>
        <p:nvSpPr>
          <p:cNvPr id="45" name="TextBox 44"/>
          <p:cNvSpPr txBox="1"/>
          <p:nvPr/>
        </p:nvSpPr>
        <p:spPr>
          <a:xfrm>
            <a:off x="4752009" y="5498068"/>
            <a:ext cx="5334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6" name="TextBox 45"/>
          <p:cNvSpPr txBox="1"/>
          <p:nvPr/>
        </p:nvSpPr>
        <p:spPr>
          <a:xfrm>
            <a:off x="8647412" y="1087670"/>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pic>
        <p:nvPicPr>
          <p:cNvPr id="49" name="Picture 48" descr="C cards.tiff"/>
          <p:cNvPicPr>
            <a:picLocks noChangeAspect="1"/>
          </p:cNvPicPr>
          <p:nvPr/>
        </p:nvPicPr>
        <p:blipFill rotWithShape="1">
          <a:blip r:embed="rId3">
            <a:extLst>
              <a:ext uri="{28A0092B-C50C-407E-A947-70E740481C1C}">
                <a14:useLocalDpi xmlns:a14="http://schemas.microsoft.com/office/drawing/2010/main" val="0"/>
              </a:ext>
            </a:extLst>
          </a:blip>
          <a:srcRect l="4441" t="50328" r="6976" b="5892"/>
          <a:stretch/>
        </p:blipFill>
        <p:spPr>
          <a:xfrm>
            <a:off x="5486400" y="5590080"/>
            <a:ext cx="842982" cy="431800"/>
          </a:xfrm>
          <a:prstGeom prst="rect">
            <a:avLst/>
          </a:prstGeom>
          <a:ln>
            <a:solidFill>
              <a:srgbClr val="000000"/>
            </a:solidFill>
          </a:ln>
        </p:spPr>
      </p:pic>
      <p:pic>
        <p:nvPicPr>
          <p:cNvPr id="31" name="Picture 3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986"/>
          <a:stretch/>
        </p:blipFill>
        <p:spPr>
          <a:xfrm>
            <a:off x="5562600" y="1981200"/>
            <a:ext cx="425761" cy="177800"/>
          </a:xfrm>
          <a:prstGeom prst="rect">
            <a:avLst/>
          </a:prstGeom>
          <a:ln>
            <a:solidFill>
              <a:schemeClr val="tx1"/>
            </a:solidFill>
          </a:ln>
        </p:spPr>
      </p:pic>
      <p:pic>
        <p:nvPicPr>
          <p:cNvPr id="43" name="Picture 42"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57883"/>
          <a:stretch/>
        </p:blipFill>
        <p:spPr>
          <a:xfrm>
            <a:off x="5334000" y="2438400"/>
            <a:ext cx="178010" cy="174625"/>
          </a:xfrm>
          <a:prstGeom prst="rect">
            <a:avLst/>
          </a:prstGeom>
          <a:ln>
            <a:solidFill>
              <a:schemeClr val="tx1"/>
            </a:solidFill>
          </a:ln>
        </p:spPr>
      </p:pic>
      <p:pic>
        <p:nvPicPr>
          <p:cNvPr id="51" name="Picture 50"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50812" b="48848"/>
          <a:stretch/>
        </p:blipFill>
        <p:spPr>
          <a:xfrm>
            <a:off x="5334000" y="5734050"/>
            <a:ext cx="425761" cy="263525"/>
          </a:xfrm>
          <a:prstGeom prst="rect">
            <a:avLst/>
          </a:prstGeom>
          <a:ln>
            <a:solidFill>
              <a:schemeClr val="tx1"/>
            </a:solidFill>
          </a:ln>
        </p:spPr>
      </p:pic>
      <p:pic>
        <p:nvPicPr>
          <p:cNvPr id="48" name="Picture 47" descr="C cards.tiff"/>
          <p:cNvPicPr>
            <a:picLocks noChangeAspect="1"/>
          </p:cNvPicPr>
          <p:nvPr/>
        </p:nvPicPr>
        <p:blipFill rotWithShape="1">
          <a:blip r:embed="rId3">
            <a:extLst>
              <a:ext uri="{28A0092B-C50C-407E-A947-70E740481C1C}">
                <a14:useLocalDpi xmlns:a14="http://schemas.microsoft.com/office/drawing/2010/main" val="0"/>
              </a:ext>
            </a:extLst>
          </a:blip>
          <a:srcRect l="13371" t="42117" r="67879" b="48848"/>
          <a:stretch/>
        </p:blipFill>
        <p:spPr>
          <a:xfrm>
            <a:off x="6096000" y="5584825"/>
            <a:ext cx="178010" cy="88900"/>
          </a:xfrm>
          <a:prstGeom prst="rect">
            <a:avLst/>
          </a:prstGeom>
          <a:ln>
            <a:solidFill>
              <a:schemeClr val="tx1"/>
            </a:solidFill>
          </a:ln>
        </p:spPr>
      </p:pic>
      <p:sp>
        <p:nvSpPr>
          <p:cNvPr id="52" name="TextBox 51"/>
          <p:cNvSpPr txBox="1"/>
          <p:nvPr/>
        </p:nvSpPr>
        <p:spPr>
          <a:xfrm>
            <a:off x="5181600" y="4191000"/>
            <a:ext cx="533400" cy="369332"/>
          </a:xfrm>
          <a:prstGeom prst="rect">
            <a:avLst/>
          </a:prstGeom>
          <a:noFill/>
        </p:spPr>
        <p:txBody>
          <a:bodyPr wrap="square" rtlCol="0">
            <a:spAutoFit/>
          </a:bodyPr>
          <a:lstStyle/>
          <a:p>
            <a:r>
              <a:rPr lang="en-US" u="sng" dirty="0" smtClean="0">
                <a:solidFill>
                  <a:srgbClr val="FF6600"/>
                </a:solidFill>
              </a:rPr>
              <a:t>64</a:t>
            </a:r>
            <a:endParaRPr lang="en-US" u="sng" dirty="0">
              <a:solidFill>
                <a:srgbClr val="FF6600"/>
              </a:solidFill>
            </a:endParaRPr>
          </a:p>
        </p:txBody>
      </p:sp>
      <p:sp>
        <p:nvSpPr>
          <p:cNvPr id="53" name="TextBox 52"/>
          <p:cNvSpPr txBox="1"/>
          <p:nvPr/>
        </p:nvSpPr>
        <p:spPr>
          <a:xfrm>
            <a:off x="4678385" y="5715000"/>
            <a:ext cx="533400" cy="369332"/>
          </a:xfrm>
          <a:prstGeom prst="rect">
            <a:avLst/>
          </a:prstGeom>
          <a:noFill/>
        </p:spPr>
        <p:txBody>
          <a:bodyPr wrap="square" rtlCol="0">
            <a:spAutoFit/>
          </a:bodyPr>
          <a:lstStyle/>
          <a:p>
            <a:r>
              <a:rPr lang="en-US" dirty="0" smtClean="0">
                <a:solidFill>
                  <a:srgbClr val="0000FF"/>
                </a:solidFill>
              </a:rPr>
              <a:t>-64</a:t>
            </a:r>
            <a:endParaRPr lang="en-US" dirty="0">
              <a:solidFill>
                <a:srgbClr val="0000FF"/>
              </a:solidFill>
            </a:endParaRPr>
          </a:p>
        </p:txBody>
      </p:sp>
      <p:sp>
        <p:nvSpPr>
          <p:cNvPr id="54" name="TextBox 53"/>
          <p:cNvSpPr txBox="1"/>
          <p:nvPr/>
        </p:nvSpPr>
        <p:spPr>
          <a:xfrm>
            <a:off x="4410397" y="2295202"/>
            <a:ext cx="533400" cy="369332"/>
          </a:xfrm>
          <a:prstGeom prst="rect">
            <a:avLst/>
          </a:prstGeom>
          <a:noFill/>
        </p:spPr>
        <p:txBody>
          <a:bodyPr wrap="square" rtlCol="0">
            <a:spAutoFit/>
          </a:bodyPr>
          <a:lstStyle/>
          <a:p>
            <a:r>
              <a:rPr lang="en-US" dirty="0" smtClean="0">
                <a:solidFill>
                  <a:srgbClr val="0000FF"/>
                </a:solidFill>
              </a:rPr>
              <a:t>+64</a:t>
            </a:r>
            <a:endParaRPr lang="en-US" dirty="0">
              <a:solidFill>
                <a:srgbClr val="0000FF"/>
              </a:solidFill>
            </a:endParaRPr>
          </a:p>
        </p:txBody>
      </p:sp>
    </p:spTree>
    <p:extLst>
      <p:ext uri="{BB962C8B-B14F-4D97-AF65-F5344CB8AC3E}">
        <p14:creationId xmlns:p14="http://schemas.microsoft.com/office/powerpoint/2010/main" val="234860537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61"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457200" y="304800"/>
            <a:ext cx="4191000" cy="2862322"/>
          </a:xfrm>
          <a:prstGeom prst="rect">
            <a:avLst/>
          </a:prstGeom>
          <a:noFill/>
        </p:spPr>
        <p:txBody>
          <a:bodyPr wrap="square" rtlCol="0">
            <a:spAutoFit/>
          </a:bodyPr>
          <a:lstStyle/>
          <a:p>
            <a:r>
              <a:rPr lang="en-US" sz="3600" dirty="0" smtClean="0"/>
              <a:t>Do the math!!</a:t>
            </a:r>
          </a:p>
          <a:p>
            <a:endParaRPr lang="en-US" sz="3600" dirty="0"/>
          </a:p>
          <a:p>
            <a:r>
              <a:rPr lang="en-US" sz="3600" dirty="0" smtClean="0"/>
              <a:t>What is the total amount of carbon atoms in </a:t>
            </a:r>
            <a:r>
              <a:rPr lang="en-US" sz="3600" smtClean="0"/>
              <a:t>each pool?</a:t>
            </a:r>
            <a:endParaRPr lang="en-US" sz="3600" dirty="0" smtClean="0"/>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sp>
        <p:nvSpPr>
          <p:cNvPr id="8" name="TextBox 7"/>
          <p:cNvSpPr txBox="1"/>
          <p:nvPr/>
        </p:nvSpPr>
        <p:spPr>
          <a:xfrm>
            <a:off x="8534400" y="5105400"/>
            <a:ext cx="533400" cy="369332"/>
          </a:xfrm>
          <a:prstGeom prst="rect">
            <a:avLst/>
          </a:prstGeom>
          <a:noFill/>
        </p:spPr>
        <p:txBody>
          <a:bodyPr wrap="square" rtlCol="0">
            <a:spAutoFit/>
          </a:bodyPr>
          <a:lstStyle/>
          <a:p>
            <a:r>
              <a:rPr lang="en-US" dirty="0" smtClean="0">
                <a:solidFill>
                  <a:srgbClr val="0000FF"/>
                </a:solidFill>
              </a:rPr>
              <a:t>500</a:t>
            </a:r>
            <a:endParaRPr lang="en-US" dirty="0">
              <a:solidFill>
                <a:srgbClr val="0000FF"/>
              </a:solidFill>
            </a:endParaRPr>
          </a:p>
        </p:txBody>
      </p:sp>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5" name="TextBox 14"/>
          <p:cNvSpPr txBox="1"/>
          <p:nvPr/>
        </p:nvSpPr>
        <p:spPr>
          <a:xfrm>
            <a:off x="4419600" y="1676400"/>
            <a:ext cx="533400" cy="369332"/>
          </a:xfrm>
          <a:prstGeom prst="rect">
            <a:avLst/>
          </a:prstGeom>
          <a:noFill/>
        </p:spPr>
        <p:txBody>
          <a:bodyPr wrap="square" rtlCol="0">
            <a:spAutoFit/>
          </a:bodyPr>
          <a:lstStyle/>
          <a:p>
            <a:r>
              <a:rPr lang="en-US" dirty="0">
                <a:solidFill>
                  <a:srgbClr val="0000FF"/>
                </a:solidFill>
              </a:rPr>
              <a:t>2</a:t>
            </a:r>
            <a:r>
              <a:rPr lang="en-US" dirty="0" smtClean="0">
                <a:solidFill>
                  <a:srgbClr val="0000FF"/>
                </a:solidFill>
              </a:rPr>
              <a:t>00</a:t>
            </a:r>
            <a:endParaRPr lang="en-US" dirty="0">
              <a:solidFill>
                <a:srgbClr val="0000FF"/>
              </a:solidFill>
            </a:endParaRPr>
          </a:p>
        </p:txBody>
      </p:sp>
      <p:sp>
        <p:nvSpPr>
          <p:cNvPr id="16" name="TextBox 15"/>
          <p:cNvSpPr txBox="1"/>
          <p:nvPr/>
        </p:nvSpPr>
        <p:spPr>
          <a:xfrm>
            <a:off x="8534400" y="5334000"/>
            <a:ext cx="609600" cy="369332"/>
          </a:xfrm>
          <a:prstGeom prst="rect">
            <a:avLst/>
          </a:prstGeom>
          <a:noFill/>
        </p:spPr>
        <p:txBody>
          <a:bodyPr wrap="square" rtlCol="0">
            <a:spAutoFit/>
          </a:bodyPr>
          <a:lstStyle/>
          <a:p>
            <a:r>
              <a:rPr lang="en-US" dirty="0" smtClean="0">
                <a:solidFill>
                  <a:srgbClr val="0000FF"/>
                </a:solidFill>
              </a:rPr>
              <a:t>-200</a:t>
            </a:r>
            <a:endParaRPr lang="en-US" dirty="0">
              <a:solidFill>
                <a:srgbClr val="0000FF"/>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19" name="TextBox 18"/>
          <p:cNvSpPr txBox="1"/>
          <p:nvPr/>
        </p:nvSpPr>
        <p:spPr>
          <a:xfrm>
            <a:off x="8610600" y="30480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20" name="TextBox 19"/>
          <p:cNvSpPr txBox="1"/>
          <p:nvPr/>
        </p:nvSpPr>
        <p:spPr>
          <a:xfrm>
            <a:off x="8534400" y="5562600"/>
            <a:ext cx="602382"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4" name="TextBox 23"/>
          <p:cNvSpPr txBox="1"/>
          <p:nvPr/>
        </p:nvSpPr>
        <p:spPr>
          <a:xfrm>
            <a:off x="8665818" y="3288268"/>
            <a:ext cx="533400" cy="369332"/>
          </a:xfrm>
          <a:prstGeom prst="rect">
            <a:avLst/>
          </a:prstGeom>
          <a:noFill/>
        </p:spPr>
        <p:txBody>
          <a:bodyPr wrap="square" rtlCol="0">
            <a:spAutoFit/>
          </a:bodyPr>
          <a:lstStyle/>
          <a:p>
            <a:r>
              <a:rPr lang="en-US" dirty="0" smtClean="0">
                <a:solidFill>
                  <a:srgbClr val="0000FF"/>
                </a:solidFill>
              </a:rPr>
              <a:t>-50</a:t>
            </a:r>
            <a:endParaRPr lang="en-US" dirty="0">
              <a:solidFill>
                <a:srgbClr val="0000FF"/>
              </a:solidFill>
            </a:endParaRPr>
          </a:p>
        </p:txBody>
      </p:sp>
      <p:sp>
        <p:nvSpPr>
          <p:cNvPr id="25" name="TextBox 24"/>
          <p:cNvSpPr txBox="1"/>
          <p:nvPr/>
        </p:nvSpPr>
        <p:spPr>
          <a:xfrm>
            <a:off x="4419600" y="1884012"/>
            <a:ext cx="533400" cy="369332"/>
          </a:xfrm>
          <a:prstGeom prst="rect">
            <a:avLst/>
          </a:prstGeom>
          <a:noFill/>
        </p:spPr>
        <p:txBody>
          <a:bodyPr wrap="square" rtlCol="0">
            <a:spAutoFit/>
          </a:bodyPr>
          <a:lstStyle/>
          <a:p>
            <a:r>
              <a:rPr lang="en-US" dirty="0">
                <a:solidFill>
                  <a:srgbClr val="0000FF"/>
                </a:solidFill>
              </a:rPr>
              <a:t>+</a:t>
            </a:r>
            <a:r>
              <a:rPr lang="en-US" dirty="0" smtClean="0">
                <a:solidFill>
                  <a:srgbClr val="0000FF"/>
                </a:solidFill>
              </a:rPr>
              <a:t>50</a:t>
            </a:r>
            <a:endParaRPr lang="en-US" dirty="0">
              <a:solidFill>
                <a:srgbClr val="0000FF"/>
              </a:solidFill>
            </a:endParaRPr>
          </a:p>
        </p:txBody>
      </p:sp>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29" name="TextBox 28"/>
          <p:cNvSpPr txBox="1"/>
          <p:nvPr/>
        </p:nvSpPr>
        <p:spPr>
          <a:xfrm>
            <a:off x="8534400" y="5781880"/>
            <a:ext cx="609600" cy="369332"/>
          </a:xfrm>
          <a:prstGeom prst="rect">
            <a:avLst/>
          </a:prstGeom>
          <a:noFill/>
        </p:spPr>
        <p:txBody>
          <a:bodyPr wrap="square" rtlCol="0">
            <a:spAutoFit/>
          </a:bodyPr>
          <a:lstStyle/>
          <a:p>
            <a:r>
              <a:rPr lang="en-US" u="sng" dirty="0" smtClean="0">
                <a:solidFill>
                  <a:srgbClr val="0000FF"/>
                </a:solidFill>
              </a:rPr>
              <a:t>-100</a:t>
            </a:r>
            <a:endParaRPr lang="en-US" u="sng" dirty="0">
              <a:solidFill>
                <a:srgbClr val="0000FF"/>
              </a:solidFill>
            </a:endParaRPr>
          </a:p>
        </p:txBody>
      </p:sp>
      <p:sp>
        <p:nvSpPr>
          <p:cNvPr id="30" name="TextBox 29"/>
          <p:cNvSpPr txBox="1"/>
          <p:nvPr/>
        </p:nvSpPr>
        <p:spPr>
          <a:xfrm>
            <a:off x="4648200" y="5105400"/>
            <a:ext cx="5334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32" name="TextBox 31"/>
          <p:cNvSpPr txBox="1"/>
          <p:nvPr/>
        </p:nvSpPr>
        <p:spPr>
          <a:xfrm>
            <a:off x="8675021" y="3489262"/>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3" name="TextBox 32"/>
          <p:cNvSpPr txBox="1"/>
          <p:nvPr/>
        </p:nvSpPr>
        <p:spPr>
          <a:xfrm>
            <a:off x="4650776" y="5308860"/>
            <a:ext cx="533400" cy="369332"/>
          </a:xfrm>
          <a:prstGeom prst="rect">
            <a:avLst/>
          </a:prstGeom>
          <a:noFill/>
        </p:spPr>
        <p:txBody>
          <a:bodyPr wrap="square" rtlCol="0">
            <a:spAutoFit/>
          </a:bodyPr>
          <a:lstStyle/>
          <a:p>
            <a:r>
              <a:rPr lang="en-US" dirty="0" smtClean="0">
                <a:solidFill>
                  <a:srgbClr val="0000FF"/>
                </a:solidFill>
              </a:rPr>
              <a:t>+25</a:t>
            </a:r>
            <a:endParaRPr lang="en-US" dirty="0">
              <a:solidFill>
                <a:srgbClr val="0000FF"/>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6" name="TextBox 35"/>
          <p:cNvSpPr txBox="1"/>
          <p:nvPr/>
        </p:nvSpPr>
        <p:spPr>
          <a:xfrm>
            <a:off x="8686800" y="3669268"/>
            <a:ext cx="533400" cy="369332"/>
          </a:xfrm>
          <a:prstGeom prst="rect">
            <a:avLst/>
          </a:prstGeom>
          <a:noFill/>
        </p:spPr>
        <p:txBody>
          <a:bodyPr wrap="square" rtlCol="0">
            <a:spAutoFit/>
          </a:bodyPr>
          <a:lstStyle/>
          <a:p>
            <a:r>
              <a:rPr lang="en-US" u="sng" dirty="0" smtClean="0">
                <a:solidFill>
                  <a:srgbClr val="0000FF"/>
                </a:solidFill>
              </a:rPr>
              <a:t>-15</a:t>
            </a:r>
            <a:endParaRPr lang="en-US" u="sng" dirty="0">
              <a:solidFill>
                <a:srgbClr val="0000FF"/>
              </a:solidFill>
            </a:endParaRPr>
          </a:p>
        </p:txBody>
      </p:sp>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sp>
        <p:nvSpPr>
          <p:cNvPr id="38" name="TextBox 37"/>
          <p:cNvSpPr txBox="1"/>
          <p:nvPr/>
        </p:nvSpPr>
        <p:spPr>
          <a:xfrm>
            <a:off x="8610600" y="685800"/>
            <a:ext cx="457200" cy="369332"/>
          </a:xfrm>
          <a:prstGeom prst="rect">
            <a:avLst/>
          </a:prstGeom>
          <a:noFill/>
        </p:spPr>
        <p:txBody>
          <a:bodyPr wrap="square" rtlCol="0">
            <a:spAutoFit/>
          </a:bodyPr>
          <a:lstStyle/>
          <a:p>
            <a:r>
              <a:rPr lang="en-US" dirty="0" smtClean="0">
                <a:solidFill>
                  <a:srgbClr val="0000FF"/>
                </a:solidFill>
              </a:rPr>
              <a:t>15</a:t>
            </a:r>
            <a:endParaRPr lang="en-US" dirty="0">
              <a:solidFill>
                <a:srgbClr val="0000FF"/>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1" name="TextBox 40"/>
          <p:cNvSpPr txBox="1"/>
          <p:nvPr/>
        </p:nvSpPr>
        <p:spPr>
          <a:xfrm>
            <a:off x="8649988" y="898462"/>
            <a:ext cx="4572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2" name="TextBox 41"/>
          <p:cNvSpPr txBox="1"/>
          <p:nvPr/>
        </p:nvSpPr>
        <p:spPr>
          <a:xfrm>
            <a:off x="4525985" y="2094208"/>
            <a:ext cx="533400" cy="369332"/>
          </a:xfrm>
          <a:prstGeom prst="rect">
            <a:avLst/>
          </a:prstGeom>
          <a:noFill/>
        </p:spPr>
        <p:txBody>
          <a:bodyPr wrap="square" rtlCol="0">
            <a:spAutoFit/>
          </a:bodyPr>
          <a:lstStyle/>
          <a:p>
            <a:r>
              <a:rPr lang="en-US" dirty="0" smtClean="0">
                <a:solidFill>
                  <a:srgbClr val="0000FF"/>
                </a:solidFill>
              </a:rPr>
              <a:t>+</a:t>
            </a:r>
            <a:r>
              <a:rPr lang="en-US" dirty="0">
                <a:solidFill>
                  <a:srgbClr val="0000FF"/>
                </a:solidFill>
              </a:rPr>
              <a:t>6</a:t>
            </a:r>
          </a:p>
        </p:txBody>
      </p:sp>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sp>
        <p:nvSpPr>
          <p:cNvPr id="45" name="TextBox 44"/>
          <p:cNvSpPr txBox="1"/>
          <p:nvPr/>
        </p:nvSpPr>
        <p:spPr>
          <a:xfrm>
            <a:off x="4752009" y="5498068"/>
            <a:ext cx="533400" cy="369332"/>
          </a:xfrm>
          <a:prstGeom prst="rect">
            <a:avLst/>
          </a:prstGeom>
          <a:noFill/>
        </p:spPr>
        <p:txBody>
          <a:bodyPr wrap="square" rtlCol="0">
            <a:spAutoFit/>
          </a:bodyPr>
          <a:lstStyle/>
          <a:p>
            <a:r>
              <a:rPr lang="en-US" dirty="0" smtClean="0">
                <a:solidFill>
                  <a:srgbClr val="0000FF"/>
                </a:solidFill>
              </a:rPr>
              <a:t>+6</a:t>
            </a:r>
            <a:endParaRPr lang="en-US" dirty="0">
              <a:solidFill>
                <a:srgbClr val="0000FF"/>
              </a:solidFill>
            </a:endParaRPr>
          </a:p>
        </p:txBody>
      </p:sp>
      <p:sp>
        <p:nvSpPr>
          <p:cNvPr id="46" name="TextBox 45"/>
          <p:cNvSpPr txBox="1"/>
          <p:nvPr/>
        </p:nvSpPr>
        <p:spPr>
          <a:xfrm>
            <a:off x="8647412" y="1087670"/>
            <a:ext cx="457200" cy="369332"/>
          </a:xfrm>
          <a:prstGeom prst="rect">
            <a:avLst/>
          </a:prstGeom>
          <a:noFill/>
        </p:spPr>
        <p:txBody>
          <a:bodyPr wrap="square" rtlCol="0">
            <a:spAutoFit/>
          </a:bodyPr>
          <a:lstStyle/>
          <a:p>
            <a:r>
              <a:rPr lang="en-US" u="sng" dirty="0" smtClean="0">
                <a:solidFill>
                  <a:srgbClr val="0000FF"/>
                </a:solidFill>
              </a:rPr>
              <a:t>-6</a:t>
            </a:r>
            <a:endParaRPr lang="en-US" u="sng" dirty="0">
              <a:solidFill>
                <a:srgbClr val="0000FF"/>
              </a:solidFill>
            </a:endParaRPr>
          </a:p>
        </p:txBody>
      </p:sp>
      <p:pic>
        <p:nvPicPr>
          <p:cNvPr id="49" name="Picture 48" descr="C cards.tiff"/>
          <p:cNvPicPr>
            <a:picLocks noChangeAspect="1"/>
          </p:cNvPicPr>
          <p:nvPr/>
        </p:nvPicPr>
        <p:blipFill rotWithShape="1">
          <a:blip r:embed="rId3">
            <a:extLst>
              <a:ext uri="{28A0092B-C50C-407E-A947-70E740481C1C}">
                <a14:useLocalDpi xmlns:a14="http://schemas.microsoft.com/office/drawing/2010/main" val="0"/>
              </a:ext>
            </a:extLst>
          </a:blip>
          <a:srcRect l="4441" t="50328" r="6976" b="5892"/>
          <a:stretch/>
        </p:blipFill>
        <p:spPr>
          <a:xfrm>
            <a:off x="5486400" y="5590080"/>
            <a:ext cx="842982" cy="431800"/>
          </a:xfrm>
          <a:prstGeom prst="rect">
            <a:avLst/>
          </a:prstGeom>
          <a:ln>
            <a:solidFill>
              <a:srgbClr val="000000"/>
            </a:solidFill>
          </a:ln>
        </p:spPr>
      </p:pic>
      <p:pic>
        <p:nvPicPr>
          <p:cNvPr id="51" name="Picture 50"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50812" b="48848"/>
          <a:stretch/>
        </p:blipFill>
        <p:spPr>
          <a:xfrm>
            <a:off x="5334000" y="5734050"/>
            <a:ext cx="425761" cy="263525"/>
          </a:xfrm>
          <a:prstGeom prst="rect">
            <a:avLst/>
          </a:prstGeom>
          <a:ln>
            <a:solidFill>
              <a:schemeClr val="tx1"/>
            </a:solidFill>
          </a:ln>
        </p:spPr>
      </p:pic>
      <p:pic>
        <p:nvPicPr>
          <p:cNvPr id="48" name="Picture 47" descr="C cards.tiff"/>
          <p:cNvPicPr>
            <a:picLocks noChangeAspect="1"/>
          </p:cNvPicPr>
          <p:nvPr/>
        </p:nvPicPr>
        <p:blipFill rotWithShape="1">
          <a:blip r:embed="rId3">
            <a:extLst>
              <a:ext uri="{28A0092B-C50C-407E-A947-70E740481C1C}">
                <a14:useLocalDpi xmlns:a14="http://schemas.microsoft.com/office/drawing/2010/main" val="0"/>
              </a:ext>
            </a:extLst>
          </a:blip>
          <a:srcRect l="13371" t="42117" r="67879" b="48848"/>
          <a:stretch/>
        </p:blipFill>
        <p:spPr>
          <a:xfrm>
            <a:off x="6096000" y="5584825"/>
            <a:ext cx="178010" cy="88900"/>
          </a:xfrm>
          <a:prstGeom prst="rect">
            <a:avLst/>
          </a:prstGeom>
          <a:ln>
            <a:solidFill>
              <a:schemeClr val="tx1"/>
            </a:solidFill>
          </a:ln>
        </p:spPr>
      </p:pic>
      <p:sp>
        <p:nvSpPr>
          <p:cNvPr id="52" name="TextBox 51"/>
          <p:cNvSpPr txBox="1"/>
          <p:nvPr/>
        </p:nvSpPr>
        <p:spPr>
          <a:xfrm>
            <a:off x="5181600" y="4191000"/>
            <a:ext cx="533400" cy="369332"/>
          </a:xfrm>
          <a:prstGeom prst="rect">
            <a:avLst/>
          </a:prstGeom>
          <a:noFill/>
        </p:spPr>
        <p:txBody>
          <a:bodyPr wrap="square" rtlCol="0">
            <a:spAutoFit/>
          </a:bodyPr>
          <a:lstStyle/>
          <a:p>
            <a:r>
              <a:rPr lang="en-US" u="sng" dirty="0" smtClean="0">
                <a:solidFill>
                  <a:srgbClr val="FF6600"/>
                </a:solidFill>
              </a:rPr>
              <a:t>64</a:t>
            </a:r>
            <a:endParaRPr lang="en-US" u="sng" dirty="0">
              <a:solidFill>
                <a:srgbClr val="FF6600"/>
              </a:solidFill>
            </a:endParaRPr>
          </a:p>
        </p:txBody>
      </p:sp>
      <p:sp>
        <p:nvSpPr>
          <p:cNvPr id="53" name="TextBox 52"/>
          <p:cNvSpPr txBox="1"/>
          <p:nvPr/>
        </p:nvSpPr>
        <p:spPr>
          <a:xfrm>
            <a:off x="4678385" y="5715000"/>
            <a:ext cx="533400" cy="369332"/>
          </a:xfrm>
          <a:prstGeom prst="rect">
            <a:avLst/>
          </a:prstGeom>
          <a:noFill/>
        </p:spPr>
        <p:txBody>
          <a:bodyPr wrap="square" rtlCol="0">
            <a:spAutoFit/>
          </a:bodyPr>
          <a:lstStyle/>
          <a:p>
            <a:r>
              <a:rPr lang="en-US" u="sng" dirty="0" smtClean="0">
                <a:solidFill>
                  <a:srgbClr val="0000FF"/>
                </a:solidFill>
              </a:rPr>
              <a:t>-64</a:t>
            </a:r>
            <a:endParaRPr lang="en-US" u="sng" dirty="0">
              <a:solidFill>
                <a:srgbClr val="0000FF"/>
              </a:solidFill>
            </a:endParaRPr>
          </a:p>
        </p:txBody>
      </p:sp>
      <p:sp>
        <p:nvSpPr>
          <p:cNvPr id="54" name="TextBox 53"/>
          <p:cNvSpPr txBox="1"/>
          <p:nvPr/>
        </p:nvSpPr>
        <p:spPr>
          <a:xfrm>
            <a:off x="4410397" y="2295202"/>
            <a:ext cx="533400" cy="369332"/>
          </a:xfrm>
          <a:prstGeom prst="rect">
            <a:avLst/>
          </a:prstGeom>
          <a:noFill/>
        </p:spPr>
        <p:txBody>
          <a:bodyPr wrap="square" rtlCol="0">
            <a:spAutoFit/>
          </a:bodyPr>
          <a:lstStyle/>
          <a:p>
            <a:r>
              <a:rPr lang="en-US" u="sng" dirty="0" smtClean="0">
                <a:solidFill>
                  <a:srgbClr val="0000FF"/>
                </a:solidFill>
              </a:rPr>
              <a:t>+64</a:t>
            </a:r>
            <a:endParaRPr lang="en-US" u="sng" dirty="0">
              <a:solidFill>
                <a:srgbClr val="0000FF"/>
              </a:solidFill>
            </a:endParaRPr>
          </a:p>
        </p:txBody>
      </p:sp>
      <p:sp>
        <p:nvSpPr>
          <p:cNvPr id="50" name="TextBox 49"/>
          <p:cNvSpPr txBox="1"/>
          <p:nvPr/>
        </p:nvSpPr>
        <p:spPr>
          <a:xfrm>
            <a:off x="4382788" y="2560610"/>
            <a:ext cx="685800" cy="369332"/>
          </a:xfrm>
          <a:prstGeom prst="rect">
            <a:avLst/>
          </a:prstGeom>
          <a:noFill/>
        </p:spPr>
        <p:txBody>
          <a:bodyPr wrap="square" rtlCol="0">
            <a:spAutoFit/>
          </a:bodyPr>
          <a:lstStyle/>
          <a:p>
            <a:r>
              <a:rPr lang="en-US" dirty="0" smtClean="0">
                <a:solidFill>
                  <a:srgbClr val="0000FF"/>
                </a:solidFill>
              </a:rPr>
              <a:t>=320</a:t>
            </a:r>
            <a:endParaRPr lang="en-US" dirty="0">
              <a:solidFill>
                <a:srgbClr val="0000FF"/>
              </a:solidFill>
            </a:endParaRPr>
          </a:p>
        </p:txBody>
      </p:sp>
      <p:sp>
        <p:nvSpPr>
          <p:cNvPr id="55" name="TextBox 54"/>
          <p:cNvSpPr txBox="1"/>
          <p:nvPr/>
        </p:nvSpPr>
        <p:spPr>
          <a:xfrm>
            <a:off x="4648200" y="5955268"/>
            <a:ext cx="685800" cy="369332"/>
          </a:xfrm>
          <a:prstGeom prst="rect">
            <a:avLst/>
          </a:prstGeom>
          <a:noFill/>
        </p:spPr>
        <p:txBody>
          <a:bodyPr wrap="square" rtlCol="0">
            <a:spAutoFit/>
          </a:bodyPr>
          <a:lstStyle/>
          <a:p>
            <a:r>
              <a:rPr lang="en-US" dirty="0" smtClean="0">
                <a:solidFill>
                  <a:srgbClr val="0000FF"/>
                </a:solidFill>
              </a:rPr>
              <a:t>=67</a:t>
            </a:r>
            <a:endParaRPr lang="en-US" dirty="0">
              <a:solidFill>
                <a:srgbClr val="0000FF"/>
              </a:solidFill>
            </a:endParaRPr>
          </a:p>
        </p:txBody>
      </p:sp>
      <p:pic>
        <p:nvPicPr>
          <p:cNvPr id="56" name="Picture 5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48706"/>
          <a:stretch/>
        </p:blipFill>
        <p:spPr>
          <a:xfrm>
            <a:off x="5943600" y="2229426"/>
            <a:ext cx="842982" cy="437574"/>
          </a:xfrm>
          <a:prstGeom prst="rect">
            <a:avLst/>
          </a:prstGeom>
          <a:ln>
            <a:solidFill>
              <a:srgbClr val="000000"/>
            </a:solidFill>
          </a:ln>
        </p:spPr>
      </p:pic>
      <p:pic>
        <p:nvPicPr>
          <p:cNvPr id="57" name="Picture 56"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986"/>
          <a:stretch/>
        </p:blipFill>
        <p:spPr>
          <a:xfrm>
            <a:off x="5562600" y="1981200"/>
            <a:ext cx="425761" cy="177800"/>
          </a:xfrm>
          <a:prstGeom prst="rect">
            <a:avLst/>
          </a:prstGeom>
          <a:ln>
            <a:solidFill>
              <a:schemeClr val="tx1"/>
            </a:solidFill>
          </a:ln>
        </p:spPr>
      </p:pic>
      <p:pic>
        <p:nvPicPr>
          <p:cNvPr id="58" name="Picture 57"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57883"/>
          <a:stretch/>
        </p:blipFill>
        <p:spPr>
          <a:xfrm>
            <a:off x="5334000" y="2438400"/>
            <a:ext cx="178010" cy="174625"/>
          </a:xfrm>
          <a:prstGeom prst="rect">
            <a:avLst/>
          </a:prstGeom>
          <a:ln>
            <a:solidFill>
              <a:schemeClr val="tx1"/>
            </a:solidFill>
          </a:ln>
        </p:spPr>
      </p:pic>
      <p:sp>
        <p:nvSpPr>
          <p:cNvPr id="59" name="TextBox 58"/>
          <p:cNvSpPr txBox="1"/>
          <p:nvPr/>
        </p:nvSpPr>
        <p:spPr>
          <a:xfrm>
            <a:off x="8513418" y="6015648"/>
            <a:ext cx="6858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60" name="TextBox 59"/>
          <p:cNvSpPr txBox="1"/>
          <p:nvPr/>
        </p:nvSpPr>
        <p:spPr>
          <a:xfrm>
            <a:off x="8647412" y="3886200"/>
            <a:ext cx="653552" cy="369332"/>
          </a:xfrm>
          <a:prstGeom prst="rect">
            <a:avLst/>
          </a:prstGeom>
          <a:noFill/>
        </p:spPr>
        <p:txBody>
          <a:bodyPr wrap="square" rtlCol="0">
            <a:spAutoFit/>
          </a:bodyPr>
          <a:lstStyle/>
          <a:p>
            <a:r>
              <a:rPr lang="en-US" dirty="0" smtClean="0">
                <a:solidFill>
                  <a:srgbClr val="0000FF"/>
                </a:solidFill>
              </a:rPr>
              <a:t>=10</a:t>
            </a:r>
            <a:endParaRPr lang="en-US" dirty="0">
              <a:solidFill>
                <a:srgbClr val="0000FF"/>
              </a:solidFill>
            </a:endParaRPr>
          </a:p>
        </p:txBody>
      </p:sp>
      <p:sp>
        <p:nvSpPr>
          <p:cNvPr id="61" name="TextBox 60"/>
          <p:cNvSpPr txBox="1"/>
          <p:nvPr/>
        </p:nvSpPr>
        <p:spPr>
          <a:xfrm>
            <a:off x="8642848" y="1334674"/>
            <a:ext cx="501152" cy="369332"/>
          </a:xfrm>
          <a:prstGeom prst="rect">
            <a:avLst/>
          </a:prstGeom>
          <a:noFill/>
        </p:spPr>
        <p:txBody>
          <a:bodyPr wrap="square" rtlCol="0">
            <a:spAutoFit/>
          </a:bodyPr>
          <a:lstStyle/>
          <a:p>
            <a:r>
              <a:rPr lang="en-US" dirty="0" smtClean="0">
                <a:solidFill>
                  <a:srgbClr val="0000FF"/>
                </a:solidFill>
              </a:rPr>
              <a:t>=3</a:t>
            </a:r>
            <a:endParaRPr lang="en-US" dirty="0">
              <a:solidFill>
                <a:srgbClr val="0000FF"/>
              </a:solidFill>
            </a:endParaRPr>
          </a:p>
        </p:txBody>
      </p:sp>
    </p:spTree>
    <p:extLst>
      <p:ext uri="{BB962C8B-B14F-4D97-AF65-F5344CB8AC3E}">
        <p14:creationId xmlns:p14="http://schemas.microsoft.com/office/powerpoint/2010/main" val="14443998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Slide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457200" y="304800"/>
            <a:ext cx="4191000" cy="2862322"/>
          </a:xfrm>
          <a:prstGeom prst="rect">
            <a:avLst/>
          </a:prstGeom>
          <a:noFill/>
        </p:spPr>
        <p:txBody>
          <a:bodyPr wrap="square" rtlCol="0">
            <a:spAutoFit/>
          </a:bodyPr>
          <a:lstStyle/>
          <a:p>
            <a:r>
              <a:rPr lang="en-US" sz="3600" dirty="0" smtClean="0"/>
              <a:t>Do the math!!</a:t>
            </a:r>
          </a:p>
          <a:p>
            <a:endParaRPr lang="en-US" sz="3600" dirty="0"/>
          </a:p>
          <a:p>
            <a:r>
              <a:rPr lang="en-US" sz="3600" dirty="0" smtClean="0"/>
              <a:t>What is the total amount of carbon atoms in each pool?</a:t>
            </a:r>
          </a:p>
        </p:txBody>
      </p:sp>
      <p:pic>
        <p:nvPicPr>
          <p:cNvPr id="7" name="Picture 6"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pic>
        <p:nvPicPr>
          <p:cNvPr id="21" name="Picture 20"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pic>
        <p:nvPicPr>
          <p:cNvPr id="39" name="Picture 38" descr="C cards.tiff"/>
          <p:cNvPicPr>
            <a:picLocks noChangeAspect="1"/>
          </p:cNvPicPr>
          <p:nvPr/>
        </p:nvPicPr>
        <p:blipFill rotWithShape="1">
          <a:blip r:embed="rId3">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pic>
        <p:nvPicPr>
          <p:cNvPr id="49" name="Picture 48" descr="C cards.tiff"/>
          <p:cNvPicPr>
            <a:picLocks noChangeAspect="1"/>
          </p:cNvPicPr>
          <p:nvPr/>
        </p:nvPicPr>
        <p:blipFill rotWithShape="1">
          <a:blip r:embed="rId3">
            <a:extLst>
              <a:ext uri="{28A0092B-C50C-407E-A947-70E740481C1C}">
                <a14:useLocalDpi xmlns:a14="http://schemas.microsoft.com/office/drawing/2010/main" val="0"/>
              </a:ext>
            </a:extLst>
          </a:blip>
          <a:srcRect l="4441" t="50328" r="6976" b="5892"/>
          <a:stretch/>
        </p:blipFill>
        <p:spPr>
          <a:xfrm>
            <a:off x="5486400" y="5590080"/>
            <a:ext cx="842982" cy="431800"/>
          </a:xfrm>
          <a:prstGeom prst="rect">
            <a:avLst/>
          </a:prstGeom>
          <a:ln>
            <a:solidFill>
              <a:srgbClr val="000000"/>
            </a:solidFill>
          </a:ln>
        </p:spPr>
      </p:pic>
      <p:pic>
        <p:nvPicPr>
          <p:cNvPr id="51" name="Picture 50" descr="C cards.tiff"/>
          <p:cNvPicPr>
            <a:picLocks noChangeAspect="1"/>
          </p:cNvPicPr>
          <p:nvPr/>
        </p:nvPicPr>
        <p:blipFill rotWithShape="1">
          <a:blip r:embed="rId3">
            <a:extLst>
              <a:ext uri="{28A0092B-C50C-407E-A947-70E740481C1C}">
                <a14:useLocalDpi xmlns:a14="http://schemas.microsoft.com/office/drawing/2010/main" val="0"/>
              </a:ext>
            </a:extLst>
          </a:blip>
          <a:srcRect l="4341" t="24369" r="50812" b="48848"/>
          <a:stretch/>
        </p:blipFill>
        <p:spPr>
          <a:xfrm>
            <a:off x="5334000" y="5734050"/>
            <a:ext cx="425761" cy="263525"/>
          </a:xfrm>
          <a:prstGeom prst="rect">
            <a:avLst/>
          </a:prstGeom>
          <a:ln>
            <a:solidFill>
              <a:schemeClr val="tx1"/>
            </a:solidFill>
          </a:ln>
        </p:spPr>
      </p:pic>
      <p:pic>
        <p:nvPicPr>
          <p:cNvPr id="48" name="Picture 47" descr="C cards.tiff"/>
          <p:cNvPicPr>
            <a:picLocks noChangeAspect="1"/>
          </p:cNvPicPr>
          <p:nvPr/>
        </p:nvPicPr>
        <p:blipFill rotWithShape="1">
          <a:blip r:embed="rId3">
            <a:extLst>
              <a:ext uri="{28A0092B-C50C-407E-A947-70E740481C1C}">
                <a14:useLocalDpi xmlns:a14="http://schemas.microsoft.com/office/drawing/2010/main" val="0"/>
              </a:ext>
            </a:extLst>
          </a:blip>
          <a:srcRect l="13371" t="42117" r="67879" b="48848"/>
          <a:stretch/>
        </p:blipFill>
        <p:spPr>
          <a:xfrm>
            <a:off x="6096000" y="5584825"/>
            <a:ext cx="178010" cy="88900"/>
          </a:xfrm>
          <a:prstGeom prst="rect">
            <a:avLst/>
          </a:prstGeom>
          <a:ln>
            <a:solidFill>
              <a:schemeClr val="tx1"/>
            </a:solidFill>
          </a:ln>
        </p:spPr>
      </p:pic>
      <p:sp>
        <p:nvSpPr>
          <p:cNvPr id="52" name="TextBox 51"/>
          <p:cNvSpPr txBox="1"/>
          <p:nvPr/>
        </p:nvSpPr>
        <p:spPr>
          <a:xfrm>
            <a:off x="5181600" y="4191000"/>
            <a:ext cx="533400" cy="369332"/>
          </a:xfrm>
          <a:prstGeom prst="rect">
            <a:avLst/>
          </a:prstGeom>
          <a:noFill/>
        </p:spPr>
        <p:txBody>
          <a:bodyPr wrap="square" rtlCol="0">
            <a:spAutoFit/>
          </a:bodyPr>
          <a:lstStyle/>
          <a:p>
            <a:r>
              <a:rPr lang="en-US" u="sng" dirty="0" smtClean="0">
                <a:solidFill>
                  <a:srgbClr val="FF6600"/>
                </a:solidFill>
              </a:rPr>
              <a:t>64</a:t>
            </a:r>
            <a:endParaRPr lang="en-US" u="sng" dirty="0">
              <a:solidFill>
                <a:srgbClr val="FF6600"/>
              </a:solidFill>
            </a:endParaRPr>
          </a:p>
        </p:txBody>
      </p:sp>
      <p:sp>
        <p:nvSpPr>
          <p:cNvPr id="50" name="TextBox 49"/>
          <p:cNvSpPr txBox="1"/>
          <p:nvPr/>
        </p:nvSpPr>
        <p:spPr>
          <a:xfrm>
            <a:off x="5638800" y="2667000"/>
            <a:ext cx="685800" cy="369332"/>
          </a:xfrm>
          <a:prstGeom prst="rect">
            <a:avLst/>
          </a:prstGeom>
          <a:noFill/>
        </p:spPr>
        <p:txBody>
          <a:bodyPr wrap="square" rtlCol="0">
            <a:spAutoFit/>
          </a:bodyPr>
          <a:lstStyle/>
          <a:p>
            <a:r>
              <a:rPr lang="en-US" dirty="0" smtClean="0">
                <a:solidFill>
                  <a:srgbClr val="0000FF"/>
                </a:solidFill>
              </a:rPr>
              <a:t>320</a:t>
            </a:r>
            <a:endParaRPr lang="en-US" dirty="0">
              <a:solidFill>
                <a:srgbClr val="0000FF"/>
              </a:solidFill>
            </a:endParaRPr>
          </a:p>
        </p:txBody>
      </p:sp>
      <p:sp>
        <p:nvSpPr>
          <p:cNvPr id="55" name="TextBox 54"/>
          <p:cNvSpPr txBox="1"/>
          <p:nvPr/>
        </p:nvSpPr>
        <p:spPr>
          <a:xfrm>
            <a:off x="5715000" y="5105400"/>
            <a:ext cx="685800" cy="369332"/>
          </a:xfrm>
          <a:prstGeom prst="rect">
            <a:avLst/>
          </a:prstGeom>
          <a:noFill/>
        </p:spPr>
        <p:txBody>
          <a:bodyPr wrap="square" rtlCol="0">
            <a:spAutoFit/>
          </a:bodyPr>
          <a:lstStyle/>
          <a:p>
            <a:r>
              <a:rPr lang="en-US" dirty="0" smtClean="0">
                <a:solidFill>
                  <a:srgbClr val="0000FF"/>
                </a:solidFill>
              </a:rPr>
              <a:t>67</a:t>
            </a:r>
            <a:endParaRPr lang="en-US" dirty="0">
              <a:solidFill>
                <a:srgbClr val="0000FF"/>
              </a:solidFill>
            </a:endParaRPr>
          </a:p>
        </p:txBody>
      </p:sp>
      <p:pic>
        <p:nvPicPr>
          <p:cNvPr id="56" name="Picture 55" descr="C cards.tiff"/>
          <p:cNvPicPr>
            <a:picLocks noChangeAspect="1"/>
          </p:cNvPicPr>
          <p:nvPr/>
        </p:nvPicPr>
        <p:blipFill rotWithShape="1">
          <a:blip r:embed="rId3">
            <a:extLst>
              <a:ext uri="{28A0092B-C50C-407E-A947-70E740481C1C}">
                <a14:useLocalDpi xmlns:a14="http://schemas.microsoft.com/office/drawing/2010/main" val="0"/>
              </a:ext>
            </a:extLst>
          </a:blip>
          <a:srcRect l="4441" t="6929" r="6976" b="48706"/>
          <a:stretch/>
        </p:blipFill>
        <p:spPr>
          <a:xfrm>
            <a:off x="5943600" y="2229426"/>
            <a:ext cx="842982" cy="437574"/>
          </a:xfrm>
          <a:prstGeom prst="rect">
            <a:avLst/>
          </a:prstGeom>
          <a:ln>
            <a:solidFill>
              <a:srgbClr val="000000"/>
            </a:solidFill>
          </a:ln>
        </p:spPr>
      </p:pic>
      <p:pic>
        <p:nvPicPr>
          <p:cNvPr id="57" name="Picture 56" descr="C cards.tiff"/>
          <p:cNvPicPr>
            <a:picLocks noChangeAspect="1"/>
          </p:cNvPicPr>
          <p:nvPr/>
        </p:nvPicPr>
        <p:blipFill rotWithShape="1">
          <a:blip r:embed="rId3">
            <a:extLst>
              <a:ext uri="{28A0092B-C50C-407E-A947-70E740481C1C}">
                <a14:useLocalDpi xmlns:a14="http://schemas.microsoft.com/office/drawing/2010/main" val="0"/>
              </a:ext>
            </a:extLst>
          </a:blip>
          <a:srcRect l="4341" t="6944" r="50812" b="74986"/>
          <a:stretch/>
        </p:blipFill>
        <p:spPr>
          <a:xfrm>
            <a:off x="5562600" y="1981200"/>
            <a:ext cx="425761" cy="177800"/>
          </a:xfrm>
          <a:prstGeom prst="rect">
            <a:avLst/>
          </a:prstGeom>
          <a:ln>
            <a:solidFill>
              <a:schemeClr val="tx1"/>
            </a:solidFill>
          </a:ln>
        </p:spPr>
      </p:pic>
      <p:pic>
        <p:nvPicPr>
          <p:cNvPr id="58" name="Picture 57" descr="C cards.tiff"/>
          <p:cNvPicPr>
            <a:picLocks noChangeAspect="1"/>
          </p:cNvPicPr>
          <p:nvPr/>
        </p:nvPicPr>
        <p:blipFill rotWithShape="1">
          <a:blip r:embed="rId3">
            <a:extLst>
              <a:ext uri="{28A0092B-C50C-407E-A947-70E740481C1C}">
                <a14:useLocalDpi xmlns:a14="http://schemas.microsoft.com/office/drawing/2010/main" val="0"/>
              </a:ext>
            </a:extLst>
          </a:blip>
          <a:srcRect l="13371" t="24369" r="67879" b="57883"/>
          <a:stretch/>
        </p:blipFill>
        <p:spPr>
          <a:xfrm>
            <a:off x="5334000" y="2438400"/>
            <a:ext cx="178010" cy="174625"/>
          </a:xfrm>
          <a:prstGeom prst="rect">
            <a:avLst/>
          </a:prstGeom>
          <a:ln>
            <a:solidFill>
              <a:schemeClr val="tx1"/>
            </a:solidFill>
          </a:ln>
        </p:spPr>
      </p:pic>
      <p:sp>
        <p:nvSpPr>
          <p:cNvPr id="59" name="TextBox 58"/>
          <p:cNvSpPr txBox="1"/>
          <p:nvPr/>
        </p:nvSpPr>
        <p:spPr>
          <a:xfrm>
            <a:off x="8077200" y="5486400"/>
            <a:ext cx="6858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60" name="TextBox 59"/>
          <p:cNvSpPr txBox="1"/>
          <p:nvPr/>
        </p:nvSpPr>
        <p:spPr>
          <a:xfrm>
            <a:off x="7696200" y="3429000"/>
            <a:ext cx="653552" cy="369332"/>
          </a:xfrm>
          <a:prstGeom prst="rect">
            <a:avLst/>
          </a:prstGeom>
          <a:noFill/>
        </p:spPr>
        <p:txBody>
          <a:bodyPr wrap="square" rtlCol="0">
            <a:spAutoFit/>
          </a:bodyPr>
          <a:lstStyle/>
          <a:p>
            <a:r>
              <a:rPr lang="en-US" dirty="0" smtClean="0">
                <a:solidFill>
                  <a:srgbClr val="0000FF"/>
                </a:solidFill>
              </a:rPr>
              <a:t>10</a:t>
            </a:r>
            <a:endParaRPr lang="en-US" dirty="0">
              <a:solidFill>
                <a:srgbClr val="0000FF"/>
              </a:solidFill>
            </a:endParaRPr>
          </a:p>
        </p:txBody>
      </p:sp>
      <p:sp>
        <p:nvSpPr>
          <p:cNvPr id="61" name="TextBox 60"/>
          <p:cNvSpPr txBox="1"/>
          <p:nvPr/>
        </p:nvSpPr>
        <p:spPr>
          <a:xfrm>
            <a:off x="7848600" y="1143000"/>
            <a:ext cx="501152" cy="369332"/>
          </a:xfrm>
          <a:prstGeom prst="rect">
            <a:avLst/>
          </a:prstGeom>
          <a:noFill/>
        </p:spPr>
        <p:txBody>
          <a:bodyPr wrap="square" rtlCol="0">
            <a:spAutoFit/>
          </a:bodyPr>
          <a:lstStyle/>
          <a:p>
            <a:r>
              <a:rPr lang="en-US" dirty="0" smtClean="0">
                <a:solidFill>
                  <a:srgbClr val="0000FF"/>
                </a:solidFill>
              </a:rPr>
              <a:t>3</a:t>
            </a:r>
            <a:endParaRPr lang="en-US" dirty="0">
              <a:solidFill>
                <a:srgbClr val="0000FF"/>
              </a:solidFill>
            </a:endParaRPr>
          </a:p>
        </p:txBody>
      </p:sp>
    </p:spTree>
    <p:extLst>
      <p:ext uri="{BB962C8B-B14F-4D97-AF65-F5344CB8AC3E}">
        <p14:creationId xmlns:p14="http://schemas.microsoft.com/office/powerpoint/2010/main" val="9689733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Slide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457200" y="304800"/>
            <a:ext cx="4191000" cy="5078314"/>
          </a:xfrm>
          <a:prstGeom prst="rect">
            <a:avLst/>
          </a:prstGeom>
          <a:noFill/>
        </p:spPr>
        <p:txBody>
          <a:bodyPr wrap="square" rtlCol="0">
            <a:spAutoFit/>
          </a:bodyPr>
          <a:lstStyle/>
          <a:p>
            <a:r>
              <a:rPr lang="en-US" sz="3600" dirty="0"/>
              <a:t>For all the carbon atoms in the producers that become organic matter through photosynthesis, where do most of the carbon atoms go? </a:t>
            </a:r>
            <a:r>
              <a:rPr lang="en-US" sz="3600" b="1" i="1" dirty="0"/>
              <a:t>Why</a:t>
            </a:r>
            <a:r>
              <a:rPr lang="en-US" sz="3600" dirty="0"/>
              <a:t>? </a:t>
            </a:r>
            <a:endParaRPr lang="en-US" sz="3600" dirty="0" smtClean="0"/>
          </a:p>
        </p:txBody>
      </p:sp>
      <p:pic>
        <p:nvPicPr>
          <p:cNvPr id="7" name="Picture 6"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pic>
        <p:nvPicPr>
          <p:cNvPr id="21" name="Picture 20"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4">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pic>
        <p:nvPicPr>
          <p:cNvPr id="39" name="Picture 38" descr="C cards.tiff"/>
          <p:cNvPicPr>
            <a:picLocks noChangeAspect="1"/>
          </p:cNvPicPr>
          <p:nvPr/>
        </p:nvPicPr>
        <p:blipFill rotWithShape="1">
          <a:blip r:embed="rId4">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pic>
        <p:nvPicPr>
          <p:cNvPr id="49" name="Picture 48" descr="C cards.tiff"/>
          <p:cNvPicPr>
            <a:picLocks noChangeAspect="1"/>
          </p:cNvPicPr>
          <p:nvPr/>
        </p:nvPicPr>
        <p:blipFill rotWithShape="1">
          <a:blip r:embed="rId4">
            <a:extLst>
              <a:ext uri="{28A0092B-C50C-407E-A947-70E740481C1C}">
                <a14:useLocalDpi xmlns:a14="http://schemas.microsoft.com/office/drawing/2010/main" val="0"/>
              </a:ext>
            </a:extLst>
          </a:blip>
          <a:srcRect l="4441" t="50328" r="6976" b="5892"/>
          <a:stretch/>
        </p:blipFill>
        <p:spPr>
          <a:xfrm>
            <a:off x="5486400" y="5590080"/>
            <a:ext cx="842982" cy="431800"/>
          </a:xfrm>
          <a:prstGeom prst="rect">
            <a:avLst/>
          </a:prstGeom>
          <a:ln>
            <a:solidFill>
              <a:srgbClr val="000000"/>
            </a:solidFill>
          </a:ln>
        </p:spPr>
      </p:pic>
      <p:pic>
        <p:nvPicPr>
          <p:cNvPr id="51" name="Picture 50" descr="C cards.tiff"/>
          <p:cNvPicPr>
            <a:picLocks noChangeAspect="1"/>
          </p:cNvPicPr>
          <p:nvPr/>
        </p:nvPicPr>
        <p:blipFill rotWithShape="1">
          <a:blip r:embed="rId4">
            <a:extLst>
              <a:ext uri="{28A0092B-C50C-407E-A947-70E740481C1C}">
                <a14:useLocalDpi xmlns:a14="http://schemas.microsoft.com/office/drawing/2010/main" val="0"/>
              </a:ext>
            </a:extLst>
          </a:blip>
          <a:srcRect l="4341" t="24369" r="50812" b="48848"/>
          <a:stretch/>
        </p:blipFill>
        <p:spPr>
          <a:xfrm>
            <a:off x="5334000" y="5734050"/>
            <a:ext cx="425761" cy="263525"/>
          </a:xfrm>
          <a:prstGeom prst="rect">
            <a:avLst/>
          </a:prstGeom>
          <a:ln>
            <a:solidFill>
              <a:schemeClr val="tx1"/>
            </a:solidFill>
          </a:ln>
        </p:spPr>
      </p:pic>
      <p:pic>
        <p:nvPicPr>
          <p:cNvPr id="48" name="Picture 47" descr="C cards.tiff"/>
          <p:cNvPicPr>
            <a:picLocks noChangeAspect="1"/>
          </p:cNvPicPr>
          <p:nvPr/>
        </p:nvPicPr>
        <p:blipFill rotWithShape="1">
          <a:blip r:embed="rId4">
            <a:extLst>
              <a:ext uri="{28A0092B-C50C-407E-A947-70E740481C1C}">
                <a14:useLocalDpi xmlns:a14="http://schemas.microsoft.com/office/drawing/2010/main" val="0"/>
              </a:ext>
            </a:extLst>
          </a:blip>
          <a:srcRect l="13371" t="42117" r="67879" b="48848"/>
          <a:stretch/>
        </p:blipFill>
        <p:spPr>
          <a:xfrm>
            <a:off x="6096000" y="5584825"/>
            <a:ext cx="178010" cy="88900"/>
          </a:xfrm>
          <a:prstGeom prst="rect">
            <a:avLst/>
          </a:prstGeom>
          <a:ln>
            <a:solidFill>
              <a:schemeClr val="tx1"/>
            </a:solidFill>
          </a:ln>
        </p:spPr>
      </p:pic>
      <p:sp>
        <p:nvSpPr>
          <p:cNvPr id="52" name="TextBox 51"/>
          <p:cNvSpPr txBox="1"/>
          <p:nvPr/>
        </p:nvSpPr>
        <p:spPr>
          <a:xfrm>
            <a:off x="5181600" y="4191000"/>
            <a:ext cx="533400" cy="369332"/>
          </a:xfrm>
          <a:prstGeom prst="rect">
            <a:avLst/>
          </a:prstGeom>
          <a:noFill/>
        </p:spPr>
        <p:txBody>
          <a:bodyPr wrap="square" rtlCol="0">
            <a:spAutoFit/>
          </a:bodyPr>
          <a:lstStyle/>
          <a:p>
            <a:r>
              <a:rPr lang="en-US" u="sng" dirty="0" smtClean="0">
                <a:solidFill>
                  <a:srgbClr val="FF6600"/>
                </a:solidFill>
              </a:rPr>
              <a:t>64</a:t>
            </a:r>
            <a:endParaRPr lang="en-US" u="sng" dirty="0">
              <a:solidFill>
                <a:srgbClr val="FF6600"/>
              </a:solidFill>
            </a:endParaRPr>
          </a:p>
        </p:txBody>
      </p:sp>
      <p:sp>
        <p:nvSpPr>
          <p:cNvPr id="50" name="TextBox 49"/>
          <p:cNvSpPr txBox="1"/>
          <p:nvPr/>
        </p:nvSpPr>
        <p:spPr>
          <a:xfrm>
            <a:off x="5638800" y="2667000"/>
            <a:ext cx="685800" cy="369332"/>
          </a:xfrm>
          <a:prstGeom prst="rect">
            <a:avLst/>
          </a:prstGeom>
          <a:noFill/>
        </p:spPr>
        <p:txBody>
          <a:bodyPr wrap="square" rtlCol="0">
            <a:spAutoFit/>
          </a:bodyPr>
          <a:lstStyle/>
          <a:p>
            <a:r>
              <a:rPr lang="en-US" dirty="0" smtClean="0">
                <a:solidFill>
                  <a:srgbClr val="0000FF"/>
                </a:solidFill>
              </a:rPr>
              <a:t>320</a:t>
            </a:r>
            <a:endParaRPr lang="en-US" dirty="0">
              <a:solidFill>
                <a:srgbClr val="0000FF"/>
              </a:solidFill>
            </a:endParaRPr>
          </a:p>
        </p:txBody>
      </p:sp>
      <p:sp>
        <p:nvSpPr>
          <p:cNvPr id="55" name="TextBox 54"/>
          <p:cNvSpPr txBox="1"/>
          <p:nvPr/>
        </p:nvSpPr>
        <p:spPr>
          <a:xfrm>
            <a:off x="5715000" y="5105400"/>
            <a:ext cx="685800" cy="369332"/>
          </a:xfrm>
          <a:prstGeom prst="rect">
            <a:avLst/>
          </a:prstGeom>
          <a:noFill/>
        </p:spPr>
        <p:txBody>
          <a:bodyPr wrap="square" rtlCol="0">
            <a:spAutoFit/>
          </a:bodyPr>
          <a:lstStyle/>
          <a:p>
            <a:r>
              <a:rPr lang="en-US" dirty="0" smtClean="0">
                <a:solidFill>
                  <a:srgbClr val="0000FF"/>
                </a:solidFill>
              </a:rPr>
              <a:t>67</a:t>
            </a:r>
            <a:endParaRPr lang="en-US" dirty="0">
              <a:solidFill>
                <a:srgbClr val="0000FF"/>
              </a:solidFill>
            </a:endParaRPr>
          </a:p>
        </p:txBody>
      </p:sp>
      <p:pic>
        <p:nvPicPr>
          <p:cNvPr id="56" name="Picture 55"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48706"/>
          <a:stretch/>
        </p:blipFill>
        <p:spPr>
          <a:xfrm>
            <a:off x="5943600" y="2229426"/>
            <a:ext cx="842982" cy="437574"/>
          </a:xfrm>
          <a:prstGeom prst="rect">
            <a:avLst/>
          </a:prstGeom>
          <a:ln>
            <a:solidFill>
              <a:srgbClr val="000000"/>
            </a:solidFill>
          </a:ln>
        </p:spPr>
      </p:pic>
      <p:pic>
        <p:nvPicPr>
          <p:cNvPr id="57" name="Picture 56"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74986"/>
          <a:stretch/>
        </p:blipFill>
        <p:spPr>
          <a:xfrm>
            <a:off x="5562600" y="1981200"/>
            <a:ext cx="425761" cy="177800"/>
          </a:xfrm>
          <a:prstGeom prst="rect">
            <a:avLst/>
          </a:prstGeom>
          <a:ln>
            <a:solidFill>
              <a:schemeClr val="tx1"/>
            </a:solidFill>
          </a:ln>
        </p:spPr>
      </p:pic>
      <p:pic>
        <p:nvPicPr>
          <p:cNvPr id="58" name="Picture 57" descr="C cards.tiff"/>
          <p:cNvPicPr>
            <a:picLocks noChangeAspect="1"/>
          </p:cNvPicPr>
          <p:nvPr/>
        </p:nvPicPr>
        <p:blipFill rotWithShape="1">
          <a:blip r:embed="rId4">
            <a:extLst>
              <a:ext uri="{28A0092B-C50C-407E-A947-70E740481C1C}">
                <a14:useLocalDpi xmlns:a14="http://schemas.microsoft.com/office/drawing/2010/main" val="0"/>
              </a:ext>
            </a:extLst>
          </a:blip>
          <a:srcRect l="13371" t="24369" r="67879" b="57883"/>
          <a:stretch/>
        </p:blipFill>
        <p:spPr>
          <a:xfrm>
            <a:off x="5334000" y="2438400"/>
            <a:ext cx="178010" cy="174625"/>
          </a:xfrm>
          <a:prstGeom prst="rect">
            <a:avLst/>
          </a:prstGeom>
          <a:ln>
            <a:solidFill>
              <a:schemeClr val="tx1"/>
            </a:solidFill>
          </a:ln>
        </p:spPr>
      </p:pic>
      <p:sp>
        <p:nvSpPr>
          <p:cNvPr id="59" name="TextBox 58"/>
          <p:cNvSpPr txBox="1"/>
          <p:nvPr/>
        </p:nvSpPr>
        <p:spPr>
          <a:xfrm>
            <a:off x="8077200" y="5486400"/>
            <a:ext cx="6858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60" name="TextBox 59"/>
          <p:cNvSpPr txBox="1"/>
          <p:nvPr/>
        </p:nvSpPr>
        <p:spPr>
          <a:xfrm>
            <a:off x="7696200" y="3429000"/>
            <a:ext cx="653552" cy="369332"/>
          </a:xfrm>
          <a:prstGeom prst="rect">
            <a:avLst/>
          </a:prstGeom>
          <a:noFill/>
        </p:spPr>
        <p:txBody>
          <a:bodyPr wrap="square" rtlCol="0">
            <a:spAutoFit/>
          </a:bodyPr>
          <a:lstStyle/>
          <a:p>
            <a:r>
              <a:rPr lang="en-US" dirty="0" smtClean="0">
                <a:solidFill>
                  <a:srgbClr val="0000FF"/>
                </a:solidFill>
              </a:rPr>
              <a:t>10</a:t>
            </a:r>
            <a:endParaRPr lang="en-US" dirty="0">
              <a:solidFill>
                <a:srgbClr val="0000FF"/>
              </a:solidFill>
            </a:endParaRPr>
          </a:p>
        </p:txBody>
      </p:sp>
      <p:sp>
        <p:nvSpPr>
          <p:cNvPr id="61" name="TextBox 60"/>
          <p:cNvSpPr txBox="1"/>
          <p:nvPr/>
        </p:nvSpPr>
        <p:spPr>
          <a:xfrm>
            <a:off x="7848600" y="1143000"/>
            <a:ext cx="501152" cy="369332"/>
          </a:xfrm>
          <a:prstGeom prst="rect">
            <a:avLst/>
          </a:prstGeom>
          <a:noFill/>
        </p:spPr>
        <p:txBody>
          <a:bodyPr wrap="square" rtlCol="0">
            <a:spAutoFit/>
          </a:bodyPr>
          <a:lstStyle/>
          <a:p>
            <a:r>
              <a:rPr lang="en-US" dirty="0" smtClean="0">
                <a:solidFill>
                  <a:srgbClr val="0000FF"/>
                </a:solidFill>
              </a:rPr>
              <a:t>3</a:t>
            </a:r>
            <a:endParaRPr lang="en-US" dirty="0">
              <a:solidFill>
                <a:srgbClr val="0000FF"/>
              </a:solidFill>
            </a:endParaRPr>
          </a:p>
        </p:txBody>
      </p:sp>
    </p:spTree>
    <p:extLst>
      <p:ext uri="{BB962C8B-B14F-4D97-AF65-F5344CB8AC3E}">
        <p14:creationId xmlns:p14="http://schemas.microsoft.com/office/powerpoint/2010/main" val="5602664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Slide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457200" y="304800"/>
            <a:ext cx="4191000" cy="5078314"/>
          </a:xfrm>
          <a:prstGeom prst="rect">
            <a:avLst/>
          </a:prstGeom>
          <a:noFill/>
        </p:spPr>
        <p:txBody>
          <a:bodyPr wrap="square" rtlCol="0">
            <a:spAutoFit/>
          </a:bodyPr>
          <a:lstStyle/>
          <a:p>
            <a:r>
              <a:rPr lang="en-US" sz="3600" dirty="0"/>
              <a:t>For all the carbon atoms in the organic matter (grass) that are digested by rabbits in the herbivore pool, where do most of the carbon atoms go? </a:t>
            </a:r>
            <a:r>
              <a:rPr lang="en-US" sz="3600" b="1" i="1" dirty="0"/>
              <a:t>Why</a:t>
            </a:r>
            <a:r>
              <a:rPr lang="en-US" sz="3600" dirty="0"/>
              <a:t>?</a:t>
            </a:r>
          </a:p>
        </p:txBody>
      </p:sp>
      <p:pic>
        <p:nvPicPr>
          <p:cNvPr id="7" name="Picture 6"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pic>
        <p:nvPicPr>
          <p:cNvPr id="21" name="Picture 20"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4">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pic>
        <p:nvPicPr>
          <p:cNvPr id="39" name="Picture 38" descr="C cards.tiff"/>
          <p:cNvPicPr>
            <a:picLocks noChangeAspect="1"/>
          </p:cNvPicPr>
          <p:nvPr/>
        </p:nvPicPr>
        <p:blipFill rotWithShape="1">
          <a:blip r:embed="rId4">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pic>
        <p:nvPicPr>
          <p:cNvPr id="49" name="Picture 48" descr="C cards.tiff"/>
          <p:cNvPicPr>
            <a:picLocks noChangeAspect="1"/>
          </p:cNvPicPr>
          <p:nvPr/>
        </p:nvPicPr>
        <p:blipFill rotWithShape="1">
          <a:blip r:embed="rId4">
            <a:extLst>
              <a:ext uri="{28A0092B-C50C-407E-A947-70E740481C1C}">
                <a14:useLocalDpi xmlns:a14="http://schemas.microsoft.com/office/drawing/2010/main" val="0"/>
              </a:ext>
            </a:extLst>
          </a:blip>
          <a:srcRect l="4441" t="50328" r="6976" b="5892"/>
          <a:stretch/>
        </p:blipFill>
        <p:spPr>
          <a:xfrm>
            <a:off x="5486400" y="5590080"/>
            <a:ext cx="842982" cy="431800"/>
          </a:xfrm>
          <a:prstGeom prst="rect">
            <a:avLst/>
          </a:prstGeom>
          <a:ln>
            <a:solidFill>
              <a:srgbClr val="000000"/>
            </a:solidFill>
          </a:ln>
        </p:spPr>
      </p:pic>
      <p:pic>
        <p:nvPicPr>
          <p:cNvPr id="51" name="Picture 50" descr="C cards.tiff"/>
          <p:cNvPicPr>
            <a:picLocks noChangeAspect="1"/>
          </p:cNvPicPr>
          <p:nvPr/>
        </p:nvPicPr>
        <p:blipFill rotWithShape="1">
          <a:blip r:embed="rId4">
            <a:extLst>
              <a:ext uri="{28A0092B-C50C-407E-A947-70E740481C1C}">
                <a14:useLocalDpi xmlns:a14="http://schemas.microsoft.com/office/drawing/2010/main" val="0"/>
              </a:ext>
            </a:extLst>
          </a:blip>
          <a:srcRect l="4341" t="24369" r="50812" b="48848"/>
          <a:stretch/>
        </p:blipFill>
        <p:spPr>
          <a:xfrm>
            <a:off x="5334000" y="5734050"/>
            <a:ext cx="425761" cy="263525"/>
          </a:xfrm>
          <a:prstGeom prst="rect">
            <a:avLst/>
          </a:prstGeom>
          <a:ln>
            <a:solidFill>
              <a:schemeClr val="tx1"/>
            </a:solidFill>
          </a:ln>
        </p:spPr>
      </p:pic>
      <p:pic>
        <p:nvPicPr>
          <p:cNvPr id="48" name="Picture 47" descr="C cards.tiff"/>
          <p:cNvPicPr>
            <a:picLocks noChangeAspect="1"/>
          </p:cNvPicPr>
          <p:nvPr/>
        </p:nvPicPr>
        <p:blipFill rotWithShape="1">
          <a:blip r:embed="rId4">
            <a:extLst>
              <a:ext uri="{28A0092B-C50C-407E-A947-70E740481C1C}">
                <a14:useLocalDpi xmlns:a14="http://schemas.microsoft.com/office/drawing/2010/main" val="0"/>
              </a:ext>
            </a:extLst>
          </a:blip>
          <a:srcRect l="13371" t="42117" r="67879" b="48848"/>
          <a:stretch/>
        </p:blipFill>
        <p:spPr>
          <a:xfrm>
            <a:off x="6096000" y="5584825"/>
            <a:ext cx="178010" cy="88900"/>
          </a:xfrm>
          <a:prstGeom prst="rect">
            <a:avLst/>
          </a:prstGeom>
          <a:ln>
            <a:solidFill>
              <a:schemeClr val="tx1"/>
            </a:solidFill>
          </a:ln>
        </p:spPr>
      </p:pic>
      <p:sp>
        <p:nvSpPr>
          <p:cNvPr id="52" name="TextBox 51"/>
          <p:cNvSpPr txBox="1"/>
          <p:nvPr/>
        </p:nvSpPr>
        <p:spPr>
          <a:xfrm>
            <a:off x="5181600" y="4191000"/>
            <a:ext cx="533400" cy="369332"/>
          </a:xfrm>
          <a:prstGeom prst="rect">
            <a:avLst/>
          </a:prstGeom>
          <a:noFill/>
        </p:spPr>
        <p:txBody>
          <a:bodyPr wrap="square" rtlCol="0">
            <a:spAutoFit/>
          </a:bodyPr>
          <a:lstStyle/>
          <a:p>
            <a:r>
              <a:rPr lang="en-US" u="sng" dirty="0" smtClean="0">
                <a:solidFill>
                  <a:srgbClr val="FF6600"/>
                </a:solidFill>
              </a:rPr>
              <a:t>64</a:t>
            </a:r>
            <a:endParaRPr lang="en-US" u="sng" dirty="0">
              <a:solidFill>
                <a:srgbClr val="FF6600"/>
              </a:solidFill>
            </a:endParaRPr>
          </a:p>
        </p:txBody>
      </p:sp>
      <p:sp>
        <p:nvSpPr>
          <p:cNvPr id="50" name="TextBox 49"/>
          <p:cNvSpPr txBox="1"/>
          <p:nvPr/>
        </p:nvSpPr>
        <p:spPr>
          <a:xfrm>
            <a:off x="5638800" y="2667000"/>
            <a:ext cx="685800" cy="369332"/>
          </a:xfrm>
          <a:prstGeom prst="rect">
            <a:avLst/>
          </a:prstGeom>
          <a:noFill/>
        </p:spPr>
        <p:txBody>
          <a:bodyPr wrap="square" rtlCol="0">
            <a:spAutoFit/>
          </a:bodyPr>
          <a:lstStyle/>
          <a:p>
            <a:r>
              <a:rPr lang="en-US" dirty="0" smtClean="0">
                <a:solidFill>
                  <a:srgbClr val="0000FF"/>
                </a:solidFill>
              </a:rPr>
              <a:t>320</a:t>
            </a:r>
            <a:endParaRPr lang="en-US" dirty="0">
              <a:solidFill>
                <a:srgbClr val="0000FF"/>
              </a:solidFill>
            </a:endParaRPr>
          </a:p>
        </p:txBody>
      </p:sp>
      <p:sp>
        <p:nvSpPr>
          <p:cNvPr id="55" name="TextBox 54"/>
          <p:cNvSpPr txBox="1"/>
          <p:nvPr/>
        </p:nvSpPr>
        <p:spPr>
          <a:xfrm>
            <a:off x="5715000" y="5105400"/>
            <a:ext cx="685800" cy="369332"/>
          </a:xfrm>
          <a:prstGeom prst="rect">
            <a:avLst/>
          </a:prstGeom>
          <a:noFill/>
        </p:spPr>
        <p:txBody>
          <a:bodyPr wrap="square" rtlCol="0">
            <a:spAutoFit/>
          </a:bodyPr>
          <a:lstStyle/>
          <a:p>
            <a:r>
              <a:rPr lang="en-US" dirty="0" smtClean="0">
                <a:solidFill>
                  <a:srgbClr val="0000FF"/>
                </a:solidFill>
              </a:rPr>
              <a:t>67</a:t>
            </a:r>
            <a:endParaRPr lang="en-US" dirty="0">
              <a:solidFill>
                <a:srgbClr val="0000FF"/>
              </a:solidFill>
            </a:endParaRPr>
          </a:p>
        </p:txBody>
      </p:sp>
      <p:pic>
        <p:nvPicPr>
          <p:cNvPr id="56" name="Picture 55"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48706"/>
          <a:stretch/>
        </p:blipFill>
        <p:spPr>
          <a:xfrm>
            <a:off x="5943600" y="2229426"/>
            <a:ext cx="842982" cy="437574"/>
          </a:xfrm>
          <a:prstGeom prst="rect">
            <a:avLst/>
          </a:prstGeom>
          <a:ln>
            <a:solidFill>
              <a:srgbClr val="000000"/>
            </a:solidFill>
          </a:ln>
        </p:spPr>
      </p:pic>
      <p:pic>
        <p:nvPicPr>
          <p:cNvPr id="57" name="Picture 56"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74986"/>
          <a:stretch/>
        </p:blipFill>
        <p:spPr>
          <a:xfrm>
            <a:off x="5562600" y="1981200"/>
            <a:ext cx="425761" cy="177800"/>
          </a:xfrm>
          <a:prstGeom prst="rect">
            <a:avLst/>
          </a:prstGeom>
          <a:ln>
            <a:solidFill>
              <a:schemeClr val="tx1"/>
            </a:solidFill>
          </a:ln>
        </p:spPr>
      </p:pic>
      <p:pic>
        <p:nvPicPr>
          <p:cNvPr id="58" name="Picture 57" descr="C cards.tiff"/>
          <p:cNvPicPr>
            <a:picLocks noChangeAspect="1"/>
          </p:cNvPicPr>
          <p:nvPr/>
        </p:nvPicPr>
        <p:blipFill rotWithShape="1">
          <a:blip r:embed="rId4">
            <a:extLst>
              <a:ext uri="{28A0092B-C50C-407E-A947-70E740481C1C}">
                <a14:useLocalDpi xmlns:a14="http://schemas.microsoft.com/office/drawing/2010/main" val="0"/>
              </a:ext>
            </a:extLst>
          </a:blip>
          <a:srcRect l="13371" t="24369" r="67879" b="57883"/>
          <a:stretch/>
        </p:blipFill>
        <p:spPr>
          <a:xfrm>
            <a:off x="5334000" y="2438400"/>
            <a:ext cx="178010" cy="174625"/>
          </a:xfrm>
          <a:prstGeom prst="rect">
            <a:avLst/>
          </a:prstGeom>
          <a:ln>
            <a:solidFill>
              <a:schemeClr val="tx1"/>
            </a:solidFill>
          </a:ln>
        </p:spPr>
      </p:pic>
      <p:sp>
        <p:nvSpPr>
          <p:cNvPr id="59" name="TextBox 58"/>
          <p:cNvSpPr txBox="1"/>
          <p:nvPr/>
        </p:nvSpPr>
        <p:spPr>
          <a:xfrm>
            <a:off x="8077200" y="5486400"/>
            <a:ext cx="6858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60" name="TextBox 59"/>
          <p:cNvSpPr txBox="1"/>
          <p:nvPr/>
        </p:nvSpPr>
        <p:spPr>
          <a:xfrm>
            <a:off x="7696200" y="3429000"/>
            <a:ext cx="653552" cy="369332"/>
          </a:xfrm>
          <a:prstGeom prst="rect">
            <a:avLst/>
          </a:prstGeom>
          <a:noFill/>
        </p:spPr>
        <p:txBody>
          <a:bodyPr wrap="square" rtlCol="0">
            <a:spAutoFit/>
          </a:bodyPr>
          <a:lstStyle/>
          <a:p>
            <a:r>
              <a:rPr lang="en-US" dirty="0" smtClean="0">
                <a:solidFill>
                  <a:srgbClr val="0000FF"/>
                </a:solidFill>
              </a:rPr>
              <a:t>10</a:t>
            </a:r>
            <a:endParaRPr lang="en-US" dirty="0">
              <a:solidFill>
                <a:srgbClr val="0000FF"/>
              </a:solidFill>
            </a:endParaRPr>
          </a:p>
        </p:txBody>
      </p:sp>
      <p:sp>
        <p:nvSpPr>
          <p:cNvPr id="61" name="TextBox 60"/>
          <p:cNvSpPr txBox="1"/>
          <p:nvPr/>
        </p:nvSpPr>
        <p:spPr>
          <a:xfrm>
            <a:off x="7848600" y="1143000"/>
            <a:ext cx="501152" cy="369332"/>
          </a:xfrm>
          <a:prstGeom prst="rect">
            <a:avLst/>
          </a:prstGeom>
          <a:noFill/>
        </p:spPr>
        <p:txBody>
          <a:bodyPr wrap="square" rtlCol="0">
            <a:spAutoFit/>
          </a:bodyPr>
          <a:lstStyle/>
          <a:p>
            <a:r>
              <a:rPr lang="en-US" dirty="0" smtClean="0">
                <a:solidFill>
                  <a:srgbClr val="0000FF"/>
                </a:solidFill>
              </a:rPr>
              <a:t>3</a:t>
            </a:r>
            <a:endParaRPr lang="en-US" dirty="0">
              <a:solidFill>
                <a:srgbClr val="0000FF"/>
              </a:solidFill>
            </a:endParaRPr>
          </a:p>
        </p:txBody>
      </p:sp>
    </p:spTree>
    <p:extLst>
      <p:ext uri="{BB962C8B-B14F-4D97-AF65-F5344CB8AC3E}">
        <p14:creationId xmlns:p14="http://schemas.microsoft.com/office/powerpoint/2010/main" val="13488446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Slide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495676" y="1209675"/>
            <a:ext cx="6857999" cy="4438650"/>
          </a:xfrm>
          <a:prstGeom prst="rect">
            <a:avLst/>
          </a:prstGeom>
        </p:spPr>
      </p:pic>
      <p:sp>
        <p:nvSpPr>
          <p:cNvPr id="5" name="TextBox 4"/>
          <p:cNvSpPr txBox="1"/>
          <p:nvPr/>
        </p:nvSpPr>
        <p:spPr>
          <a:xfrm>
            <a:off x="457200" y="304800"/>
            <a:ext cx="4191000" cy="3970318"/>
          </a:xfrm>
          <a:prstGeom prst="rect">
            <a:avLst/>
          </a:prstGeom>
          <a:noFill/>
        </p:spPr>
        <p:txBody>
          <a:bodyPr wrap="square" rtlCol="0">
            <a:spAutoFit/>
          </a:bodyPr>
          <a:lstStyle/>
          <a:p>
            <a:r>
              <a:rPr lang="en-US" sz="3600" dirty="0"/>
              <a:t>Why does this pattern of relative pools sizes exist in ecosystems? </a:t>
            </a:r>
            <a:endParaRPr lang="en-US" sz="3600" dirty="0" smtClean="0"/>
          </a:p>
          <a:p>
            <a:endParaRPr lang="en-US" sz="3600" dirty="0"/>
          </a:p>
          <a:p>
            <a:r>
              <a:rPr lang="en-US" sz="3600" dirty="0" smtClean="0"/>
              <a:t>Does it have anything to do with energy?</a:t>
            </a:r>
          </a:p>
        </p:txBody>
      </p:sp>
      <p:pic>
        <p:nvPicPr>
          <p:cNvPr id="7" name="Picture 6"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7239000" y="5181600"/>
            <a:ext cx="842982" cy="859849"/>
          </a:xfrm>
          <a:prstGeom prst="rect">
            <a:avLst/>
          </a:prstGeom>
          <a:ln>
            <a:solidFill>
              <a:srgbClr val="000000"/>
            </a:solidFill>
          </a:ln>
        </p:spPr>
      </p:pic>
      <p:pic>
        <p:nvPicPr>
          <p:cNvPr id="11" name="Picture 10"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5334000" y="1752600"/>
            <a:ext cx="842982" cy="859849"/>
          </a:xfrm>
          <a:prstGeom prst="rect">
            <a:avLst/>
          </a:prstGeom>
          <a:ln>
            <a:solidFill>
              <a:srgbClr val="000000"/>
            </a:solidFill>
          </a:ln>
        </p:spPr>
      </p:pic>
      <p:pic>
        <p:nvPicPr>
          <p:cNvPr id="12" name="Picture 11"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5891"/>
          <a:stretch/>
        </p:blipFill>
        <p:spPr>
          <a:xfrm>
            <a:off x="5257800" y="1828800"/>
            <a:ext cx="842982" cy="859849"/>
          </a:xfrm>
          <a:prstGeom prst="rect">
            <a:avLst/>
          </a:prstGeom>
          <a:ln>
            <a:solidFill>
              <a:srgbClr val="000000"/>
            </a:solidFill>
          </a:ln>
        </p:spPr>
      </p:pic>
      <p:sp>
        <p:nvSpPr>
          <p:cNvPr id="14" name="TextBox 13"/>
          <p:cNvSpPr txBox="1"/>
          <p:nvPr/>
        </p:nvSpPr>
        <p:spPr>
          <a:xfrm>
            <a:off x="5791200" y="3669268"/>
            <a:ext cx="533400" cy="369332"/>
          </a:xfrm>
          <a:prstGeom prst="rect">
            <a:avLst/>
          </a:prstGeom>
          <a:noFill/>
        </p:spPr>
        <p:txBody>
          <a:bodyPr wrap="square" rtlCol="0">
            <a:spAutoFit/>
          </a:bodyPr>
          <a:lstStyle/>
          <a:p>
            <a:r>
              <a:rPr lang="en-US" u="sng" dirty="0">
                <a:solidFill>
                  <a:srgbClr val="FF6600"/>
                </a:solidFill>
              </a:rPr>
              <a:t>2</a:t>
            </a:r>
            <a:r>
              <a:rPr lang="en-US" u="sng" dirty="0" smtClean="0">
                <a:solidFill>
                  <a:srgbClr val="FF6600"/>
                </a:solidFill>
              </a:rPr>
              <a:t>00</a:t>
            </a:r>
            <a:endParaRPr lang="en-US" u="sng" dirty="0">
              <a:solidFill>
                <a:srgbClr val="FF6600"/>
              </a:solidFill>
            </a:endParaRPr>
          </a:p>
        </p:txBody>
      </p:sp>
      <p:sp>
        <p:nvSpPr>
          <p:cNvPr id="18" name="TextBox 17"/>
          <p:cNvSpPr txBox="1"/>
          <p:nvPr/>
        </p:nvSpPr>
        <p:spPr>
          <a:xfrm>
            <a:off x="7924800" y="44196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pic>
        <p:nvPicPr>
          <p:cNvPr id="21" name="Picture 20"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74663"/>
          <a:stretch/>
        </p:blipFill>
        <p:spPr>
          <a:xfrm>
            <a:off x="7889564" y="3051175"/>
            <a:ext cx="425761" cy="180975"/>
          </a:xfrm>
          <a:prstGeom prst="rect">
            <a:avLst/>
          </a:prstGeom>
          <a:ln>
            <a:solidFill>
              <a:schemeClr val="tx1"/>
            </a:solidFill>
          </a:ln>
        </p:spPr>
      </p:pic>
      <p:pic>
        <p:nvPicPr>
          <p:cNvPr id="22" name="Picture 21"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5698"/>
          <a:stretch/>
        </p:blipFill>
        <p:spPr>
          <a:xfrm>
            <a:off x="5791200" y="1676400"/>
            <a:ext cx="425761" cy="859536"/>
          </a:xfrm>
          <a:prstGeom prst="rect">
            <a:avLst/>
          </a:prstGeom>
          <a:ln>
            <a:solidFill>
              <a:schemeClr val="tx1"/>
            </a:solidFill>
          </a:ln>
        </p:spPr>
      </p:pic>
      <p:sp>
        <p:nvSpPr>
          <p:cNvPr id="23" name="TextBox 22"/>
          <p:cNvSpPr txBox="1"/>
          <p:nvPr/>
        </p:nvSpPr>
        <p:spPr>
          <a:xfrm>
            <a:off x="6802782" y="3334396"/>
            <a:ext cx="533400" cy="369332"/>
          </a:xfrm>
          <a:prstGeom prst="rect">
            <a:avLst/>
          </a:prstGeom>
          <a:noFill/>
        </p:spPr>
        <p:txBody>
          <a:bodyPr wrap="square" rtlCol="0">
            <a:spAutoFit/>
          </a:bodyPr>
          <a:lstStyle/>
          <a:p>
            <a:r>
              <a:rPr lang="en-US" u="sng" dirty="0">
                <a:solidFill>
                  <a:srgbClr val="FF6600"/>
                </a:solidFill>
              </a:rPr>
              <a:t>5</a:t>
            </a:r>
            <a:r>
              <a:rPr lang="en-US" u="sng" dirty="0" smtClean="0">
                <a:solidFill>
                  <a:srgbClr val="FF6600"/>
                </a:solidFill>
              </a:rPr>
              <a:t>0</a:t>
            </a:r>
            <a:endParaRPr lang="en-US" u="sng" dirty="0">
              <a:solidFill>
                <a:srgbClr val="FF6600"/>
              </a:solidFill>
            </a:endParaRPr>
          </a:p>
        </p:txBody>
      </p:sp>
      <p:sp>
        <p:nvSpPr>
          <p:cNvPr id="27" name="TextBox 26"/>
          <p:cNvSpPr txBox="1"/>
          <p:nvPr/>
        </p:nvSpPr>
        <p:spPr>
          <a:xfrm>
            <a:off x="6629400" y="5791200"/>
            <a:ext cx="533400" cy="369332"/>
          </a:xfrm>
          <a:prstGeom prst="rect">
            <a:avLst/>
          </a:prstGeom>
          <a:noFill/>
        </p:spPr>
        <p:txBody>
          <a:bodyPr wrap="square" rtlCol="0">
            <a:spAutoFit/>
          </a:bodyPr>
          <a:lstStyle/>
          <a:p>
            <a:r>
              <a:rPr lang="en-US" u="sng" dirty="0" smtClean="0">
                <a:solidFill>
                  <a:srgbClr val="FF6600"/>
                </a:solidFill>
              </a:rPr>
              <a:t>100</a:t>
            </a:r>
            <a:endParaRPr lang="en-US" u="sng" dirty="0">
              <a:solidFill>
                <a:srgbClr val="FF6600"/>
              </a:solidFill>
            </a:endParaRPr>
          </a:p>
        </p:txBody>
      </p:sp>
      <p:sp>
        <p:nvSpPr>
          <p:cNvPr id="34" name="TextBox 33"/>
          <p:cNvSpPr txBox="1"/>
          <p:nvPr/>
        </p:nvSpPr>
        <p:spPr>
          <a:xfrm>
            <a:off x="6324600" y="4431268"/>
            <a:ext cx="533400" cy="369332"/>
          </a:xfrm>
          <a:prstGeom prst="rect">
            <a:avLst/>
          </a:prstGeom>
          <a:noFill/>
        </p:spPr>
        <p:txBody>
          <a:bodyPr wrap="square" rtlCol="0">
            <a:spAutoFit/>
          </a:bodyPr>
          <a:lstStyle/>
          <a:p>
            <a:r>
              <a:rPr lang="en-US" u="sng" dirty="0" smtClean="0">
                <a:solidFill>
                  <a:srgbClr val="FF6600"/>
                </a:solidFill>
              </a:rPr>
              <a:t>25</a:t>
            </a:r>
            <a:endParaRPr lang="en-US" u="sng" dirty="0">
              <a:solidFill>
                <a:srgbClr val="FF6600"/>
              </a:solidFill>
            </a:endParaRPr>
          </a:p>
        </p:txBody>
      </p:sp>
      <p:pic>
        <p:nvPicPr>
          <p:cNvPr id="35" name="Picture 34" descr="C cards.tiff"/>
          <p:cNvPicPr>
            <a:picLocks noChangeAspect="1"/>
          </p:cNvPicPr>
          <p:nvPr/>
        </p:nvPicPr>
        <p:blipFill rotWithShape="1">
          <a:blip r:embed="rId4">
            <a:extLst>
              <a:ext uri="{28A0092B-C50C-407E-A947-70E740481C1C}">
                <a14:useLocalDpi xmlns:a14="http://schemas.microsoft.com/office/drawing/2010/main" val="0"/>
              </a:ext>
            </a:extLst>
          </a:blip>
          <a:srcRect l="4341" t="24369" r="85855" b="48848"/>
          <a:stretch/>
        </p:blipFill>
        <p:spPr>
          <a:xfrm>
            <a:off x="7620001" y="1143000"/>
            <a:ext cx="93072" cy="263525"/>
          </a:xfrm>
          <a:prstGeom prst="rect">
            <a:avLst/>
          </a:prstGeom>
          <a:ln>
            <a:solidFill>
              <a:srgbClr val="000000"/>
            </a:solidFill>
          </a:ln>
        </p:spPr>
      </p:pic>
      <p:sp>
        <p:nvSpPr>
          <p:cNvPr id="37" name="TextBox 36"/>
          <p:cNvSpPr txBox="1"/>
          <p:nvPr/>
        </p:nvSpPr>
        <p:spPr>
          <a:xfrm>
            <a:off x="7924800" y="2286000"/>
            <a:ext cx="533400" cy="369332"/>
          </a:xfrm>
          <a:prstGeom prst="rect">
            <a:avLst/>
          </a:prstGeom>
          <a:noFill/>
        </p:spPr>
        <p:txBody>
          <a:bodyPr wrap="square" rtlCol="0">
            <a:spAutoFit/>
          </a:bodyPr>
          <a:lstStyle/>
          <a:p>
            <a:r>
              <a:rPr lang="en-US" u="sng" dirty="0" smtClean="0">
                <a:solidFill>
                  <a:srgbClr val="FF6600"/>
                </a:solidFill>
              </a:rPr>
              <a:t>15</a:t>
            </a:r>
            <a:endParaRPr lang="en-US" u="sng" dirty="0">
              <a:solidFill>
                <a:srgbClr val="FF6600"/>
              </a:solidFill>
            </a:endParaRPr>
          </a:p>
        </p:txBody>
      </p:sp>
      <p:pic>
        <p:nvPicPr>
          <p:cNvPr id="39" name="Picture 38" descr="C cards.tiff"/>
          <p:cNvPicPr>
            <a:picLocks noChangeAspect="1"/>
          </p:cNvPicPr>
          <p:nvPr/>
        </p:nvPicPr>
        <p:blipFill rotWithShape="1">
          <a:blip r:embed="rId4">
            <a:extLst>
              <a:ext uri="{28A0092B-C50C-407E-A947-70E740481C1C}">
                <a14:useLocalDpi xmlns:a14="http://schemas.microsoft.com/office/drawing/2010/main" val="0"/>
              </a:ext>
            </a:extLst>
          </a:blip>
          <a:srcRect l="30948" t="24369" r="50812" b="48848"/>
          <a:stretch/>
        </p:blipFill>
        <p:spPr>
          <a:xfrm>
            <a:off x="6248400" y="1828800"/>
            <a:ext cx="173166" cy="263525"/>
          </a:xfrm>
          <a:prstGeom prst="rect">
            <a:avLst/>
          </a:prstGeom>
          <a:ln>
            <a:solidFill>
              <a:schemeClr val="tx1"/>
            </a:solidFill>
          </a:ln>
        </p:spPr>
      </p:pic>
      <p:sp>
        <p:nvSpPr>
          <p:cNvPr id="40" name="TextBox 39"/>
          <p:cNvSpPr txBox="1"/>
          <p:nvPr/>
        </p:nvSpPr>
        <p:spPr>
          <a:xfrm>
            <a:off x="6781800" y="1447800"/>
            <a:ext cx="381000" cy="369332"/>
          </a:xfrm>
          <a:prstGeom prst="rect">
            <a:avLst/>
          </a:prstGeom>
          <a:noFill/>
        </p:spPr>
        <p:txBody>
          <a:bodyPr wrap="square" rtlCol="0">
            <a:spAutoFit/>
          </a:bodyPr>
          <a:lstStyle/>
          <a:p>
            <a:r>
              <a:rPr lang="en-US" u="sng" dirty="0">
                <a:solidFill>
                  <a:srgbClr val="FF6600"/>
                </a:solidFill>
              </a:rPr>
              <a:t>6</a:t>
            </a:r>
          </a:p>
        </p:txBody>
      </p:sp>
      <p:sp>
        <p:nvSpPr>
          <p:cNvPr id="44" name="TextBox 43"/>
          <p:cNvSpPr txBox="1"/>
          <p:nvPr/>
        </p:nvSpPr>
        <p:spPr>
          <a:xfrm>
            <a:off x="7086600" y="2145268"/>
            <a:ext cx="381000" cy="369332"/>
          </a:xfrm>
          <a:prstGeom prst="rect">
            <a:avLst/>
          </a:prstGeom>
          <a:noFill/>
        </p:spPr>
        <p:txBody>
          <a:bodyPr wrap="square" rtlCol="0">
            <a:spAutoFit/>
          </a:bodyPr>
          <a:lstStyle/>
          <a:p>
            <a:r>
              <a:rPr lang="en-US" u="sng" dirty="0">
                <a:solidFill>
                  <a:srgbClr val="FF6600"/>
                </a:solidFill>
              </a:rPr>
              <a:t>6</a:t>
            </a:r>
          </a:p>
        </p:txBody>
      </p:sp>
      <p:pic>
        <p:nvPicPr>
          <p:cNvPr id="49" name="Picture 48" descr="C cards.tiff"/>
          <p:cNvPicPr>
            <a:picLocks noChangeAspect="1"/>
          </p:cNvPicPr>
          <p:nvPr/>
        </p:nvPicPr>
        <p:blipFill rotWithShape="1">
          <a:blip r:embed="rId4">
            <a:extLst>
              <a:ext uri="{28A0092B-C50C-407E-A947-70E740481C1C}">
                <a14:useLocalDpi xmlns:a14="http://schemas.microsoft.com/office/drawing/2010/main" val="0"/>
              </a:ext>
            </a:extLst>
          </a:blip>
          <a:srcRect l="4441" t="50328" r="6976" b="5892"/>
          <a:stretch/>
        </p:blipFill>
        <p:spPr>
          <a:xfrm>
            <a:off x="5486400" y="5590080"/>
            <a:ext cx="842982" cy="431800"/>
          </a:xfrm>
          <a:prstGeom prst="rect">
            <a:avLst/>
          </a:prstGeom>
          <a:ln>
            <a:solidFill>
              <a:srgbClr val="000000"/>
            </a:solidFill>
          </a:ln>
        </p:spPr>
      </p:pic>
      <p:pic>
        <p:nvPicPr>
          <p:cNvPr id="51" name="Picture 50" descr="C cards.tiff"/>
          <p:cNvPicPr>
            <a:picLocks noChangeAspect="1"/>
          </p:cNvPicPr>
          <p:nvPr/>
        </p:nvPicPr>
        <p:blipFill rotWithShape="1">
          <a:blip r:embed="rId4">
            <a:extLst>
              <a:ext uri="{28A0092B-C50C-407E-A947-70E740481C1C}">
                <a14:useLocalDpi xmlns:a14="http://schemas.microsoft.com/office/drawing/2010/main" val="0"/>
              </a:ext>
            </a:extLst>
          </a:blip>
          <a:srcRect l="4341" t="24369" r="50812" b="48848"/>
          <a:stretch/>
        </p:blipFill>
        <p:spPr>
          <a:xfrm>
            <a:off x="5334000" y="5734050"/>
            <a:ext cx="425761" cy="263525"/>
          </a:xfrm>
          <a:prstGeom prst="rect">
            <a:avLst/>
          </a:prstGeom>
          <a:ln>
            <a:solidFill>
              <a:schemeClr val="tx1"/>
            </a:solidFill>
          </a:ln>
        </p:spPr>
      </p:pic>
      <p:pic>
        <p:nvPicPr>
          <p:cNvPr id="48" name="Picture 47" descr="C cards.tiff"/>
          <p:cNvPicPr>
            <a:picLocks noChangeAspect="1"/>
          </p:cNvPicPr>
          <p:nvPr/>
        </p:nvPicPr>
        <p:blipFill rotWithShape="1">
          <a:blip r:embed="rId4">
            <a:extLst>
              <a:ext uri="{28A0092B-C50C-407E-A947-70E740481C1C}">
                <a14:useLocalDpi xmlns:a14="http://schemas.microsoft.com/office/drawing/2010/main" val="0"/>
              </a:ext>
            </a:extLst>
          </a:blip>
          <a:srcRect l="13371" t="42117" r="67879" b="48848"/>
          <a:stretch/>
        </p:blipFill>
        <p:spPr>
          <a:xfrm>
            <a:off x="6096000" y="5584825"/>
            <a:ext cx="178010" cy="88900"/>
          </a:xfrm>
          <a:prstGeom prst="rect">
            <a:avLst/>
          </a:prstGeom>
          <a:ln>
            <a:solidFill>
              <a:schemeClr val="tx1"/>
            </a:solidFill>
          </a:ln>
        </p:spPr>
      </p:pic>
      <p:sp>
        <p:nvSpPr>
          <p:cNvPr id="52" name="TextBox 51"/>
          <p:cNvSpPr txBox="1"/>
          <p:nvPr/>
        </p:nvSpPr>
        <p:spPr>
          <a:xfrm>
            <a:off x="5181600" y="4191000"/>
            <a:ext cx="533400" cy="369332"/>
          </a:xfrm>
          <a:prstGeom prst="rect">
            <a:avLst/>
          </a:prstGeom>
          <a:noFill/>
        </p:spPr>
        <p:txBody>
          <a:bodyPr wrap="square" rtlCol="0">
            <a:spAutoFit/>
          </a:bodyPr>
          <a:lstStyle/>
          <a:p>
            <a:r>
              <a:rPr lang="en-US" u="sng" dirty="0" smtClean="0">
                <a:solidFill>
                  <a:srgbClr val="FF6600"/>
                </a:solidFill>
              </a:rPr>
              <a:t>64</a:t>
            </a:r>
            <a:endParaRPr lang="en-US" u="sng" dirty="0">
              <a:solidFill>
                <a:srgbClr val="FF6600"/>
              </a:solidFill>
            </a:endParaRPr>
          </a:p>
        </p:txBody>
      </p:sp>
      <p:sp>
        <p:nvSpPr>
          <p:cNvPr id="50" name="TextBox 49"/>
          <p:cNvSpPr txBox="1"/>
          <p:nvPr/>
        </p:nvSpPr>
        <p:spPr>
          <a:xfrm>
            <a:off x="5638800" y="2667000"/>
            <a:ext cx="685800" cy="369332"/>
          </a:xfrm>
          <a:prstGeom prst="rect">
            <a:avLst/>
          </a:prstGeom>
          <a:noFill/>
        </p:spPr>
        <p:txBody>
          <a:bodyPr wrap="square" rtlCol="0">
            <a:spAutoFit/>
          </a:bodyPr>
          <a:lstStyle/>
          <a:p>
            <a:r>
              <a:rPr lang="en-US" dirty="0" smtClean="0">
                <a:solidFill>
                  <a:srgbClr val="0000FF"/>
                </a:solidFill>
              </a:rPr>
              <a:t>320</a:t>
            </a:r>
            <a:endParaRPr lang="en-US" dirty="0">
              <a:solidFill>
                <a:srgbClr val="0000FF"/>
              </a:solidFill>
            </a:endParaRPr>
          </a:p>
        </p:txBody>
      </p:sp>
      <p:sp>
        <p:nvSpPr>
          <p:cNvPr id="55" name="TextBox 54"/>
          <p:cNvSpPr txBox="1"/>
          <p:nvPr/>
        </p:nvSpPr>
        <p:spPr>
          <a:xfrm>
            <a:off x="5715000" y="5105400"/>
            <a:ext cx="685800" cy="369332"/>
          </a:xfrm>
          <a:prstGeom prst="rect">
            <a:avLst/>
          </a:prstGeom>
          <a:noFill/>
        </p:spPr>
        <p:txBody>
          <a:bodyPr wrap="square" rtlCol="0">
            <a:spAutoFit/>
          </a:bodyPr>
          <a:lstStyle/>
          <a:p>
            <a:r>
              <a:rPr lang="en-US" dirty="0" smtClean="0">
                <a:solidFill>
                  <a:srgbClr val="0000FF"/>
                </a:solidFill>
              </a:rPr>
              <a:t>67</a:t>
            </a:r>
            <a:endParaRPr lang="en-US" dirty="0">
              <a:solidFill>
                <a:srgbClr val="0000FF"/>
              </a:solidFill>
            </a:endParaRPr>
          </a:p>
        </p:txBody>
      </p:sp>
      <p:pic>
        <p:nvPicPr>
          <p:cNvPr id="56" name="Picture 55" descr="C cards.tiff"/>
          <p:cNvPicPr>
            <a:picLocks noChangeAspect="1"/>
          </p:cNvPicPr>
          <p:nvPr/>
        </p:nvPicPr>
        <p:blipFill rotWithShape="1">
          <a:blip r:embed="rId4">
            <a:extLst>
              <a:ext uri="{28A0092B-C50C-407E-A947-70E740481C1C}">
                <a14:useLocalDpi xmlns:a14="http://schemas.microsoft.com/office/drawing/2010/main" val="0"/>
              </a:ext>
            </a:extLst>
          </a:blip>
          <a:srcRect l="4441" t="6929" r="6976" b="48706"/>
          <a:stretch/>
        </p:blipFill>
        <p:spPr>
          <a:xfrm>
            <a:off x="5943600" y="2229426"/>
            <a:ext cx="842982" cy="437574"/>
          </a:xfrm>
          <a:prstGeom prst="rect">
            <a:avLst/>
          </a:prstGeom>
          <a:ln>
            <a:solidFill>
              <a:srgbClr val="000000"/>
            </a:solidFill>
          </a:ln>
        </p:spPr>
      </p:pic>
      <p:pic>
        <p:nvPicPr>
          <p:cNvPr id="57" name="Picture 56" descr="C cards.tiff"/>
          <p:cNvPicPr>
            <a:picLocks noChangeAspect="1"/>
          </p:cNvPicPr>
          <p:nvPr/>
        </p:nvPicPr>
        <p:blipFill rotWithShape="1">
          <a:blip r:embed="rId4">
            <a:extLst>
              <a:ext uri="{28A0092B-C50C-407E-A947-70E740481C1C}">
                <a14:useLocalDpi xmlns:a14="http://schemas.microsoft.com/office/drawing/2010/main" val="0"/>
              </a:ext>
            </a:extLst>
          </a:blip>
          <a:srcRect l="4341" t="6944" r="50812" b="74986"/>
          <a:stretch/>
        </p:blipFill>
        <p:spPr>
          <a:xfrm>
            <a:off x="5562600" y="1981200"/>
            <a:ext cx="425761" cy="177800"/>
          </a:xfrm>
          <a:prstGeom prst="rect">
            <a:avLst/>
          </a:prstGeom>
          <a:ln>
            <a:solidFill>
              <a:schemeClr val="tx1"/>
            </a:solidFill>
          </a:ln>
        </p:spPr>
      </p:pic>
      <p:pic>
        <p:nvPicPr>
          <p:cNvPr id="58" name="Picture 57" descr="C cards.tiff"/>
          <p:cNvPicPr>
            <a:picLocks noChangeAspect="1"/>
          </p:cNvPicPr>
          <p:nvPr/>
        </p:nvPicPr>
        <p:blipFill rotWithShape="1">
          <a:blip r:embed="rId4">
            <a:extLst>
              <a:ext uri="{28A0092B-C50C-407E-A947-70E740481C1C}">
                <a14:useLocalDpi xmlns:a14="http://schemas.microsoft.com/office/drawing/2010/main" val="0"/>
              </a:ext>
            </a:extLst>
          </a:blip>
          <a:srcRect l="13371" t="24369" r="67879" b="57883"/>
          <a:stretch/>
        </p:blipFill>
        <p:spPr>
          <a:xfrm>
            <a:off x="5334000" y="2438400"/>
            <a:ext cx="178010" cy="174625"/>
          </a:xfrm>
          <a:prstGeom prst="rect">
            <a:avLst/>
          </a:prstGeom>
          <a:ln>
            <a:solidFill>
              <a:schemeClr val="tx1"/>
            </a:solidFill>
          </a:ln>
        </p:spPr>
      </p:pic>
      <p:sp>
        <p:nvSpPr>
          <p:cNvPr id="59" name="TextBox 58"/>
          <p:cNvSpPr txBox="1"/>
          <p:nvPr/>
        </p:nvSpPr>
        <p:spPr>
          <a:xfrm>
            <a:off x="8077200" y="5486400"/>
            <a:ext cx="685800" cy="369332"/>
          </a:xfrm>
          <a:prstGeom prst="rect">
            <a:avLst/>
          </a:prstGeom>
          <a:noFill/>
        </p:spPr>
        <p:txBody>
          <a:bodyPr wrap="square" rtlCol="0">
            <a:spAutoFit/>
          </a:bodyPr>
          <a:lstStyle/>
          <a:p>
            <a:r>
              <a:rPr lang="en-US" dirty="0" smtClean="0">
                <a:solidFill>
                  <a:srgbClr val="0000FF"/>
                </a:solidFill>
              </a:rPr>
              <a:t>100</a:t>
            </a:r>
            <a:endParaRPr lang="en-US" dirty="0">
              <a:solidFill>
                <a:srgbClr val="0000FF"/>
              </a:solidFill>
            </a:endParaRPr>
          </a:p>
        </p:txBody>
      </p:sp>
      <p:sp>
        <p:nvSpPr>
          <p:cNvPr id="60" name="TextBox 59"/>
          <p:cNvSpPr txBox="1"/>
          <p:nvPr/>
        </p:nvSpPr>
        <p:spPr>
          <a:xfrm>
            <a:off x="7696200" y="3429000"/>
            <a:ext cx="653552" cy="369332"/>
          </a:xfrm>
          <a:prstGeom prst="rect">
            <a:avLst/>
          </a:prstGeom>
          <a:noFill/>
        </p:spPr>
        <p:txBody>
          <a:bodyPr wrap="square" rtlCol="0">
            <a:spAutoFit/>
          </a:bodyPr>
          <a:lstStyle/>
          <a:p>
            <a:r>
              <a:rPr lang="en-US" dirty="0" smtClean="0">
                <a:solidFill>
                  <a:srgbClr val="0000FF"/>
                </a:solidFill>
              </a:rPr>
              <a:t>10</a:t>
            </a:r>
            <a:endParaRPr lang="en-US" dirty="0">
              <a:solidFill>
                <a:srgbClr val="0000FF"/>
              </a:solidFill>
            </a:endParaRPr>
          </a:p>
        </p:txBody>
      </p:sp>
      <p:sp>
        <p:nvSpPr>
          <p:cNvPr id="61" name="TextBox 60"/>
          <p:cNvSpPr txBox="1"/>
          <p:nvPr/>
        </p:nvSpPr>
        <p:spPr>
          <a:xfrm>
            <a:off x="7848600" y="1143000"/>
            <a:ext cx="501152" cy="369332"/>
          </a:xfrm>
          <a:prstGeom prst="rect">
            <a:avLst/>
          </a:prstGeom>
          <a:noFill/>
        </p:spPr>
        <p:txBody>
          <a:bodyPr wrap="square" rtlCol="0">
            <a:spAutoFit/>
          </a:bodyPr>
          <a:lstStyle/>
          <a:p>
            <a:r>
              <a:rPr lang="en-US" dirty="0" smtClean="0">
                <a:solidFill>
                  <a:srgbClr val="0000FF"/>
                </a:solidFill>
              </a:rPr>
              <a:t>3</a:t>
            </a:r>
            <a:endParaRPr lang="en-US" dirty="0">
              <a:solidFill>
                <a:srgbClr val="0000FF"/>
              </a:solidFill>
            </a:endParaRPr>
          </a:p>
        </p:txBody>
      </p:sp>
    </p:spTree>
    <p:extLst>
      <p:ext uri="{BB962C8B-B14F-4D97-AF65-F5344CB8AC3E}">
        <p14:creationId xmlns:p14="http://schemas.microsoft.com/office/powerpoint/2010/main" val="42385482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Ecosystems: Lesson 4, Activity 3</a:t>
            </a:r>
            <a:endParaRPr lang="en-US" dirty="0"/>
          </a:p>
        </p:txBody>
      </p:sp>
      <p:sp>
        <p:nvSpPr>
          <p:cNvPr id="3" name="Subtitle 2"/>
          <p:cNvSpPr>
            <a:spLocks noGrp="1"/>
          </p:cNvSpPr>
          <p:nvPr>
            <p:ph type="subTitle" idx="1"/>
          </p:nvPr>
        </p:nvSpPr>
        <p:spPr/>
        <p:txBody>
          <a:bodyPr/>
          <a:lstStyle/>
          <a:p>
            <a:r>
              <a:rPr lang="en-US" dirty="0" smtClean="0">
                <a:solidFill>
                  <a:schemeClr val="tx1"/>
                </a:solidFill>
              </a:rPr>
              <a:t>Carbon Pools and Fluxes</a:t>
            </a:r>
          </a:p>
          <a:p>
            <a:r>
              <a:rPr lang="en-US" dirty="0" smtClean="0">
                <a:solidFill>
                  <a:srgbClr val="0000FF"/>
                </a:solidFill>
              </a:rPr>
              <a:t>Guiding Question: Why do carbon pools change over time?</a:t>
            </a:r>
            <a:endParaRPr lang="en-US" dirty="0">
              <a:solidFill>
                <a:srgbClr val="0000FF"/>
              </a:solidFill>
            </a:endParaRPr>
          </a:p>
        </p:txBody>
      </p:sp>
    </p:spTree>
    <p:extLst>
      <p:ext uri="{BB962C8B-B14F-4D97-AF65-F5344CB8AC3E}">
        <p14:creationId xmlns:p14="http://schemas.microsoft.com/office/powerpoint/2010/main" val="313636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751"/>
            <a:ext cx="8229600" cy="1143000"/>
          </a:xfrm>
        </p:spPr>
        <p:txBody>
          <a:bodyPr>
            <a:normAutofit/>
          </a:bodyPr>
          <a:lstStyle/>
          <a:p>
            <a:r>
              <a:rPr lang="en-US" dirty="0" smtClean="0"/>
              <a:t>Inorganic </a:t>
            </a:r>
            <a:r>
              <a:rPr lang="en-US" dirty="0" err="1" smtClean="0"/>
              <a:t>vs</a:t>
            </a:r>
            <a:r>
              <a:rPr lang="en-US" dirty="0" smtClean="0"/>
              <a:t> organic</a:t>
            </a:r>
            <a:endParaRPr lang="en-US" dirty="0"/>
          </a:p>
        </p:txBody>
      </p:sp>
      <p:sp>
        <p:nvSpPr>
          <p:cNvPr id="3" name="Content Placeholder 2"/>
          <p:cNvSpPr>
            <a:spLocks noGrp="1"/>
          </p:cNvSpPr>
          <p:nvPr>
            <p:ph idx="1"/>
          </p:nvPr>
        </p:nvSpPr>
        <p:spPr>
          <a:xfrm>
            <a:off x="457200" y="1458521"/>
            <a:ext cx="5171083" cy="4525963"/>
          </a:xfrm>
        </p:spPr>
        <p:txBody>
          <a:bodyPr>
            <a:normAutofit/>
          </a:bodyPr>
          <a:lstStyle/>
          <a:p>
            <a:pPr marL="0" indent="0">
              <a:buNone/>
            </a:pPr>
            <a:r>
              <a:rPr lang="en-US" dirty="0" smtClean="0"/>
              <a:t>Let’s simplify things…..</a:t>
            </a:r>
          </a:p>
          <a:p>
            <a:pPr marL="0" indent="0">
              <a:buNone/>
            </a:pPr>
            <a:endParaRPr lang="en-US" dirty="0"/>
          </a:p>
          <a:p>
            <a:pPr marL="0" indent="0">
              <a:buNone/>
            </a:pPr>
            <a:r>
              <a:rPr lang="en-US" dirty="0" smtClean="0"/>
              <a:t>instead of having 5 carbon pools (atmosphere, producer, herbivore, carnivore, soil), let’s look at just 2 carbon pools: organic and inorganic. </a:t>
            </a:r>
          </a:p>
          <a:p>
            <a:endParaRPr lang="en-US" dirty="0" smtClean="0"/>
          </a:p>
          <a:p>
            <a:endParaRPr lang="en-US" dirty="0"/>
          </a:p>
        </p:txBody>
      </p:sp>
      <p:pic>
        <p:nvPicPr>
          <p:cNvPr id="4" name="Picture 3" descr="Slide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917996" y="2265039"/>
            <a:ext cx="5016854" cy="3247019"/>
          </a:xfrm>
          <a:prstGeom prst="rect">
            <a:avLst/>
          </a:prstGeom>
        </p:spPr>
      </p:pic>
      <p:cxnSp>
        <p:nvCxnSpPr>
          <p:cNvPr id="6" name="Straight Connector 5"/>
          <p:cNvCxnSpPr/>
          <p:nvPr/>
        </p:nvCxnSpPr>
        <p:spPr>
          <a:xfrm>
            <a:off x="7546143" y="1567991"/>
            <a:ext cx="1243849" cy="15680"/>
          </a:xfrm>
          <a:prstGeom prst="line">
            <a:avLst/>
          </a:prstGeom>
          <a:ln w="57150" cmpd="sng">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V="1">
            <a:off x="6004547" y="6392577"/>
            <a:ext cx="2806303" cy="4399"/>
          </a:xfrm>
          <a:prstGeom prst="line">
            <a:avLst/>
          </a:prstGeom>
          <a:ln w="57150" cmpd="sng">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8810850" y="1567991"/>
            <a:ext cx="0" cy="4824586"/>
          </a:xfrm>
          <a:prstGeom prst="line">
            <a:avLst/>
          </a:prstGeom>
          <a:ln w="57150" cmpd="sng">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505226" y="1536631"/>
            <a:ext cx="0" cy="3308461"/>
          </a:xfrm>
          <a:prstGeom prst="line">
            <a:avLst/>
          </a:prstGeom>
          <a:ln w="57150" cmpd="sng">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V="1">
            <a:off x="6004547" y="4840693"/>
            <a:ext cx="1541596" cy="4399"/>
          </a:xfrm>
          <a:prstGeom prst="line">
            <a:avLst/>
          </a:prstGeom>
          <a:ln w="57150" cmpd="sng">
            <a:solidFill>
              <a:srgbClr val="008000"/>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004547" y="4840694"/>
            <a:ext cx="0" cy="1556282"/>
          </a:xfrm>
          <a:prstGeom prst="line">
            <a:avLst/>
          </a:prstGeom>
          <a:ln w="57150" cmpd="sng">
            <a:solidFill>
              <a:srgbClr val="008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6245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751"/>
            <a:ext cx="8229600" cy="1143000"/>
          </a:xfrm>
        </p:spPr>
        <p:txBody>
          <a:bodyPr>
            <a:normAutofit/>
          </a:bodyPr>
          <a:lstStyle/>
          <a:p>
            <a:r>
              <a:rPr lang="en-US" dirty="0" smtClean="0"/>
              <a:t>Inorganic </a:t>
            </a:r>
            <a:r>
              <a:rPr lang="en-US" dirty="0" err="1" smtClean="0"/>
              <a:t>vs</a:t>
            </a:r>
            <a:r>
              <a:rPr lang="en-US" dirty="0" smtClean="0"/>
              <a:t> organic</a:t>
            </a:r>
            <a:endParaRPr lang="en-US" dirty="0"/>
          </a:p>
        </p:txBody>
      </p:sp>
      <p:sp>
        <p:nvSpPr>
          <p:cNvPr id="3" name="Content Placeholder 2"/>
          <p:cNvSpPr>
            <a:spLocks noGrp="1"/>
          </p:cNvSpPr>
          <p:nvPr>
            <p:ph idx="1"/>
          </p:nvPr>
        </p:nvSpPr>
        <p:spPr>
          <a:xfrm>
            <a:off x="316090" y="1951785"/>
            <a:ext cx="4016021" cy="2320329"/>
          </a:xfrm>
        </p:spPr>
        <p:txBody>
          <a:bodyPr>
            <a:normAutofit/>
          </a:bodyPr>
          <a:lstStyle/>
          <a:p>
            <a:pPr marL="0" indent="0">
              <a:buNone/>
            </a:pPr>
            <a:r>
              <a:rPr lang="en-US" sz="2800" b="1" dirty="0"/>
              <a:t>I</a:t>
            </a:r>
            <a:r>
              <a:rPr lang="en-US" sz="2800" b="1" dirty="0" smtClean="0"/>
              <a:t>norganic</a:t>
            </a:r>
            <a:r>
              <a:rPr lang="en-US" sz="2800" dirty="0" smtClean="0"/>
              <a:t> carbon that is in the atmosphere in the form of CO</a:t>
            </a:r>
            <a:r>
              <a:rPr lang="en-US" sz="2800" baseline="-25000" dirty="0" smtClean="0"/>
              <a:t>2</a:t>
            </a:r>
            <a:endParaRPr lang="en-US" sz="2800" dirty="0" smtClean="0"/>
          </a:p>
          <a:p>
            <a:pPr marL="0" indent="0">
              <a:buNone/>
            </a:pPr>
            <a:endParaRPr lang="en-US" sz="2800" dirty="0" smtClean="0"/>
          </a:p>
          <a:p>
            <a:endParaRPr lang="en-US" sz="2800" dirty="0" smtClean="0"/>
          </a:p>
          <a:p>
            <a:endParaRPr lang="en-US" sz="2800" dirty="0"/>
          </a:p>
        </p:txBody>
      </p:sp>
      <p:pic>
        <p:nvPicPr>
          <p:cNvPr id="5" name="Picture 4" descr="Slide09.jpg"/>
          <p:cNvPicPr>
            <a:picLocks noChangeAspect="1"/>
          </p:cNvPicPr>
          <p:nvPr/>
        </p:nvPicPr>
        <p:blipFill rotWithShape="1">
          <a:blip r:embed="rId3">
            <a:extLst>
              <a:ext uri="{28A0092B-C50C-407E-A947-70E740481C1C}">
                <a14:useLocalDpi xmlns:a14="http://schemas.microsoft.com/office/drawing/2010/main" val="0"/>
              </a:ext>
            </a:extLst>
          </a:blip>
          <a:srcRect l="3550" t="16704" r="9721" b="14711"/>
          <a:stretch/>
        </p:blipFill>
        <p:spPr>
          <a:xfrm>
            <a:off x="1538114" y="3951110"/>
            <a:ext cx="5679562" cy="2906888"/>
          </a:xfrm>
          <a:prstGeom prst="rect">
            <a:avLst/>
          </a:prstGeom>
        </p:spPr>
      </p:pic>
      <p:sp>
        <p:nvSpPr>
          <p:cNvPr id="6" name="Rectangle 5"/>
          <p:cNvSpPr/>
          <p:nvPr/>
        </p:nvSpPr>
        <p:spPr>
          <a:xfrm>
            <a:off x="4459111" y="1937674"/>
            <a:ext cx="4572000" cy="2246769"/>
          </a:xfrm>
          <a:prstGeom prst="rect">
            <a:avLst/>
          </a:prstGeom>
        </p:spPr>
        <p:txBody>
          <a:bodyPr>
            <a:spAutoFit/>
          </a:bodyPr>
          <a:lstStyle/>
          <a:p>
            <a:r>
              <a:rPr lang="en-US" sz="2800" b="1" dirty="0" smtClean="0"/>
              <a:t>Organic</a:t>
            </a:r>
            <a:r>
              <a:rPr lang="en-US" sz="2800" dirty="0" smtClean="0"/>
              <a:t> </a:t>
            </a:r>
            <a:r>
              <a:rPr lang="en-US" sz="2800" dirty="0"/>
              <a:t>biomass that is stored in the producers, herbivores, carnivores, soil, and other living parts of the ecosystem</a:t>
            </a:r>
          </a:p>
        </p:txBody>
      </p:sp>
      <p:sp>
        <p:nvSpPr>
          <p:cNvPr id="7" name="Rectangle 6"/>
          <p:cNvSpPr/>
          <p:nvPr/>
        </p:nvSpPr>
        <p:spPr>
          <a:xfrm>
            <a:off x="2197886" y="1125250"/>
            <a:ext cx="4735391" cy="584776"/>
          </a:xfrm>
          <a:prstGeom prst="rect">
            <a:avLst/>
          </a:prstGeom>
        </p:spPr>
        <p:txBody>
          <a:bodyPr wrap="none">
            <a:spAutoFit/>
          </a:bodyPr>
          <a:lstStyle/>
          <a:p>
            <a:r>
              <a:rPr lang="en-US" sz="3200" dirty="0"/>
              <a:t>These two pools represent: </a:t>
            </a:r>
          </a:p>
        </p:txBody>
      </p:sp>
    </p:spTree>
    <p:extLst>
      <p:ext uri="{BB962C8B-B14F-4D97-AF65-F5344CB8AC3E}">
        <p14:creationId xmlns:p14="http://schemas.microsoft.com/office/powerpoint/2010/main" val="603246085"/>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751"/>
            <a:ext cx="8229600" cy="1143000"/>
          </a:xfrm>
        </p:spPr>
        <p:txBody>
          <a:bodyPr>
            <a:normAutofit/>
          </a:bodyPr>
          <a:lstStyle/>
          <a:p>
            <a:r>
              <a:rPr lang="en-US" dirty="0" smtClean="0">
                <a:solidFill>
                  <a:srgbClr val="000000"/>
                </a:solidFill>
              </a:rPr>
              <a:t>Inorganic </a:t>
            </a:r>
            <a:r>
              <a:rPr lang="en-US" dirty="0" err="1" smtClean="0">
                <a:solidFill>
                  <a:srgbClr val="000000"/>
                </a:solidFill>
              </a:rPr>
              <a:t>vs</a:t>
            </a:r>
            <a:r>
              <a:rPr lang="en-US" dirty="0" smtClean="0">
                <a:solidFill>
                  <a:srgbClr val="000000"/>
                </a:solidFill>
              </a:rPr>
              <a:t> organic</a:t>
            </a:r>
            <a:endParaRPr lang="en-US" dirty="0">
              <a:solidFill>
                <a:srgbClr val="000000"/>
              </a:solidFill>
            </a:endParaRPr>
          </a:p>
        </p:txBody>
      </p:sp>
      <p:sp>
        <p:nvSpPr>
          <p:cNvPr id="3" name="Content Placeholder 2"/>
          <p:cNvSpPr>
            <a:spLocks noGrp="1"/>
          </p:cNvSpPr>
          <p:nvPr>
            <p:ph idx="1"/>
          </p:nvPr>
        </p:nvSpPr>
        <p:spPr>
          <a:xfrm>
            <a:off x="179839" y="1213469"/>
            <a:ext cx="8370362" cy="1227753"/>
          </a:xfrm>
        </p:spPr>
        <p:txBody>
          <a:bodyPr>
            <a:noAutofit/>
          </a:bodyPr>
          <a:lstStyle/>
          <a:p>
            <a:pPr marL="0" indent="0">
              <a:buNone/>
            </a:pPr>
            <a:r>
              <a:rPr lang="en-US" sz="2400" dirty="0" smtClean="0"/>
              <a:t>You will track carbon atoms moving back and forth between the inorganic pool of carbon in the atmosphere, and the organic pool of carbon in the biomass. </a:t>
            </a:r>
          </a:p>
        </p:txBody>
      </p:sp>
      <p:pic>
        <p:nvPicPr>
          <p:cNvPr id="13" name="Picture 12" descr="Slide09.jpg"/>
          <p:cNvPicPr>
            <a:picLocks noChangeAspect="1"/>
          </p:cNvPicPr>
          <p:nvPr/>
        </p:nvPicPr>
        <p:blipFill rotWithShape="1">
          <a:blip r:embed="rId3">
            <a:extLst>
              <a:ext uri="{28A0092B-C50C-407E-A947-70E740481C1C}">
                <a14:useLocalDpi xmlns:a14="http://schemas.microsoft.com/office/drawing/2010/main" val="0"/>
              </a:ext>
            </a:extLst>
          </a:blip>
          <a:srcRect l="3550" t="16704" r="9721" b="14711"/>
          <a:stretch/>
        </p:blipFill>
        <p:spPr>
          <a:xfrm>
            <a:off x="1538114" y="3076222"/>
            <a:ext cx="5679562" cy="2906888"/>
          </a:xfrm>
          <a:prstGeom prst="rect">
            <a:avLst/>
          </a:prstGeom>
        </p:spPr>
      </p:pic>
      <p:sp>
        <p:nvSpPr>
          <p:cNvPr id="16" name="Freeform 15"/>
          <p:cNvSpPr/>
          <p:nvPr/>
        </p:nvSpPr>
        <p:spPr>
          <a:xfrm>
            <a:off x="2949222" y="2707336"/>
            <a:ext cx="2991556" cy="495886"/>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Freeform 16"/>
          <p:cNvSpPr/>
          <p:nvPr/>
        </p:nvSpPr>
        <p:spPr>
          <a:xfrm>
            <a:off x="2991556" y="5842000"/>
            <a:ext cx="2991555" cy="452742"/>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TextBox 17"/>
          <p:cNvSpPr txBox="1"/>
          <p:nvPr/>
        </p:nvSpPr>
        <p:spPr>
          <a:xfrm>
            <a:off x="3414888" y="2257779"/>
            <a:ext cx="2667000" cy="461665"/>
          </a:xfrm>
          <a:prstGeom prst="rect">
            <a:avLst/>
          </a:prstGeom>
          <a:noFill/>
        </p:spPr>
        <p:txBody>
          <a:bodyPr wrap="square" rtlCol="0">
            <a:spAutoFit/>
          </a:bodyPr>
          <a:lstStyle/>
          <a:p>
            <a:r>
              <a:rPr lang="en-US" sz="2400" dirty="0" smtClean="0"/>
              <a:t>Photosynthesis</a:t>
            </a:r>
            <a:endParaRPr lang="en-US" sz="2400" dirty="0"/>
          </a:p>
        </p:txBody>
      </p:sp>
      <p:sp>
        <p:nvSpPr>
          <p:cNvPr id="19" name="TextBox 18"/>
          <p:cNvSpPr txBox="1"/>
          <p:nvPr/>
        </p:nvSpPr>
        <p:spPr>
          <a:xfrm>
            <a:off x="3146777" y="6266520"/>
            <a:ext cx="2667000" cy="461665"/>
          </a:xfrm>
          <a:prstGeom prst="rect">
            <a:avLst/>
          </a:prstGeom>
          <a:noFill/>
        </p:spPr>
        <p:txBody>
          <a:bodyPr wrap="square" rtlCol="0">
            <a:spAutoFit/>
          </a:bodyPr>
          <a:lstStyle/>
          <a:p>
            <a:r>
              <a:rPr lang="en-US" sz="2400" dirty="0" smtClean="0"/>
              <a:t>Cellular Respiration</a:t>
            </a:r>
            <a:endParaRPr lang="en-US" sz="2400" dirty="0"/>
          </a:p>
        </p:txBody>
      </p:sp>
    </p:spTree>
    <p:extLst>
      <p:ext uri="{BB962C8B-B14F-4D97-AF65-F5344CB8AC3E}">
        <p14:creationId xmlns:p14="http://schemas.microsoft.com/office/powerpoint/2010/main" val="20803505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02" y="152400"/>
            <a:ext cx="2209800" cy="4800600"/>
          </a:xfrm>
        </p:spPr>
        <p:txBody>
          <a:bodyPr>
            <a:normAutofit/>
          </a:bodyPr>
          <a:lstStyle/>
          <a:p>
            <a:r>
              <a:rPr lang="en-US" sz="2800" dirty="0" smtClean="0"/>
              <a:t>Meadow ecosystem is outlined in red.</a:t>
            </a:r>
            <a:br>
              <a:rPr lang="en-US" sz="2800" dirty="0" smtClean="0"/>
            </a:br>
            <a:r>
              <a:rPr lang="en-US" sz="2800" dirty="0"/>
              <a:t/>
            </a:r>
            <a:br>
              <a:rPr lang="en-US" sz="2800" dirty="0"/>
            </a:br>
            <a:r>
              <a:rPr lang="en-US" sz="2800" dirty="0" smtClean="0"/>
              <a:t/>
            </a:r>
            <a:br>
              <a:rPr lang="en-US" sz="2800" dirty="0" smtClean="0"/>
            </a:br>
            <a:r>
              <a:rPr lang="en-US" sz="2800" dirty="0" smtClean="0"/>
              <a:t>The rest of the image is a forest ecosystem.</a:t>
            </a:r>
            <a:endParaRPr lang="en-US" sz="2800" dirty="0"/>
          </a:p>
        </p:txBody>
      </p:sp>
      <p:pic>
        <p:nvPicPr>
          <p:cNvPr id="6" name="Picture 5" descr="Manistee Forest meadow close-up.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00631" y="-15567"/>
            <a:ext cx="6943369" cy="6858000"/>
          </a:xfrm>
          <a:prstGeom prst="rect">
            <a:avLst/>
          </a:prstGeom>
        </p:spPr>
      </p:pic>
      <p:sp>
        <p:nvSpPr>
          <p:cNvPr id="5" name="Freeform 4"/>
          <p:cNvSpPr/>
          <p:nvPr/>
        </p:nvSpPr>
        <p:spPr>
          <a:xfrm>
            <a:off x="3439307" y="2263761"/>
            <a:ext cx="3316300" cy="2944730"/>
          </a:xfrm>
          <a:custGeom>
            <a:avLst/>
            <a:gdLst>
              <a:gd name="connsiteX0" fmla="*/ 2923 w 3316300"/>
              <a:gd name="connsiteY0" fmla="*/ 36809 h 2944730"/>
              <a:gd name="connsiteX1" fmla="*/ 21331 w 3316300"/>
              <a:gd name="connsiteY1" fmla="*/ 460114 h 2944730"/>
              <a:gd name="connsiteX2" fmla="*/ 131777 w 3316300"/>
              <a:gd name="connsiteY2" fmla="*/ 496923 h 2944730"/>
              <a:gd name="connsiteX3" fmla="*/ 187000 w 3316300"/>
              <a:gd name="connsiteY3" fmla="*/ 515328 h 2944730"/>
              <a:gd name="connsiteX4" fmla="*/ 260631 w 3316300"/>
              <a:gd name="connsiteY4" fmla="*/ 607351 h 2944730"/>
              <a:gd name="connsiteX5" fmla="*/ 371076 w 3316300"/>
              <a:gd name="connsiteY5" fmla="*/ 680969 h 2944730"/>
              <a:gd name="connsiteX6" fmla="*/ 426299 w 3316300"/>
              <a:gd name="connsiteY6" fmla="*/ 717778 h 2944730"/>
              <a:gd name="connsiteX7" fmla="*/ 463115 w 3316300"/>
              <a:gd name="connsiteY7" fmla="*/ 754587 h 2944730"/>
              <a:gd name="connsiteX8" fmla="*/ 573561 w 3316300"/>
              <a:gd name="connsiteY8" fmla="*/ 828205 h 2944730"/>
              <a:gd name="connsiteX9" fmla="*/ 610376 w 3316300"/>
              <a:gd name="connsiteY9" fmla="*/ 865015 h 2944730"/>
              <a:gd name="connsiteX10" fmla="*/ 720822 w 3316300"/>
              <a:gd name="connsiteY10" fmla="*/ 938633 h 2944730"/>
              <a:gd name="connsiteX11" fmla="*/ 776045 w 3316300"/>
              <a:gd name="connsiteY11" fmla="*/ 1049060 h 2944730"/>
              <a:gd name="connsiteX12" fmla="*/ 812860 w 3316300"/>
              <a:gd name="connsiteY12" fmla="*/ 1104274 h 2944730"/>
              <a:gd name="connsiteX13" fmla="*/ 868083 w 3316300"/>
              <a:gd name="connsiteY13" fmla="*/ 1122678 h 2944730"/>
              <a:gd name="connsiteX14" fmla="*/ 868083 w 3316300"/>
              <a:gd name="connsiteY14" fmla="*/ 1509174 h 2944730"/>
              <a:gd name="connsiteX15" fmla="*/ 812860 w 3316300"/>
              <a:gd name="connsiteY15" fmla="*/ 1582793 h 2944730"/>
              <a:gd name="connsiteX16" fmla="*/ 776045 w 3316300"/>
              <a:gd name="connsiteY16" fmla="*/ 1638006 h 2944730"/>
              <a:gd name="connsiteX17" fmla="*/ 720822 w 3316300"/>
              <a:gd name="connsiteY17" fmla="*/ 1619602 h 2944730"/>
              <a:gd name="connsiteX18" fmla="*/ 573561 w 3316300"/>
              <a:gd name="connsiteY18" fmla="*/ 1711624 h 2944730"/>
              <a:gd name="connsiteX19" fmla="*/ 536745 w 3316300"/>
              <a:gd name="connsiteY19" fmla="*/ 1748434 h 2944730"/>
              <a:gd name="connsiteX20" fmla="*/ 481522 w 3316300"/>
              <a:gd name="connsiteY20" fmla="*/ 1895670 h 2944730"/>
              <a:gd name="connsiteX21" fmla="*/ 444707 w 3316300"/>
              <a:gd name="connsiteY21" fmla="*/ 2006097 h 2944730"/>
              <a:gd name="connsiteX22" fmla="*/ 426299 w 3316300"/>
              <a:gd name="connsiteY22" fmla="*/ 2061311 h 2944730"/>
              <a:gd name="connsiteX23" fmla="*/ 463115 w 3316300"/>
              <a:gd name="connsiteY23" fmla="*/ 2263761 h 2944730"/>
              <a:gd name="connsiteX24" fmla="*/ 499930 w 3316300"/>
              <a:gd name="connsiteY24" fmla="*/ 2374189 h 2944730"/>
              <a:gd name="connsiteX25" fmla="*/ 555153 w 3316300"/>
              <a:gd name="connsiteY25" fmla="*/ 2705471 h 2944730"/>
              <a:gd name="connsiteX26" fmla="*/ 591968 w 3316300"/>
              <a:gd name="connsiteY26" fmla="*/ 2760684 h 2944730"/>
              <a:gd name="connsiteX27" fmla="*/ 647191 w 3316300"/>
              <a:gd name="connsiteY27" fmla="*/ 2797494 h 2944730"/>
              <a:gd name="connsiteX28" fmla="*/ 702414 w 3316300"/>
              <a:gd name="connsiteY28" fmla="*/ 2907921 h 2944730"/>
              <a:gd name="connsiteX29" fmla="*/ 776045 w 3316300"/>
              <a:gd name="connsiteY29" fmla="*/ 2944730 h 2944730"/>
              <a:gd name="connsiteX30" fmla="*/ 1070567 w 3316300"/>
              <a:gd name="connsiteY30" fmla="*/ 2926326 h 2944730"/>
              <a:gd name="connsiteX31" fmla="*/ 1144198 w 3316300"/>
              <a:gd name="connsiteY31" fmla="*/ 2815898 h 2944730"/>
              <a:gd name="connsiteX32" fmla="*/ 1254644 w 3316300"/>
              <a:gd name="connsiteY32" fmla="*/ 2760684 h 2944730"/>
              <a:gd name="connsiteX33" fmla="*/ 1567574 w 3316300"/>
              <a:gd name="connsiteY33" fmla="*/ 2760684 h 2944730"/>
              <a:gd name="connsiteX34" fmla="*/ 1549166 w 3316300"/>
              <a:gd name="connsiteY34" fmla="*/ 2631853 h 2944730"/>
              <a:gd name="connsiteX35" fmla="*/ 1530758 w 3316300"/>
              <a:gd name="connsiteY35" fmla="*/ 2576639 h 2944730"/>
              <a:gd name="connsiteX36" fmla="*/ 1493943 w 3316300"/>
              <a:gd name="connsiteY36" fmla="*/ 2429402 h 2944730"/>
              <a:gd name="connsiteX37" fmla="*/ 1530758 w 3316300"/>
              <a:gd name="connsiteY37" fmla="*/ 2374189 h 2944730"/>
              <a:gd name="connsiteX38" fmla="*/ 1604389 w 3316300"/>
              <a:gd name="connsiteY38" fmla="*/ 2355784 h 2944730"/>
              <a:gd name="connsiteX39" fmla="*/ 1659612 w 3316300"/>
              <a:gd name="connsiteY39" fmla="*/ 2337380 h 2944730"/>
              <a:gd name="connsiteX40" fmla="*/ 1825281 w 3316300"/>
              <a:gd name="connsiteY40" fmla="*/ 2410998 h 2944730"/>
              <a:gd name="connsiteX41" fmla="*/ 1898911 w 3316300"/>
              <a:gd name="connsiteY41" fmla="*/ 2503021 h 2944730"/>
              <a:gd name="connsiteX42" fmla="*/ 1954134 w 3316300"/>
              <a:gd name="connsiteY42" fmla="*/ 2521425 h 2944730"/>
              <a:gd name="connsiteX43" fmla="*/ 2101396 w 3316300"/>
              <a:gd name="connsiteY43" fmla="*/ 2613448 h 2944730"/>
              <a:gd name="connsiteX44" fmla="*/ 2156619 w 3316300"/>
              <a:gd name="connsiteY44" fmla="*/ 2631853 h 2944730"/>
              <a:gd name="connsiteX45" fmla="*/ 2543179 w 3316300"/>
              <a:gd name="connsiteY45" fmla="*/ 2705471 h 2944730"/>
              <a:gd name="connsiteX46" fmla="*/ 2561587 w 3316300"/>
              <a:gd name="connsiteY46" fmla="*/ 2760684 h 2944730"/>
              <a:gd name="connsiteX47" fmla="*/ 2598402 w 3316300"/>
              <a:gd name="connsiteY47" fmla="*/ 2797494 h 2944730"/>
              <a:gd name="connsiteX48" fmla="*/ 2727256 w 3316300"/>
              <a:gd name="connsiteY48" fmla="*/ 2834303 h 2944730"/>
              <a:gd name="connsiteX49" fmla="*/ 3261077 w 3316300"/>
              <a:gd name="connsiteY49" fmla="*/ 2815898 h 2944730"/>
              <a:gd name="connsiteX50" fmla="*/ 3297893 w 3316300"/>
              <a:gd name="connsiteY50" fmla="*/ 2779089 h 2944730"/>
              <a:gd name="connsiteX51" fmla="*/ 3316300 w 3316300"/>
              <a:gd name="connsiteY51" fmla="*/ 2723875 h 2944730"/>
              <a:gd name="connsiteX52" fmla="*/ 3279485 w 3316300"/>
              <a:gd name="connsiteY52" fmla="*/ 2595043 h 2944730"/>
              <a:gd name="connsiteX53" fmla="*/ 3169039 w 3316300"/>
              <a:gd name="connsiteY53" fmla="*/ 2521425 h 2944730"/>
              <a:gd name="connsiteX54" fmla="*/ 3077001 w 3316300"/>
              <a:gd name="connsiteY54" fmla="*/ 2429402 h 2944730"/>
              <a:gd name="connsiteX55" fmla="*/ 3040186 w 3316300"/>
              <a:gd name="connsiteY55" fmla="*/ 2374189 h 2944730"/>
              <a:gd name="connsiteX56" fmla="*/ 2598402 w 3316300"/>
              <a:gd name="connsiteY56" fmla="*/ 2355784 h 2944730"/>
              <a:gd name="connsiteX57" fmla="*/ 2377510 w 3316300"/>
              <a:gd name="connsiteY57" fmla="*/ 2300570 h 2944730"/>
              <a:gd name="connsiteX58" fmla="*/ 2248657 w 3316300"/>
              <a:gd name="connsiteY58" fmla="*/ 2263761 h 2944730"/>
              <a:gd name="connsiteX59" fmla="*/ 2175026 w 3316300"/>
              <a:gd name="connsiteY59" fmla="*/ 2245357 h 2944730"/>
              <a:gd name="connsiteX60" fmla="*/ 2009357 w 3316300"/>
              <a:gd name="connsiteY60" fmla="*/ 2153334 h 2944730"/>
              <a:gd name="connsiteX61" fmla="*/ 1954134 w 3316300"/>
              <a:gd name="connsiteY61" fmla="*/ 2116525 h 2944730"/>
              <a:gd name="connsiteX62" fmla="*/ 1898911 w 3316300"/>
              <a:gd name="connsiteY62" fmla="*/ 2024502 h 2944730"/>
              <a:gd name="connsiteX63" fmla="*/ 1806873 w 3316300"/>
              <a:gd name="connsiteY63" fmla="*/ 1932479 h 2944730"/>
              <a:gd name="connsiteX64" fmla="*/ 1770058 w 3316300"/>
              <a:gd name="connsiteY64" fmla="*/ 1858861 h 2944730"/>
              <a:gd name="connsiteX65" fmla="*/ 1714835 w 3316300"/>
              <a:gd name="connsiteY65" fmla="*/ 1822052 h 2944730"/>
              <a:gd name="connsiteX66" fmla="*/ 1696427 w 3316300"/>
              <a:gd name="connsiteY66" fmla="*/ 1656411 h 2944730"/>
              <a:gd name="connsiteX67" fmla="*/ 1678020 w 3316300"/>
              <a:gd name="connsiteY67" fmla="*/ 1435556 h 2944730"/>
              <a:gd name="connsiteX68" fmla="*/ 1678020 w 3316300"/>
              <a:gd name="connsiteY68" fmla="*/ 1177892 h 2944730"/>
              <a:gd name="connsiteX69" fmla="*/ 1530758 w 3316300"/>
              <a:gd name="connsiteY69" fmla="*/ 1067465 h 2944730"/>
              <a:gd name="connsiteX70" fmla="*/ 1475535 w 3316300"/>
              <a:gd name="connsiteY70" fmla="*/ 1030656 h 2944730"/>
              <a:gd name="connsiteX71" fmla="*/ 1457128 w 3316300"/>
              <a:gd name="connsiteY71" fmla="*/ 975442 h 2944730"/>
              <a:gd name="connsiteX72" fmla="*/ 1493943 w 3316300"/>
              <a:gd name="connsiteY72" fmla="*/ 680969 h 2944730"/>
              <a:gd name="connsiteX73" fmla="*/ 1457128 w 3316300"/>
              <a:gd name="connsiteY73" fmla="*/ 423305 h 2944730"/>
              <a:gd name="connsiteX74" fmla="*/ 1346682 w 3316300"/>
              <a:gd name="connsiteY74" fmla="*/ 349687 h 2944730"/>
              <a:gd name="connsiteX75" fmla="*/ 1273051 w 3316300"/>
              <a:gd name="connsiteY75" fmla="*/ 257664 h 2944730"/>
              <a:gd name="connsiteX76" fmla="*/ 1217828 w 3316300"/>
              <a:gd name="connsiteY76" fmla="*/ 239259 h 2944730"/>
              <a:gd name="connsiteX77" fmla="*/ 1070567 w 3316300"/>
              <a:gd name="connsiteY77" fmla="*/ 257664 h 2944730"/>
              <a:gd name="connsiteX78" fmla="*/ 1015344 w 3316300"/>
              <a:gd name="connsiteY78" fmla="*/ 294473 h 2944730"/>
              <a:gd name="connsiteX79" fmla="*/ 960121 w 3316300"/>
              <a:gd name="connsiteY79" fmla="*/ 312878 h 2944730"/>
              <a:gd name="connsiteX80" fmla="*/ 868083 w 3316300"/>
              <a:gd name="connsiteY80" fmla="*/ 294473 h 2944730"/>
              <a:gd name="connsiteX81" fmla="*/ 849675 w 3316300"/>
              <a:gd name="connsiteY81" fmla="*/ 239259 h 2944730"/>
              <a:gd name="connsiteX82" fmla="*/ 812860 w 3316300"/>
              <a:gd name="connsiteY82" fmla="*/ 92023 h 2944730"/>
              <a:gd name="connsiteX83" fmla="*/ 757637 w 3316300"/>
              <a:gd name="connsiteY83" fmla="*/ 55214 h 2944730"/>
              <a:gd name="connsiteX84" fmla="*/ 407892 w 3316300"/>
              <a:gd name="connsiteY84" fmla="*/ 0 h 2944730"/>
              <a:gd name="connsiteX85" fmla="*/ 2923 w 3316300"/>
              <a:gd name="connsiteY85" fmla="*/ 36809 h 294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316300" h="2944730">
                <a:moveTo>
                  <a:pt x="2923" y="36809"/>
                </a:moveTo>
                <a:cubicBezTo>
                  <a:pt x="9059" y="177911"/>
                  <a:pt x="-16756" y="324111"/>
                  <a:pt x="21331" y="460114"/>
                </a:cubicBezTo>
                <a:cubicBezTo>
                  <a:pt x="31796" y="497482"/>
                  <a:pt x="94962" y="484653"/>
                  <a:pt x="131777" y="496923"/>
                </a:cubicBezTo>
                <a:lnTo>
                  <a:pt x="187000" y="515328"/>
                </a:lnTo>
                <a:cubicBezTo>
                  <a:pt x="211155" y="551554"/>
                  <a:pt x="225656" y="581124"/>
                  <a:pt x="260631" y="607351"/>
                </a:cubicBezTo>
                <a:cubicBezTo>
                  <a:pt x="296028" y="633894"/>
                  <a:pt x="334261" y="656430"/>
                  <a:pt x="371076" y="680969"/>
                </a:cubicBezTo>
                <a:cubicBezTo>
                  <a:pt x="389484" y="693239"/>
                  <a:pt x="410655" y="702137"/>
                  <a:pt x="426299" y="717778"/>
                </a:cubicBezTo>
                <a:cubicBezTo>
                  <a:pt x="438571" y="730048"/>
                  <a:pt x="449231" y="744176"/>
                  <a:pt x="463115" y="754587"/>
                </a:cubicBezTo>
                <a:cubicBezTo>
                  <a:pt x="498513" y="781131"/>
                  <a:pt x="542274" y="796922"/>
                  <a:pt x="573561" y="828205"/>
                </a:cubicBezTo>
                <a:cubicBezTo>
                  <a:pt x="585833" y="840475"/>
                  <a:pt x="596492" y="854604"/>
                  <a:pt x="610376" y="865015"/>
                </a:cubicBezTo>
                <a:cubicBezTo>
                  <a:pt x="645773" y="891559"/>
                  <a:pt x="720822" y="938633"/>
                  <a:pt x="720822" y="938633"/>
                </a:cubicBezTo>
                <a:cubicBezTo>
                  <a:pt x="750687" y="1058078"/>
                  <a:pt x="716368" y="974477"/>
                  <a:pt x="776045" y="1049060"/>
                </a:cubicBezTo>
                <a:cubicBezTo>
                  <a:pt x="789865" y="1066332"/>
                  <a:pt x="795585" y="1090457"/>
                  <a:pt x="812860" y="1104274"/>
                </a:cubicBezTo>
                <a:cubicBezTo>
                  <a:pt x="828012" y="1116394"/>
                  <a:pt x="849675" y="1116543"/>
                  <a:pt x="868083" y="1122678"/>
                </a:cubicBezTo>
                <a:cubicBezTo>
                  <a:pt x="916445" y="1267736"/>
                  <a:pt x="916220" y="1244464"/>
                  <a:pt x="868083" y="1509174"/>
                </a:cubicBezTo>
                <a:cubicBezTo>
                  <a:pt x="862595" y="1539355"/>
                  <a:pt x="830692" y="1557832"/>
                  <a:pt x="812860" y="1582793"/>
                </a:cubicBezTo>
                <a:cubicBezTo>
                  <a:pt x="800001" y="1600792"/>
                  <a:pt x="788317" y="1619602"/>
                  <a:pt x="776045" y="1638006"/>
                </a:cubicBezTo>
                <a:cubicBezTo>
                  <a:pt x="757637" y="1631871"/>
                  <a:pt x="740106" y="1617460"/>
                  <a:pt x="720822" y="1619602"/>
                </a:cubicBezTo>
                <a:cubicBezTo>
                  <a:pt x="592568" y="1633850"/>
                  <a:pt x="630093" y="1640971"/>
                  <a:pt x="573561" y="1711624"/>
                </a:cubicBezTo>
                <a:cubicBezTo>
                  <a:pt x="562719" y="1725174"/>
                  <a:pt x="546372" y="1733995"/>
                  <a:pt x="536745" y="1748434"/>
                </a:cubicBezTo>
                <a:cubicBezTo>
                  <a:pt x="491858" y="1815753"/>
                  <a:pt x="503597" y="1822099"/>
                  <a:pt x="481522" y="1895670"/>
                </a:cubicBezTo>
                <a:cubicBezTo>
                  <a:pt x="470371" y="1932834"/>
                  <a:pt x="456979" y="1969288"/>
                  <a:pt x="444707" y="2006097"/>
                </a:cubicBezTo>
                <a:lnTo>
                  <a:pt x="426299" y="2061311"/>
                </a:lnTo>
                <a:cubicBezTo>
                  <a:pt x="439265" y="2152054"/>
                  <a:pt x="439444" y="2184869"/>
                  <a:pt x="463115" y="2263761"/>
                </a:cubicBezTo>
                <a:cubicBezTo>
                  <a:pt x="474266" y="2300925"/>
                  <a:pt x="499930" y="2374189"/>
                  <a:pt x="499930" y="2374189"/>
                </a:cubicBezTo>
                <a:cubicBezTo>
                  <a:pt x="505192" y="2437322"/>
                  <a:pt x="503571" y="2628112"/>
                  <a:pt x="555153" y="2705471"/>
                </a:cubicBezTo>
                <a:cubicBezTo>
                  <a:pt x="567425" y="2723875"/>
                  <a:pt x="576325" y="2745044"/>
                  <a:pt x="591968" y="2760684"/>
                </a:cubicBezTo>
                <a:cubicBezTo>
                  <a:pt x="607612" y="2776326"/>
                  <a:pt x="628783" y="2785224"/>
                  <a:pt x="647191" y="2797494"/>
                </a:cubicBezTo>
                <a:cubicBezTo>
                  <a:pt x="659756" y="2835180"/>
                  <a:pt x="669477" y="2880478"/>
                  <a:pt x="702414" y="2907921"/>
                </a:cubicBezTo>
                <a:cubicBezTo>
                  <a:pt x="723495" y="2925486"/>
                  <a:pt x="751501" y="2932460"/>
                  <a:pt x="776045" y="2944730"/>
                </a:cubicBezTo>
                <a:lnTo>
                  <a:pt x="1070567" y="2926326"/>
                </a:lnTo>
                <a:cubicBezTo>
                  <a:pt x="1112326" y="2911713"/>
                  <a:pt x="1107385" y="2840436"/>
                  <a:pt x="1144198" y="2815898"/>
                </a:cubicBezTo>
                <a:cubicBezTo>
                  <a:pt x="1215566" y="2768327"/>
                  <a:pt x="1178434" y="2786084"/>
                  <a:pt x="1254644" y="2760684"/>
                </a:cubicBezTo>
                <a:cubicBezTo>
                  <a:pt x="1257727" y="2760992"/>
                  <a:pt x="1535398" y="2803578"/>
                  <a:pt x="1567574" y="2760684"/>
                </a:cubicBezTo>
                <a:cubicBezTo>
                  <a:pt x="1593605" y="2725982"/>
                  <a:pt x="1557675" y="2674390"/>
                  <a:pt x="1549166" y="2631853"/>
                </a:cubicBezTo>
                <a:cubicBezTo>
                  <a:pt x="1545361" y="2612829"/>
                  <a:pt x="1535863" y="2595356"/>
                  <a:pt x="1530758" y="2576639"/>
                </a:cubicBezTo>
                <a:cubicBezTo>
                  <a:pt x="1517445" y="2527832"/>
                  <a:pt x="1506215" y="2478481"/>
                  <a:pt x="1493943" y="2429402"/>
                </a:cubicBezTo>
                <a:cubicBezTo>
                  <a:pt x="1506215" y="2410998"/>
                  <a:pt x="1512352" y="2386458"/>
                  <a:pt x="1530758" y="2374189"/>
                </a:cubicBezTo>
                <a:cubicBezTo>
                  <a:pt x="1551809" y="2360157"/>
                  <a:pt x="1580063" y="2362733"/>
                  <a:pt x="1604389" y="2355784"/>
                </a:cubicBezTo>
                <a:cubicBezTo>
                  <a:pt x="1623046" y="2350454"/>
                  <a:pt x="1641204" y="2343515"/>
                  <a:pt x="1659612" y="2337380"/>
                </a:cubicBezTo>
                <a:cubicBezTo>
                  <a:pt x="1714288" y="2355602"/>
                  <a:pt x="1781524" y="2367249"/>
                  <a:pt x="1825281" y="2410998"/>
                </a:cubicBezTo>
                <a:cubicBezTo>
                  <a:pt x="1862904" y="2448614"/>
                  <a:pt x="1853372" y="2475702"/>
                  <a:pt x="1898911" y="2503021"/>
                </a:cubicBezTo>
                <a:cubicBezTo>
                  <a:pt x="1915550" y="2513003"/>
                  <a:pt x="1935726" y="2515290"/>
                  <a:pt x="1954134" y="2521425"/>
                </a:cubicBezTo>
                <a:cubicBezTo>
                  <a:pt x="2012479" y="2608926"/>
                  <a:pt x="1969964" y="2569644"/>
                  <a:pt x="2101396" y="2613448"/>
                </a:cubicBezTo>
                <a:lnTo>
                  <a:pt x="2156619" y="2631853"/>
                </a:lnTo>
                <a:cubicBezTo>
                  <a:pt x="2216946" y="2812806"/>
                  <a:pt x="2136274" y="2627979"/>
                  <a:pt x="2543179" y="2705471"/>
                </a:cubicBezTo>
                <a:cubicBezTo>
                  <a:pt x="2562237" y="2709100"/>
                  <a:pt x="2551604" y="2744049"/>
                  <a:pt x="2561587" y="2760684"/>
                </a:cubicBezTo>
                <a:cubicBezTo>
                  <a:pt x="2570516" y="2775564"/>
                  <a:pt x="2583521" y="2788567"/>
                  <a:pt x="2598402" y="2797494"/>
                </a:cubicBezTo>
                <a:cubicBezTo>
                  <a:pt x="2617261" y="2808808"/>
                  <a:pt x="2713508" y="2830867"/>
                  <a:pt x="2727256" y="2834303"/>
                </a:cubicBezTo>
                <a:cubicBezTo>
                  <a:pt x="2905196" y="2828168"/>
                  <a:pt x="3083859" y="2833045"/>
                  <a:pt x="3261077" y="2815898"/>
                </a:cubicBezTo>
                <a:cubicBezTo>
                  <a:pt x="3278350" y="2814227"/>
                  <a:pt x="3288964" y="2793969"/>
                  <a:pt x="3297893" y="2779089"/>
                </a:cubicBezTo>
                <a:cubicBezTo>
                  <a:pt x="3307876" y="2762454"/>
                  <a:pt x="3310164" y="2742280"/>
                  <a:pt x="3316300" y="2723875"/>
                </a:cubicBezTo>
                <a:cubicBezTo>
                  <a:pt x="3316140" y="2723235"/>
                  <a:pt x="3288289" y="2603845"/>
                  <a:pt x="3279485" y="2595043"/>
                </a:cubicBezTo>
                <a:cubicBezTo>
                  <a:pt x="3248197" y="2563760"/>
                  <a:pt x="3169039" y="2521425"/>
                  <a:pt x="3169039" y="2521425"/>
                </a:cubicBezTo>
                <a:cubicBezTo>
                  <a:pt x="3078866" y="2341108"/>
                  <a:pt x="3189850" y="2519666"/>
                  <a:pt x="3077001" y="2429402"/>
                </a:cubicBezTo>
                <a:cubicBezTo>
                  <a:pt x="3059727" y="2415585"/>
                  <a:pt x="3062049" y="2377552"/>
                  <a:pt x="3040186" y="2374189"/>
                </a:cubicBezTo>
                <a:cubicBezTo>
                  <a:pt x="2894510" y="2351781"/>
                  <a:pt x="2745663" y="2361919"/>
                  <a:pt x="2598402" y="2355784"/>
                </a:cubicBezTo>
                <a:cubicBezTo>
                  <a:pt x="2413893" y="2294292"/>
                  <a:pt x="2563411" y="2337744"/>
                  <a:pt x="2377510" y="2300570"/>
                </a:cubicBezTo>
                <a:cubicBezTo>
                  <a:pt x="2281584" y="2281388"/>
                  <a:pt x="2330543" y="2287153"/>
                  <a:pt x="2248657" y="2263761"/>
                </a:cubicBezTo>
                <a:cubicBezTo>
                  <a:pt x="2224331" y="2256812"/>
                  <a:pt x="2199352" y="2252306"/>
                  <a:pt x="2175026" y="2245357"/>
                </a:cubicBezTo>
                <a:cubicBezTo>
                  <a:pt x="2089981" y="2221063"/>
                  <a:pt x="2108238" y="2219243"/>
                  <a:pt x="2009357" y="2153334"/>
                </a:cubicBezTo>
                <a:lnTo>
                  <a:pt x="1954134" y="2116525"/>
                </a:lnTo>
                <a:cubicBezTo>
                  <a:pt x="1922168" y="2020639"/>
                  <a:pt x="1956666" y="2096683"/>
                  <a:pt x="1898911" y="2024502"/>
                </a:cubicBezTo>
                <a:cubicBezTo>
                  <a:pt x="1828784" y="1936858"/>
                  <a:pt x="1901543" y="1995582"/>
                  <a:pt x="1806873" y="1932479"/>
                </a:cubicBezTo>
                <a:cubicBezTo>
                  <a:pt x="1794601" y="1907940"/>
                  <a:pt x="1787624" y="1879937"/>
                  <a:pt x="1770058" y="1858861"/>
                </a:cubicBezTo>
                <a:cubicBezTo>
                  <a:pt x="1755894" y="1841868"/>
                  <a:pt x="1722396" y="1842842"/>
                  <a:pt x="1714835" y="1822052"/>
                </a:cubicBezTo>
                <a:cubicBezTo>
                  <a:pt x="1695847" y="1769844"/>
                  <a:pt x="1701695" y="1711714"/>
                  <a:pt x="1696427" y="1656411"/>
                </a:cubicBezTo>
                <a:cubicBezTo>
                  <a:pt x="1689422" y="1582870"/>
                  <a:pt x="1684156" y="1509174"/>
                  <a:pt x="1678020" y="1435556"/>
                </a:cubicBezTo>
                <a:cubicBezTo>
                  <a:pt x="1683536" y="1374888"/>
                  <a:pt x="1722051" y="1251265"/>
                  <a:pt x="1678020" y="1177892"/>
                </a:cubicBezTo>
                <a:cubicBezTo>
                  <a:pt x="1655320" y="1140065"/>
                  <a:pt x="1539882" y="1073547"/>
                  <a:pt x="1530758" y="1067465"/>
                </a:cubicBezTo>
                <a:lnTo>
                  <a:pt x="1475535" y="1030656"/>
                </a:lnTo>
                <a:cubicBezTo>
                  <a:pt x="1469399" y="1012251"/>
                  <a:pt x="1457128" y="994842"/>
                  <a:pt x="1457128" y="975442"/>
                </a:cubicBezTo>
                <a:cubicBezTo>
                  <a:pt x="1457128" y="848016"/>
                  <a:pt x="1472049" y="790421"/>
                  <a:pt x="1493943" y="680969"/>
                </a:cubicBezTo>
                <a:cubicBezTo>
                  <a:pt x="1481671" y="595081"/>
                  <a:pt x="1529321" y="471425"/>
                  <a:pt x="1457128" y="423305"/>
                </a:cubicBezTo>
                <a:lnTo>
                  <a:pt x="1346682" y="349687"/>
                </a:lnTo>
                <a:cubicBezTo>
                  <a:pt x="1329958" y="324604"/>
                  <a:pt x="1302197" y="275148"/>
                  <a:pt x="1273051" y="257664"/>
                </a:cubicBezTo>
                <a:cubicBezTo>
                  <a:pt x="1256412" y="247682"/>
                  <a:pt x="1236236" y="245394"/>
                  <a:pt x="1217828" y="239259"/>
                </a:cubicBezTo>
                <a:cubicBezTo>
                  <a:pt x="1168741" y="245394"/>
                  <a:pt x="1118293" y="244650"/>
                  <a:pt x="1070567" y="257664"/>
                </a:cubicBezTo>
                <a:cubicBezTo>
                  <a:pt x="1049224" y="263484"/>
                  <a:pt x="1035131" y="284581"/>
                  <a:pt x="1015344" y="294473"/>
                </a:cubicBezTo>
                <a:cubicBezTo>
                  <a:pt x="997989" y="303149"/>
                  <a:pt x="978529" y="306743"/>
                  <a:pt x="960121" y="312878"/>
                </a:cubicBezTo>
                <a:cubicBezTo>
                  <a:pt x="929442" y="306743"/>
                  <a:pt x="894116" y="311826"/>
                  <a:pt x="868083" y="294473"/>
                </a:cubicBezTo>
                <a:cubicBezTo>
                  <a:pt x="851940" y="283713"/>
                  <a:pt x="854381" y="258080"/>
                  <a:pt x="849675" y="239259"/>
                </a:cubicBezTo>
                <a:cubicBezTo>
                  <a:pt x="848424" y="234254"/>
                  <a:pt x="828162" y="111147"/>
                  <a:pt x="812860" y="92023"/>
                </a:cubicBezTo>
                <a:cubicBezTo>
                  <a:pt x="799039" y="74750"/>
                  <a:pt x="777853" y="64197"/>
                  <a:pt x="757637" y="55214"/>
                </a:cubicBezTo>
                <a:cubicBezTo>
                  <a:pt x="627630" y="-2557"/>
                  <a:pt x="569740" y="12448"/>
                  <a:pt x="407892" y="0"/>
                </a:cubicBezTo>
                <a:lnTo>
                  <a:pt x="2923" y="36809"/>
                </a:lnTo>
                <a:close/>
              </a:path>
            </a:pathLst>
          </a:cu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5246180" y="2282166"/>
            <a:ext cx="2429810" cy="2098120"/>
          </a:xfrm>
          <a:custGeom>
            <a:avLst/>
            <a:gdLst>
              <a:gd name="connsiteX0" fmla="*/ 754714 w 2429810"/>
              <a:gd name="connsiteY0" fmla="*/ 92023 h 2098120"/>
              <a:gd name="connsiteX1" fmla="*/ 570637 w 2429810"/>
              <a:gd name="connsiteY1" fmla="*/ 36809 h 2098120"/>
              <a:gd name="connsiteX2" fmla="*/ 460191 w 2429810"/>
              <a:gd name="connsiteY2" fmla="*/ 0 h 2098120"/>
              <a:gd name="connsiteX3" fmla="*/ 128854 w 2429810"/>
              <a:gd name="connsiteY3" fmla="*/ 18404 h 2098120"/>
              <a:gd name="connsiteX4" fmla="*/ 73631 w 2429810"/>
              <a:gd name="connsiteY4" fmla="*/ 36809 h 2098120"/>
              <a:gd name="connsiteX5" fmla="*/ 18408 w 2429810"/>
              <a:gd name="connsiteY5" fmla="*/ 202450 h 2098120"/>
              <a:gd name="connsiteX6" fmla="*/ 0 w 2429810"/>
              <a:gd name="connsiteY6" fmla="*/ 257664 h 2098120"/>
              <a:gd name="connsiteX7" fmla="*/ 18408 w 2429810"/>
              <a:gd name="connsiteY7" fmla="*/ 386496 h 2098120"/>
              <a:gd name="connsiteX8" fmla="*/ 184077 w 2429810"/>
              <a:gd name="connsiteY8" fmla="*/ 478518 h 2098120"/>
              <a:gd name="connsiteX9" fmla="*/ 239300 w 2429810"/>
              <a:gd name="connsiteY9" fmla="*/ 570541 h 2098120"/>
              <a:gd name="connsiteX10" fmla="*/ 331338 w 2429810"/>
              <a:gd name="connsiteY10" fmla="*/ 662564 h 2098120"/>
              <a:gd name="connsiteX11" fmla="*/ 368153 w 2429810"/>
              <a:gd name="connsiteY11" fmla="*/ 717778 h 2098120"/>
              <a:gd name="connsiteX12" fmla="*/ 533822 w 2429810"/>
              <a:gd name="connsiteY12" fmla="*/ 772991 h 2098120"/>
              <a:gd name="connsiteX13" fmla="*/ 589045 w 2429810"/>
              <a:gd name="connsiteY13" fmla="*/ 791396 h 2098120"/>
              <a:gd name="connsiteX14" fmla="*/ 644268 w 2429810"/>
              <a:gd name="connsiteY14" fmla="*/ 809800 h 2098120"/>
              <a:gd name="connsiteX15" fmla="*/ 736306 w 2429810"/>
              <a:gd name="connsiteY15" fmla="*/ 883419 h 2098120"/>
              <a:gd name="connsiteX16" fmla="*/ 809937 w 2429810"/>
              <a:gd name="connsiteY16" fmla="*/ 901823 h 2098120"/>
              <a:gd name="connsiteX17" fmla="*/ 901975 w 2429810"/>
              <a:gd name="connsiteY17" fmla="*/ 975442 h 2098120"/>
              <a:gd name="connsiteX18" fmla="*/ 1012421 w 2429810"/>
              <a:gd name="connsiteY18" fmla="*/ 1067464 h 2098120"/>
              <a:gd name="connsiteX19" fmla="*/ 1049236 w 2429810"/>
              <a:gd name="connsiteY19" fmla="*/ 1251510 h 2098120"/>
              <a:gd name="connsiteX20" fmla="*/ 1086052 w 2429810"/>
              <a:gd name="connsiteY20" fmla="*/ 1288319 h 2098120"/>
              <a:gd name="connsiteX21" fmla="*/ 1141274 w 2429810"/>
              <a:gd name="connsiteY21" fmla="*/ 1417151 h 2098120"/>
              <a:gd name="connsiteX22" fmla="*/ 1178090 w 2429810"/>
              <a:gd name="connsiteY22" fmla="*/ 1472365 h 2098120"/>
              <a:gd name="connsiteX23" fmla="*/ 1233313 w 2429810"/>
              <a:gd name="connsiteY23" fmla="*/ 1509174 h 2098120"/>
              <a:gd name="connsiteX24" fmla="*/ 1251720 w 2429810"/>
              <a:gd name="connsiteY24" fmla="*/ 1564388 h 2098120"/>
              <a:gd name="connsiteX25" fmla="*/ 1306943 w 2429810"/>
              <a:gd name="connsiteY25" fmla="*/ 1601197 h 2098120"/>
              <a:gd name="connsiteX26" fmla="*/ 1343759 w 2429810"/>
              <a:gd name="connsiteY26" fmla="*/ 1822051 h 2098120"/>
              <a:gd name="connsiteX27" fmla="*/ 1380574 w 2429810"/>
              <a:gd name="connsiteY27" fmla="*/ 1858861 h 2098120"/>
              <a:gd name="connsiteX28" fmla="*/ 1472612 w 2429810"/>
              <a:gd name="connsiteY28" fmla="*/ 2024502 h 2098120"/>
              <a:gd name="connsiteX29" fmla="*/ 1527835 w 2429810"/>
              <a:gd name="connsiteY29" fmla="*/ 2042906 h 2098120"/>
              <a:gd name="connsiteX30" fmla="*/ 1748727 w 2429810"/>
              <a:gd name="connsiteY30" fmla="*/ 2024502 h 2098120"/>
              <a:gd name="connsiteX31" fmla="*/ 1785542 w 2429810"/>
              <a:gd name="connsiteY31" fmla="*/ 1987692 h 2098120"/>
              <a:gd name="connsiteX32" fmla="*/ 1840765 w 2429810"/>
              <a:gd name="connsiteY32" fmla="*/ 1950883 h 2098120"/>
              <a:gd name="connsiteX33" fmla="*/ 1895988 w 2429810"/>
              <a:gd name="connsiteY33" fmla="*/ 1969288 h 2098120"/>
              <a:gd name="connsiteX34" fmla="*/ 1914396 w 2429810"/>
              <a:gd name="connsiteY34" fmla="*/ 2024502 h 2098120"/>
              <a:gd name="connsiteX35" fmla="*/ 2006434 w 2429810"/>
              <a:gd name="connsiteY35" fmla="*/ 2098120 h 2098120"/>
              <a:gd name="connsiteX36" fmla="*/ 2135288 w 2429810"/>
              <a:gd name="connsiteY36" fmla="*/ 2079715 h 2098120"/>
              <a:gd name="connsiteX37" fmla="*/ 2172103 w 2429810"/>
              <a:gd name="connsiteY37" fmla="*/ 1969288 h 2098120"/>
              <a:gd name="connsiteX38" fmla="*/ 2208918 w 2429810"/>
              <a:gd name="connsiteY38" fmla="*/ 1766838 h 2098120"/>
              <a:gd name="connsiteX39" fmla="*/ 2245733 w 2429810"/>
              <a:gd name="connsiteY39" fmla="*/ 1711624 h 2098120"/>
              <a:gd name="connsiteX40" fmla="*/ 2300956 w 2429810"/>
              <a:gd name="connsiteY40" fmla="*/ 1545983 h 2098120"/>
              <a:gd name="connsiteX41" fmla="*/ 2319364 w 2429810"/>
              <a:gd name="connsiteY41" fmla="*/ 1490769 h 2098120"/>
              <a:gd name="connsiteX42" fmla="*/ 2374587 w 2429810"/>
              <a:gd name="connsiteY42" fmla="*/ 1380342 h 2098120"/>
              <a:gd name="connsiteX43" fmla="*/ 2429810 w 2429810"/>
              <a:gd name="connsiteY43" fmla="*/ 1269915 h 2098120"/>
              <a:gd name="connsiteX44" fmla="*/ 2411402 w 2429810"/>
              <a:gd name="connsiteY44" fmla="*/ 846610 h 2098120"/>
              <a:gd name="connsiteX45" fmla="*/ 2392995 w 2429810"/>
              <a:gd name="connsiteY45" fmla="*/ 791396 h 2098120"/>
              <a:gd name="connsiteX46" fmla="*/ 2374587 w 2429810"/>
              <a:gd name="connsiteY46" fmla="*/ 404900 h 2098120"/>
              <a:gd name="connsiteX47" fmla="*/ 2356179 w 2429810"/>
              <a:gd name="connsiteY47" fmla="*/ 349686 h 2098120"/>
              <a:gd name="connsiteX48" fmla="*/ 2282549 w 2429810"/>
              <a:gd name="connsiteY48" fmla="*/ 239259 h 2098120"/>
              <a:gd name="connsiteX49" fmla="*/ 2245733 w 2429810"/>
              <a:gd name="connsiteY49" fmla="*/ 202450 h 2098120"/>
              <a:gd name="connsiteX50" fmla="*/ 2190510 w 2429810"/>
              <a:gd name="connsiteY50" fmla="*/ 184045 h 2098120"/>
              <a:gd name="connsiteX51" fmla="*/ 2172103 w 2429810"/>
              <a:gd name="connsiteY51" fmla="*/ 110427 h 2098120"/>
              <a:gd name="connsiteX52" fmla="*/ 2043249 w 2429810"/>
              <a:gd name="connsiteY52" fmla="*/ 92023 h 2098120"/>
              <a:gd name="connsiteX53" fmla="*/ 1988026 w 2429810"/>
              <a:gd name="connsiteY53" fmla="*/ 110427 h 2098120"/>
              <a:gd name="connsiteX54" fmla="*/ 1877580 w 2429810"/>
              <a:gd name="connsiteY54" fmla="*/ 184045 h 2098120"/>
              <a:gd name="connsiteX55" fmla="*/ 1840765 w 2429810"/>
              <a:gd name="connsiteY55" fmla="*/ 294473 h 2098120"/>
              <a:gd name="connsiteX56" fmla="*/ 1859173 w 2429810"/>
              <a:gd name="connsiteY56" fmla="*/ 349686 h 2098120"/>
              <a:gd name="connsiteX57" fmla="*/ 1914396 w 2429810"/>
              <a:gd name="connsiteY57" fmla="*/ 460114 h 2098120"/>
              <a:gd name="connsiteX58" fmla="*/ 2024842 w 2429810"/>
              <a:gd name="connsiteY58" fmla="*/ 533732 h 2098120"/>
              <a:gd name="connsiteX59" fmla="*/ 2098472 w 2429810"/>
              <a:gd name="connsiteY59" fmla="*/ 644159 h 2098120"/>
              <a:gd name="connsiteX60" fmla="*/ 2135288 w 2429810"/>
              <a:gd name="connsiteY60" fmla="*/ 754587 h 2098120"/>
              <a:gd name="connsiteX61" fmla="*/ 2190510 w 2429810"/>
              <a:gd name="connsiteY61" fmla="*/ 975442 h 2098120"/>
              <a:gd name="connsiteX62" fmla="*/ 2227326 w 2429810"/>
              <a:gd name="connsiteY62" fmla="*/ 1012251 h 2098120"/>
              <a:gd name="connsiteX63" fmla="*/ 2227326 w 2429810"/>
              <a:gd name="connsiteY63" fmla="*/ 1325128 h 2098120"/>
              <a:gd name="connsiteX64" fmla="*/ 2190510 w 2429810"/>
              <a:gd name="connsiteY64" fmla="*/ 1380342 h 2098120"/>
              <a:gd name="connsiteX65" fmla="*/ 2080065 w 2429810"/>
              <a:gd name="connsiteY65" fmla="*/ 1435556 h 2098120"/>
              <a:gd name="connsiteX66" fmla="*/ 1932803 w 2429810"/>
              <a:gd name="connsiteY66" fmla="*/ 1398746 h 2098120"/>
              <a:gd name="connsiteX67" fmla="*/ 1822357 w 2429810"/>
              <a:gd name="connsiteY67" fmla="*/ 1343533 h 2098120"/>
              <a:gd name="connsiteX68" fmla="*/ 1767135 w 2429810"/>
              <a:gd name="connsiteY68" fmla="*/ 1177892 h 2098120"/>
              <a:gd name="connsiteX69" fmla="*/ 1748727 w 2429810"/>
              <a:gd name="connsiteY69" fmla="*/ 1122678 h 2098120"/>
              <a:gd name="connsiteX70" fmla="*/ 1711912 w 2429810"/>
              <a:gd name="connsiteY70" fmla="*/ 1067464 h 2098120"/>
              <a:gd name="connsiteX71" fmla="*/ 1675096 w 2429810"/>
              <a:gd name="connsiteY71" fmla="*/ 957037 h 2098120"/>
              <a:gd name="connsiteX72" fmla="*/ 1564650 w 2429810"/>
              <a:gd name="connsiteY72" fmla="*/ 865014 h 2098120"/>
              <a:gd name="connsiteX73" fmla="*/ 1491020 w 2429810"/>
              <a:gd name="connsiteY73" fmla="*/ 828205 h 2098120"/>
              <a:gd name="connsiteX74" fmla="*/ 1233313 w 2429810"/>
              <a:gd name="connsiteY74" fmla="*/ 809800 h 2098120"/>
              <a:gd name="connsiteX75" fmla="*/ 1196497 w 2429810"/>
              <a:gd name="connsiteY75" fmla="*/ 772991 h 2098120"/>
              <a:gd name="connsiteX76" fmla="*/ 1141274 w 2429810"/>
              <a:gd name="connsiteY76" fmla="*/ 754587 h 2098120"/>
              <a:gd name="connsiteX77" fmla="*/ 1104459 w 2429810"/>
              <a:gd name="connsiteY77" fmla="*/ 699373 h 2098120"/>
              <a:gd name="connsiteX78" fmla="*/ 1030829 w 2429810"/>
              <a:gd name="connsiteY78" fmla="*/ 662564 h 2098120"/>
              <a:gd name="connsiteX79" fmla="*/ 975606 w 2429810"/>
              <a:gd name="connsiteY79" fmla="*/ 478518 h 2098120"/>
              <a:gd name="connsiteX80" fmla="*/ 938790 w 2429810"/>
              <a:gd name="connsiteY80" fmla="*/ 441709 h 2098120"/>
              <a:gd name="connsiteX81" fmla="*/ 901975 w 2429810"/>
              <a:gd name="connsiteY81" fmla="*/ 386496 h 2098120"/>
              <a:gd name="connsiteX82" fmla="*/ 865160 w 2429810"/>
              <a:gd name="connsiteY82" fmla="*/ 276068 h 2098120"/>
              <a:gd name="connsiteX83" fmla="*/ 846752 w 2429810"/>
              <a:gd name="connsiteY83" fmla="*/ 202450 h 2098120"/>
              <a:gd name="connsiteX84" fmla="*/ 791529 w 2429810"/>
              <a:gd name="connsiteY84" fmla="*/ 165641 h 2098120"/>
              <a:gd name="connsiteX85" fmla="*/ 717899 w 2429810"/>
              <a:gd name="connsiteY85" fmla="*/ 92023 h 2098120"/>
              <a:gd name="connsiteX86" fmla="*/ 625860 w 2429810"/>
              <a:gd name="connsiteY86" fmla="*/ 73618 h 209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429810" h="2098120">
                <a:moveTo>
                  <a:pt x="754714" y="92023"/>
                </a:moveTo>
                <a:cubicBezTo>
                  <a:pt x="471981" y="51638"/>
                  <a:pt x="729255" y="107294"/>
                  <a:pt x="570637" y="36809"/>
                </a:cubicBezTo>
                <a:cubicBezTo>
                  <a:pt x="535175" y="21051"/>
                  <a:pt x="460191" y="0"/>
                  <a:pt x="460191" y="0"/>
                </a:cubicBezTo>
                <a:cubicBezTo>
                  <a:pt x="349745" y="6135"/>
                  <a:pt x="238972" y="7918"/>
                  <a:pt x="128854" y="18404"/>
                </a:cubicBezTo>
                <a:cubicBezTo>
                  <a:pt x="109538" y="20243"/>
                  <a:pt x="84910" y="21021"/>
                  <a:pt x="73631" y="36809"/>
                </a:cubicBezTo>
                <a:cubicBezTo>
                  <a:pt x="73625" y="36817"/>
                  <a:pt x="27613" y="174838"/>
                  <a:pt x="18408" y="202450"/>
                </a:cubicBezTo>
                <a:lnTo>
                  <a:pt x="0" y="257664"/>
                </a:lnTo>
                <a:cubicBezTo>
                  <a:pt x="6136" y="300608"/>
                  <a:pt x="-4885" y="349900"/>
                  <a:pt x="18408" y="386496"/>
                </a:cubicBezTo>
                <a:cubicBezTo>
                  <a:pt x="52491" y="440046"/>
                  <a:pt x="127448" y="459646"/>
                  <a:pt x="184077" y="478518"/>
                </a:cubicBezTo>
                <a:cubicBezTo>
                  <a:pt x="226803" y="606680"/>
                  <a:pt x="171921" y="469490"/>
                  <a:pt x="239300" y="570541"/>
                </a:cubicBezTo>
                <a:cubicBezTo>
                  <a:pt x="304292" y="668012"/>
                  <a:pt x="236297" y="630888"/>
                  <a:pt x="331338" y="662564"/>
                </a:cubicBezTo>
                <a:cubicBezTo>
                  <a:pt x="343610" y="680969"/>
                  <a:pt x="349394" y="706055"/>
                  <a:pt x="368153" y="717778"/>
                </a:cubicBezTo>
                <a:cubicBezTo>
                  <a:pt x="368159" y="717782"/>
                  <a:pt x="506207" y="763788"/>
                  <a:pt x="533822" y="772991"/>
                </a:cubicBezTo>
                <a:lnTo>
                  <a:pt x="589045" y="791396"/>
                </a:lnTo>
                <a:lnTo>
                  <a:pt x="644268" y="809800"/>
                </a:lnTo>
                <a:cubicBezTo>
                  <a:pt x="673958" y="839486"/>
                  <a:pt x="695668" y="866006"/>
                  <a:pt x="736306" y="883419"/>
                </a:cubicBezTo>
                <a:cubicBezTo>
                  <a:pt x="759560" y="893383"/>
                  <a:pt x="785393" y="895688"/>
                  <a:pt x="809937" y="901823"/>
                </a:cubicBezTo>
                <a:cubicBezTo>
                  <a:pt x="979911" y="1015120"/>
                  <a:pt x="770827" y="870540"/>
                  <a:pt x="901975" y="975442"/>
                </a:cubicBezTo>
                <a:cubicBezTo>
                  <a:pt x="1030124" y="1077945"/>
                  <a:pt x="881232" y="936298"/>
                  <a:pt x="1012421" y="1067464"/>
                </a:cubicBezTo>
                <a:cubicBezTo>
                  <a:pt x="1014731" y="1081324"/>
                  <a:pt x="1035508" y="1224058"/>
                  <a:pt x="1049236" y="1251510"/>
                </a:cubicBezTo>
                <a:cubicBezTo>
                  <a:pt x="1056998" y="1267031"/>
                  <a:pt x="1073780" y="1276049"/>
                  <a:pt x="1086052" y="1288319"/>
                </a:cubicBezTo>
                <a:cubicBezTo>
                  <a:pt x="1106703" y="1350264"/>
                  <a:pt x="1104880" y="1353472"/>
                  <a:pt x="1141274" y="1417151"/>
                </a:cubicBezTo>
                <a:cubicBezTo>
                  <a:pt x="1152250" y="1436356"/>
                  <a:pt x="1162447" y="1456725"/>
                  <a:pt x="1178090" y="1472365"/>
                </a:cubicBezTo>
                <a:cubicBezTo>
                  <a:pt x="1193734" y="1488006"/>
                  <a:pt x="1214905" y="1496904"/>
                  <a:pt x="1233313" y="1509174"/>
                </a:cubicBezTo>
                <a:cubicBezTo>
                  <a:pt x="1239449" y="1527579"/>
                  <a:pt x="1239599" y="1549240"/>
                  <a:pt x="1251720" y="1564388"/>
                </a:cubicBezTo>
                <a:cubicBezTo>
                  <a:pt x="1265541" y="1581661"/>
                  <a:pt x="1299382" y="1580407"/>
                  <a:pt x="1306943" y="1601197"/>
                </a:cubicBezTo>
                <a:cubicBezTo>
                  <a:pt x="1319260" y="1635062"/>
                  <a:pt x="1310656" y="1766888"/>
                  <a:pt x="1343759" y="1822051"/>
                </a:cubicBezTo>
                <a:cubicBezTo>
                  <a:pt x="1352688" y="1836931"/>
                  <a:pt x="1368302" y="1846591"/>
                  <a:pt x="1380574" y="1858861"/>
                </a:cubicBezTo>
                <a:cubicBezTo>
                  <a:pt x="1396783" y="1907480"/>
                  <a:pt x="1425143" y="2008682"/>
                  <a:pt x="1472612" y="2024502"/>
                </a:cubicBezTo>
                <a:lnTo>
                  <a:pt x="1527835" y="2042906"/>
                </a:lnTo>
                <a:cubicBezTo>
                  <a:pt x="1601466" y="2036771"/>
                  <a:pt x="1676481" y="2039981"/>
                  <a:pt x="1748727" y="2024502"/>
                </a:cubicBezTo>
                <a:cubicBezTo>
                  <a:pt x="1765695" y="2020866"/>
                  <a:pt x="1771990" y="1998532"/>
                  <a:pt x="1785542" y="1987692"/>
                </a:cubicBezTo>
                <a:cubicBezTo>
                  <a:pt x="1802817" y="1973874"/>
                  <a:pt x="1822357" y="1963153"/>
                  <a:pt x="1840765" y="1950883"/>
                </a:cubicBezTo>
                <a:cubicBezTo>
                  <a:pt x="1859173" y="1957018"/>
                  <a:pt x="1882267" y="1955569"/>
                  <a:pt x="1895988" y="1969288"/>
                </a:cubicBezTo>
                <a:cubicBezTo>
                  <a:pt x="1909707" y="1983005"/>
                  <a:pt x="1905719" y="2007150"/>
                  <a:pt x="1914396" y="2024502"/>
                </a:cubicBezTo>
                <a:cubicBezTo>
                  <a:pt x="1947701" y="2091101"/>
                  <a:pt x="1942746" y="2076894"/>
                  <a:pt x="2006434" y="2098120"/>
                </a:cubicBezTo>
                <a:cubicBezTo>
                  <a:pt x="2049385" y="2091985"/>
                  <a:pt x="2101038" y="2106349"/>
                  <a:pt x="2135288" y="2079715"/>
                </a:cubicBezTo>
                <a:cubicBezTo>
                  <a:pt x="2165917" y="2055896"/>
                  <a:pt x="2172103" y="1969288"/>
                  <a:pt x="2172103" y="1969288"/>
                </a:cubicBezTo>
                <a:cubicBezTo>
                  <a:pt x="2176370" y="1939426"/>
                  <a:pt x="2190318" y="1810230"/>
                  <a:pt x="2208918" y="1766838"/>
                </a:cubicBezTo>
                <a:cubicBezTo>
                  <a:pt x="2217633" y="1746506"/>
                  <a:pt x="2236748" y="1731838"/>
                  <a:pt x="2245733" y="1711624"/>
                </a:cubicBezTo>
                <a:cubicBezTo>
                  <a:pt x="2245746" y="1711595"/>
                  <a:pt x="2291747" y="1573605"/>
                  <a:pt x="2300956" y="1545983"/>
                </a:cubicBezTo>
                <a:cubicBezTo>
                  <a:pt x="2307092" y="1527578"/>
                  <a:pt x="2308601" y="1506910"/>
                  <a:pt x="2319364" y="1490769"/>
                </a:cubicBezTo>
                <a:cubicBezTo>
                  <a:pt x="2424869" y="1332539"/>
                  <a:pt x="2298378" y="1532734"/>
                  <a:pt x="2374587" y="1380342"/>
                </a:cubicBezTo>
                <a:cubicBezTo>
                  <a:pt x="2445955" y="1237629"/>
                  <a:pt x="2383541" y="1408695"/>
                  <a:pt x="2429810" y="1269915"/>
                </a:cubicBezTo>
                <a:cubicBezTo>
                  <a:pt x="2423674" y="1128813"/>
                  <a:pt x="2422236" y="987429"/>
                  <a:pt x="2411402" y="846610"/>
                </a:cubicBezTo>
                <a:cubicBezTo>
                  <a:pt x="2409914" y="827267"/>
                  <a:pt x="2394606" y="810729"/>
                  <a:pt x="2392995" y="791396"/>
                </a:cubicBezTo>
                <a:cubicBezTo>
                  <a:pt x="2382282" y="662864"/>
                  <a:pt x="2385300" y="533432"/>
                  <a:pt x="2374587" y="404900"/>
                </a:cubicBezTo>
                <a:cubicBezTo>
                  <a:pt x="2372976" y="385566"/>
                  <a:pt x="2365602" y="366644"/>
                  <a:pt x="2356179" y="349686"/>
                </a:cubicBezTo>
                <a:cubicBezTo>
                  <a:pt x="2334691" y="311014"/>
                  <a:pt x="2313835" y="270539"/>
                  <a:pt x="2282549" y="239259"/>
                </a:cubicBezTo>
                <a:cubicBezTo>
                  <a:pt x="2270277" y="226989"/>
                  <a:pt x="2260614" y="211377"/>
                  <a:pt x="2245733" y="202450"/>
                </a:cubicBezTo>
                <a:cubicBezTo>
                  <a:pt x="2229094" y="192468"/>
                  <a:pt x="2208918" y="190180"/>
                  <a:pt x="2190510" y="184045"/>
                </a:cubicBezTo>
                <a:cubicBezTo>
                  <a:pt x="2184374" y="159506"/>
                  <a:pt x="2186136" y="131472"/>
                  <a:pt x="2172103" y="110427"/>
                </a:cubicBezTo>
                <a:cubicBezTo>
                  <a:pt x="2133087" y="51912"/>
                  <a:pt x="2095734" y="77030"/>
                  <a:pt x="2043249" y="92023"/>
                </a:cubicBezTo>
                <a:cubicBezTo>
                  <a:pt x="2024592" y="97353"/>
                  <a:pt x="2006434" y="104292"/>
                  <a:pt x="1988026" y="110427"/>
                </a:cubicBezTo>
                <a:cubicBezTo>
                  <a:pt x="1951211" y="134966"/>
                  <a:pt x="1891573" y="142072"/>
                  <a:pt x="1877580" y="184045"/>
                </a:cubicBezTo>
                <a:lnTo>
                  <a:pt x="1840765" y="294473"/>
                </a:lnTo>
                <a:cubicBezTo>
                  <a:pt x="1846901" y="312877"/>
                  <a:pt x="1853843" y="331032"/>
                  <a:pt x="1859173" y="349686"/>
                </a:cubicBezTo>
                <a:cubicBezTo>
                  <a:pt x="1878654" y="417859"/>
                  <a:pt x="1861843" y="420706"/>
                  <a:pt x="1914396" y="460114"/>
                </a:cubicBezTo>
                <a:cubicBezTo>
                  <a:pt x="1949794" y="486658"/>
                  <a:pt x="2024842" y="533732"/>
                  <a:pt x="2024842" y="533732"/>
                </a:cubicBezTo>
                <a:cubicBezTo>
                  <a:pt x="2049385" y="570541"/>
                  <a:pt x="2084479" y="602189"/>
                  <a:pt x="2098472" y="644159"/>
                </a:cubicBezTo>
                <a:lnTo>
                  <a:pt x="2135288" y="754587"/>
                </a:lnTo>
                <a:cubicBezTo>
                  <a:pt x="2141372" y="791085"/>
                  <a:pt x="2161339" y="946277"/>
                  <a:pt x="2190510" y="975442"/>
                </a:cubicBezTo>
                <a:lnTo>
                  <a:pt x="2227326" y="1012251"/>
                </a:lnTo>
                <a:cubicBezTo>
                  <a:pt x="2249750" y="1146780"/>
                  <a:pt x="2262048" y="1163120"/>
                  <a:pt x="2227326" y="1325128"/>
                </a:cubicBezTo>
                <a:cubicBezTo>
                  <a:pt x="2222690" y="1346758"/>
                  <a:pt x="2206153" y="1364701"/>
                  <a:pt x="2190510" y="1380342"/>
                </a:cubicBezTo>
                <a:cubicBezTo>
                  <a:pt x="2154826" y="1416020"/>
                  <a:pt x="2124977" y="1420587"/>
                  <a:pt x="2080065" y="1435556"/>
                </a:cubicBezTo>
                <a:cubicBezTo>
                  <a:pt x="2030978" y="1423286"/>
                  <a:pt x="1974905" y="1426809"/>
                  <a:pt x="1932803" y="1398746"/>
                </a:cubicBezTo>
                <a:cubicBezTo>
                  <a:pt x="1861435" y="1351175"/>
                  <a:pt x="1898567" y="1368931"/>
                  <a:pt x="1822357" y="1343533"/>
                </a:cubicBezTo>
                <a:lnTo>
                  <a:pt x="1767135" y="1177892"/>
                </a:lnTo>
                <a:cubicBezTo>
                  <a:pt x="1760999" y="1159487"/>
                  <a:pt x="1759490" y="1138819"/>
                  <a:pt x="1748727" y="1122678"/>
                </a:cubicBezTo>
                <a:cubicBezTo>
                  <a:pt x="1736455" y="1104273"/>
                  <a:pt x="1720897" y="1087678"/>
                  <a:pt x="1711912" y="1067464"/>
                </a:cubicBezTo>
                <a:cubicBezTo>
                  <a:pt x="1696151" y="1032008"/>
                  <a:pt x="1702535" y="984471"/>
                  <a:pt x="1675096" y="957037"/>
                </a:cubicBezTo>
                <a:cubicBezTo>
                  <a:pt x="1624331" y="906281"/>
                  <a:pt x="1624448" y="899179"/>
                  <a:pt x="1564650" y="865014"/>
                </a:cubicBezTo>
                <a:cubicBezTo>
                  <a:pt x="1540825" y="851402"/>
                  <a:pt x="1518086" y="832715"/>
                  <a:pt x="1491020" y="828205"/>
                </a:cubicBezTo>
                <a:cubicBezTo>
                  <a:pt x="1406070" y="814049"/>
                  <a:pt x="1319215" y="815935"/>
                  <a:pt x="1233313" y="809800"/>
                </a:cubicBezTo>
                <a:cubicBezTo>
                  <a:pt x="1221041" y="797530"/>
                  <a:pt x="1211378" y="781918"/>
                  <a:pt x="1196497" y="772991"/>
                </a:cubicBezTo>
                <a:cubicBezTo>
                  <a:pt x="1179858" y="763010"/>
                  <a:pt x="1156426" y="766707"/>
                  <a:pt x="1141274" y="754587"/>
                </a:cubicBezTo>
                <a:cubicBezTo>
                  <a:pt x="1123999" y="740770"/>
                  <a:pt x="1121454" y="713533"/>
                  <a:pt x="1104459" y="699373"/>
                </a:cubicBezTo>
                <a:cubicBezTo>
                  <a:pt x="1083378" y="681808"/>
                  <a:pt x="1055372" y="674834"/>
                  <a:pt x="1030829" y="662564"/>
                </a:cubicBezTo>
                <a:cubicBezTo>
                  <a:pt x="940661" y="527336"/>
                  <a:pt x="1054574" y="715381"/>
                  <a:pt x="975606" y="478518"/>
                </a:cubicBezTo>
                <a:cubicBezTo>
                  <a:pt x="970117" y="462055"/>
                  <a:pt x="949632" y="455259"/>
                  <a:pt x="938790" y="441709"/>
                </a:cubicBezTo>
                <a:cubicBezTo>
                  <a:pt x="924970" y="424437"/>
                  <a:pt x="910960" y="406709"/>
                  <a:pt x="901975" y="386496"/>
                </a:cubicBezTo>
                <a:cubicBezTo>
                  <a:pt x="886214" y="351040"/>
                  <a:pt x="874572" y="313710"/>
                  <a:pt x="865160" y="276068"/>
                </a:cubicBezTo>
                <a:cubicBezTo>
                  <a:pt x="859024" y="251529"/>
                  <a:pt x="860785" y="223495"/>
                  <a:pt x="846752" y="202450"/>
                </a:cubicBezTo>
                <a:cubicBezTo>
                  <a:pt x="834479" y="184044"/>
                  <a:pt x="809937" y="177911"/>
                  <a:pt x="791529" y="165641"/>
                </a:cubicBezTo>
                <a:cubicBezTo>
                  <a:pt x="769215" y="98712"/>
                  <a:pt x="789295" y="109869"/>
                  <a:pt x="717899" y="92023"/>
                </a:cubicBezTo>
                <a:cubicBezTo>
                  <a:pt x="687546" y="84436"/>
                  <a:pt x="625860" y="73618"/>
                  <a:pt x="625860" y="73618"/>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reeform 7"/>
          <p:cNvSpPr/>
          <p:nvPr/>
        </p:nvSpPr>
        <p:spPr>
          <a:xfrm>
            <a:off x="4214347" y="1030655"/>
            <a:ext cx="904937" cy="496924"/>
          </a:xfrm>
          <a:custGeom>
            <a:avLst/>
            <a:gdLst>
              <a:gd name="connsiteX0" fmla="*/ 424381 w 904937"/>
              <a:gd name="connsiteY0" fmla="*/ 202451 h 496924"/>
              <a:gd name="connsiteX1" fmla="*/ 240304 w 904937"/>
              <a:gd name="connsiteY1" fmla="*/ 184046 h 496924"/>
              <a:gd name="connsiteX2" fmla="*/ 185081 w 904937"/>
              <a:gd name="connsiteY2" fmla="*/ 165642 h 496924"/>
              <a:gd name="connsiteX3" fmla="*/ 37820 w 904937"/>
              <a:gd name="connsiteY3" fmla="*/ 202451 h 496924"/>
              <a:gd name="connsiteX4" fmla="*/ 1005 w 904937"/>
              <a:gd name="connsiteY4" fmla="*/ 257664 h 496924"/>
              <a:gd name="connsiteX5" fmla="*/ 111451 w 904937"/>
              <a:gd name="connsiteY5" fmla="*/ 423305 h 496924"/>
              <a:gd name="connsiteX6" fmla="*/ 203489 w 904937"/>
              <a:gd name="connsiteY6" fmla="*/ 496924 h 496924"/>
              <a:gd name="connsiteX7" fmla="*/ 350750 w 904937"/>
              <a:gd name="connsiteY7" fmla="*/ 478519 h 496924"/>
              <a:gd name="connsiteX8" fmla="*/ 534827 w 904937"/>
              <a:gd name="connsiteY8" fmla="*/ 460115 h 496924"/>
              <a:gd name="connsiteX9" fmla="*/ 608457 w 904937"/>
              <a:gd name="connsiteY9" fmla="*/ 368092 h 496924"/>
              <a:gd name="connsiteX10" fmla="*/ 755718 w 904937"/>
              <a:gd name="connsiteY10" fmla="*/ 331283 h 496924"/>
              <a:gd name="connsiteX11" fmla="*/ 829349 w 904937"/>
              <a:gd name="connsiteY11" fmla="*/ 312878 h 496924"/>
              <a:gd name="connsiteX12" fmla="*/ 884572 w 904937"/>
              <a:gd name="connsiteY12" fmla="*/ 276069 h 496924"/>
              <a:gd name="connsiteX13" fmla="*/ 884572 w 904937"/>
              <a:gd name="connsiteY13" fmla="*/ 18405 h 496924"/>
              <a:gd name="connsiteX14" fmla="*/ 810941 w 904937"/>
              <a:gd name="connsiteY14" fmla="*/ 0 h 496924"/>
              <a:gd name="connsiteX15" fmla="*/ 718903 w 904937"/>
              <a:gd name="connsiteY15" fmla="*/ 18405 h 496924"/>
              <a:gd name="connsiteX16" fmla="*/ 682088 w 904937"/>
              <a:gd name="connsiteY16" fmla="*/ 128832 h 496924"/>
              <a:gd name="connsiteX17" fmla="*/ 645273 w 904937"/>
              <a:gd name="connsiteY17" fmla="*/ 165642 h 496924"/>
              <a:gd name="connsiteX18" fmla="*/ 626865 w 904937"/>
              <a:gd name="connsiteY18" fmla="*/ 239260 h 496924"/>
              <a:gd name="connsiteX19" fmla="*/ 442788 w 904937"/>
              <a:gd name="connsiteY19" fmla="*/ 239260 h 496924"/>
              <a:gd name="connsiteX20" fmla="*/ 387565 w 904937"/>
              <a:gd name="connsiteY20" fmla="*/ 165642 h 4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4937" h="496924">
                <a:moveTo>
                  <a:pt x="424381" y="202451"/>
                </a:moveTo>
                <a:cubicBezTo>
                  <a:pt x="363022" y="196316"/>
                  <a:pt x="301252" y="193421"/>
                  <a:pt x="240304" y="184046"/>
                </a:cubicBezTo>
                <a:cubicBezTo>
                  <a:pt x="221127" y="181096"/>
                  <a:pt x="204484" y="165642"/>
                  <a:pt x="185081" y="165642"/>
                </a:cubicBezTo>
                <a:cubicBezTo>
                  <a:pt x="140652" y="165642"/>
                  <a:pt x="81399" y="187927"/>
                  <a:pt x="37820" y="202451"/>
                </a:cubicBezTo>
                <a:cubicBezTo>
                  <a:pt x="25548" y="220855"/>
                  <a:pt x="4134" y="235766"/>
                  <a:pt x="1005" y="257664"/>
                </a:cubicBezTo>
                <a:cubicBezTo>
                  <a:pt x="-9845" y="333599"/>
                  <a:pt x="69751" y="381612"/>
                  <a:pt x="111451" y="423305"/>
                </a:cubicBezTo>
                <a:cubicBezTo>
                  <a:pt x="163915" y="475760"/>
                  <a:pt x="133819" y="450485"/>
                  <a:pt x="203489" y="496924"/>
                </a:cubicBezTo>
                <a:lnTo>
                  <a:pt x="350750" y="478519"/>
                </a:lnTo>
                <a:cubicBezTo>
                  <a:pt x="412038" y="471710"/>
                  <a:pt x="475003" y="475069"/>
                  <a:pt x="534827" y="460115"/>
                </a:cubicBezTo>
                <a:cubicBezTo>
                  <a:pt x="575641" y="449913"/>
                  <a:pt x="576857" y="383889"/>
                  <a:pt x="608457" y="368092"/>
                </a:cubicBezTo>
                <a:cubicBezTo>
                  <a:pt x="653714" y="345467"/>
                  <a:pt x="706631" y="343553"/>
                  <a:pt x="755718" y="331283"/>
                </a:cubicBezTo>
                <a:lnTo>
                  <a:pt x="829349" y="312878"/>
                </a:lnTo>
                <a:cubicBezTo>
                  <a:pt x="847757" y="300608"/>
                  <a:pt x="870751" y="293342"/>
                  <a:pt x="884572" y="276069"/>
                </a:cubicBezTo>
                <a:cubicBezTo>
                  <a:pt x="929910" y="219406"/>
                  <a:pt x="885532" y="20709"/>
                  <a:pt x="884572" y="18405"/>
                </a:cubicBezTo>
                <a:cubicBezTo>
                  <a:pt x="874840" y="-4947"/>
                  <a:pt x="835485" y="6135"/>
                  <a:pt x="810941" y="0"/>
                </a:cubicBezTo>
                <a:cubicBezTo>
                  <a:pt x="780262" y="6135"/>
                  <a:pt x="741028" y="-3716"/>
                  <a:pt x="718903" y="18405"/>
                </a:cubicBezTo>
                <a:cubicBezTo>
                  <a:pt x="691465" y="45839"/>
                  <a:pt x="709526" y="101398"/>
                  <a:pt x="682088" y="128832"/>
                </a:cubicBezTo>
                <a:lnTo>
                  <a:pt x="645273" y="165642"/>
                </a:lnTo>
                <a:cubicBezTo>
                  <a:pt x="639137" y="190181"/>
                  <a:pt x="642668" y="219509"/>
                  <a:pt x="626865" y="239260"/>
                </a:cubicBezTo>
                <a:cubicBezTo>
                  <a:pt x="593914" y="280442"/>
                  <a:pt x="449007" y="240148"/>
                  <a:pt x="442788" y="239260"/>
                </a:cubicBezTo>
                <a:cubicBezTo>
                  <a:pt x="401160" y="176827"/>
                  <a:pt x="421616" y="199686"/>
                  <a:pt x="387565" y="165642"/>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2485033" y="3441653"/>
            <a:ext cx="686257" cy="993846"/>
          </a:xfrm>
          <a:custGeom>
            <a:avLst/>
            <a:gdLst>
              <a:gd name="connsiteX0" fmla="*/ 681083 w 686257"/>
              <a:gd name="connsiteY0" fmla="*/ 570542 h 993846"/>
              <a:gd name="connsiteX1" fmla="*/ 589045 w 686257"/>
              <a:gd name="connsiteY1" fmla="*/ 423305 h 993846"/>
              <a:gd name="connsiteX2" fmla="*/ 478599 w 686257"/>
              <a:gd name="connsiteY2" fmla="*/ 386496 h 993846"/>
              <a:gd name="connsiteX3" fmla="*/ 441783 w 686257"/>
              <a:gd name="connsiteY3" fmla="*/ 349687 h 993846"/>
              <a:gd name="connsiteX4" fmla="*/ 404968 w 686257"/>
              <a:gd name="connsiteY4" fmla="*/ 239259 h 993846"/>
              <a:gd name="connsiteX5" fmla="*/ 386560 w 686257"/>
              <a:gd name="connsiteY5" fmla="*/ 184046 h 993846"/>
              <a:gd name="connsiteX6" fmla="*/ 349745 w 686257"/>
              <a:gd name="connsiteY6" fmla="*/ 73618 h 993846"/>
              <a:gd name="connsiteX7" fmla="*/ 220892 w 686257"/>
              <a:gd name="connsiteY7" fmla="*/ 0 h 993846"/>
              <a:gd name="connsiteX8" fmla="*/ 92038 w 686257"/>
              <a:gd name="connsiteY8" fmla="*/ 18405 h 993846"/>
              <a:gd name="connsiteX9" fmla="*/ 0 w 686257"/>
              <a:gd name="connsiteY9" fmla="*/ 147237 h 993846"/>
              <a:gd name="connsiteX10" fmla="*/ 18407 w 686257"/>
              <a:gd name="connsiteY10" fmla="*/ 276069 h 993846"/>
              <a:gd name="connsiteX11" fmla="*/ 147261 w 686257"/>
              <a:gd name="connsiteY11" fmla="*/ 423305 h 993846"/>
              <a:gd name="connsiteX12" fmla="*/ 202484 w 686257"/>
              <a:gd name="connsiteY12" fmla="*/ 533732 h 993846"/>
              <a:gd name="connsiteX13" fmla="*/ 257707 w 686257"/>
              <a:gd name="connsiteY13" fmla="*/ 552137 h 993846"/>
              <a:gd name="connsiteX14" fmla="*/ 312930 w 686257"/>
              <a:gd name="connsiteY14" fmla="*/ 588946 h 993846"/>
              <a:gd name="connsiteX15" fmla="*/ 423376 w 686257"/>
              <a:gd name="connsiteY15" fmla="*/ 662564 h 993846"/>
              <a:gd name="connsiteX16" fmla="*/ 460191 w 686257"/>
              <a:gd name="connsiteY16" fmla="*/ 828205 h 993846"/>
              <a:gd name="connsiteX17" fmla="*/ 478599 w 686257"/>
              <a:gd name="connsiteY17" fmla="*/ 901824 h 993846"/>
              <a:gd name="connsiteX18" fmla="*/ 497006 w 686257"/>
              <a:gd name="connsiteY18" fmla="*/ 993846 h 993846"/>
              <a:gd name="connsiteX19" fmla="*/ 533822 w 686257"/>
              <a:gd name="connsiteY19" fmla="*/ 957037 h 993846"/>
              <a:gd name="connsiteX20" fmla="*/ 570637 w 686257"/>
              <a:gd name="connsiteY20" fmla="*/ 846610 h 993846"/>
              <a:gd name="connsiteX21" fmla="*/ 589045 w 686257"/>
              <a:gd name="connsiteY21" fmla="*/ 791396 h 993846"/>
              <a:gd name="connsiteX22" fmla="*/ 625860 w 686257"/>
              <a:gd name="connsiteY22" fmla="*/ 662564 h 993846"/>
              <a:gd name="connsiteX23" fmla="*/ 681083 w 686257"/>
              <a:gd name="connsiteY23" fmla="*/ 607351 h 993846"/>
              <a:gd name="connsiteX24" fmla="*/ 681083 w 686257"/>
              <a:gd name="connsiteY24" fmla="*/ 496923 h 99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86257" h="993846">
                <a:moveTo>
                  <a:pt x="681083" y="570542"/>
                </a:moveTo>
                <a:cubicBezTo>
                  <a:pt x="650404" y="521463"/>
                  <a:pt x="643955" y="441605"/>
                  <a:pt x="589045" y="423305"/>
                </a:cubicBezTo>
                <a:lnTo>
                  <a:pt x="478599" y="386496"/>
                </a:lnTo>
                <a:cubicBezTo>
                  <a:pt x="466327" y="374226"/>
                  <a:pt x="449545" y="365208"/>
                  <a:pt x="441783" y="349687"/>
                </a:cubicBezTo>
                <a:cubicBezTo>
                  <a:pt x="424428" y="314983"/>
                  <a:pt x="417240" y="276068"/>
                  <a:pt x="404968" y="239259"/>
                </a:cubicBezTo>
                <a:lnTo>
                  <a:pt x="386560" y="184046"/>
                </a:lnTo>
                <a:cubicBezTo>
                  <a:pt x="386560" y="184045"/>
                  <a:pt x="349747" y="73619"/>
                  <a:pt x="349745" y="73618"/>
                </a:cubicBezTo>
                <a:cubicBezTo>
                  <a:pt x="256327" y="26917"/>
                  <a:pt x="298946" y="52028"/>
                  <a:pt x="220892" y="0"/>
                </a:cubicBezTo>
                <a:cubicBezTo>
                  <a:pt x="177941" y="6135"/>
                  <a:pt x="132323" y="2294"/>
                  <a:pt x="92038" y="18405"/>
                </a:cubicBezTo>
                <a:cubicBezTo>
                  <a:pt x="45396" y="37059"/>
                  <a:pt x="18961" y="109320"/>
                  <a:pt x="0" y="147237"/>
                </a:cubicBezTo>
                <a:cubicBezTo>
                  <a:pt x="6136" y="190181"/>
                  <a:pt x="2832" y="235581"/>
                  <a:pt x="18407" y="276069"/>
                </a:cubicBezTo>
                <a:cubicBezTo>
                  <a:pt x="55434" y="372323"/>
                  <a:pt x="79665" y="378249"/>
                  <a:pt x="147261" y="423305"/>
                </a:cubicBezTo>
                <a:cubicBezTo>
                  <a:pt x="159388" y="459680"/>
                  <a:pt x="170045" y="507785"/>
                  <a:pt x="202484" y="533732"/>
                </a:cubicBezTo>
                <a:cubicBezTo>
                  <a:pt x="217636" y="545852"/>
                  <a:pt x="240352" y="543461"/>
                  <a:pt x="257707" y="552137"/>
                </a:cubicBezTo>
                <a:cubicBezTo>
                  <a:pt x="277494" y="562029"/>
                  <a:pt x="293722" y="577972"/>
                  <a:pt x="312930" y="588946"/>
                </a:cubicBezTo>
                <a:cubicBezTo>
                  <a:pt x="416941" y="648371"/>
                  <a:pt x="357758" y="596959"/>
                  <a:pt x="423376" y="662564"/>
                </a:cubicBezTo>
                <a:cubicBezTo>
                  <a:pt x="459200" y="770021"/>
                  <a:pt x="427793" y="666247"/>
                  <a:pt x="460191" y="828205"/>
                </a:cubicBezTo>
                <a:cubicBezTo>
                  <a:pt x="465153" y="853009"/>
                  <a:pt x="473111" y="877131"/>
                  <a:pt x="478599" y="901824"/>
                </a:cubicBezTo>
                <a:cubicBezTo>
                  <a:pt x="485386" y="932360"/>
                  <a:pt x="490870" y="963172"/>
                  <a:pt x="497006" y="993846"/>
                </a:cubicBezTo>
                <a:cubicBezTo>
                  <a:pt x="509278" y="981576"/>
                  <a:pt x="526060" y="972558"/>
                  <a:pt x="533822" y="957037"/>
                </a:cubicBezTo>
                <a:cubicBezTo>
                  <a:pt x="551177" y="922334"/>
                  <a:pt x="558365" y="883419"/>
                  <a:pt x="570637" y="846610"/>
                </a:cubicBezTo>
                <a:cubicBezTo>
                  <a:pt x="576773" y="828205"/>
                  <a:pt x="584339" y="810217"/>
                  <a:pt x="589045" y="791396"/>
                </a:cubicBezTo>
                <a:cubicBezTo>
                  <a:pt x="591501" y="781575"/>
                  <a:pt x="615296" y="678408"/>
                  <a:pt x="625860" y="662564"/>
                </a:cubicBezTo>
                <a:cubicBezTo>
                  <a:pt x="640301" y="640907"/>
                  <a:pt x="672850" y="632045"/>
                  <a:pt x="681083" y="607351"/>
                </a:cubicBezTo>
                <a:cubicBezTo>
                  <a:pt x="692725" y="572431"/>
                  <a:pt x="681083" y="533732"/>
                  <a:pt x="681083" y="496923"/>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Freeform 9"/>
          <p:cNvSpPr/>
          <p:nvPr/>
        </p:nvSpPr>
        <p:spPr>
          <a:xfrm>
            <a:off x="2227326" y="5429346"/>
            <a:ext cx="1049236" cy="883419"/>
          </a:xfrm>
          <a:custGeom>
            <a:avLst/>
            <a:gdLst>
              <a:gd name="connsiteX0" fmla="*/ 36815 w 1049236"/>
              <a:gd name="connsiteY0" fmla="*/ 0 h 883419"/>
              <a:gd name="connsiteX1" fmla="*/ 404968 w 1049236"/>
              <a:gd name="connsiteY1" fmla="*/ 18404 h 883419"/>
              <a:gd name="connsiteX2" fmla="*/ 515414 w 1049236"/>
              <a:gd name="connsiteY2" fmla="*/ 55214 h 883419"/>
              <a:gd name="connsiteX3" fmla="*/ 570637 w 1049236"/>
              <a:gd name="connsiteY3" fmla="*/ 73618 h 883419"/>
              <a:gd name="connsiteX4" fmla="*/ 681083 w 1049236"/>
              <a:gd name="connsiteY4" fmla="*/ 294473 h 883419"/>
              <a:gd name="connsiteX5" fmla="*/ 736306 w 1049236"/>
              <a:gd name="connsiteY5" fmla="*/ 312877 h 883419"/>
              <a:gd name="connsiteX6" fmla="*/ 920382 w 1049236"/>
              <a:gd name="connsiteY6" fmla="*/ 294473 h 883419"/>
              <a:gd name="connsiteX7" fmla="*/ 1049236 w 1049236"/>
              <a:gd name="connsiteY7" fmla="*/ 294473 h 883419"/>
              <a:gd name="connsiteX8" fmla="*/ 1012420 w 1049236"/>
              <a:gd name="connsiteY8" fmla="*/ 570541 h 883419"/>
              <a:gd name="connsiteX9" fmla="*/ 975605 w 1049236"/>
              <a:gd name="connsiteY9" fmla="*/ 625755 h 883419"/>
              <a:gd name="connsiteX10" fmla="*/ 957197 w 1049236"/>
              <a:gd name="connsiteY10" fmla="*/ 680969 h 883419"/>
              <a:gd name="connsiteX11" fmla="*/ 901974 w 1049236"/>
              <a:gd name="connsiteY11" fmla="*/ 717778 h 883419"/>
              <a:gd name="connsiteX12" fmla="*/ 865159 w 1049236"/>
              <a:gd name="connsiteY12" fmla="*/ 772991 h 883419"/>
              <a:gd name="connsiteX13" fmla="*/ 754713 w 1049236"/>
              <a:gd name="connsiteY13" fmla="*/ 809801 h 883419"/>
              <a:gd name="connsiteX14" fmla="*/ 478599 w 1049236"/>
              <a:gd name="connsiteY14" fmla="*/ 754587 h 883419"/>
              <a:gd name="connsiteX15" fmla="*/ 257707 w 1049236"/>
              <a:gd name="connsiteY15" fmla="*/ 772991 h 883419"/>
              <a:gd name="connsiteX16" fmla="*/ 202484 w 1049236"/>
              <a:gd name="connsiteY16" fmla="*/ 791396 h 883419"/>
              <a:gd name="connsiteX17" fmla="*/ 165668 w 1049236"/>
              <a:gd name="connsiteY17" fmla="*/ 828205 h 883419"/>
              <a:gd name="connsiteX18" fmla="*/ 55223 w 1049236"/>
              <a:gd name="connsiteY18" fmla="*/ 865014 h 883419"/>
              <a:gd name="connsiteX19" fmla="*/ 0 w 1049236"/>
              <a:gd name="connsiteY19" fmla="*/ 883419 h 88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49236" h="883419">
                <a:moveTo>
                  <a:pt x="36815" y="0"/>
                </a:moveTo>
                <a:cubicBezTo>
                  <a:pt x="159533" y="6135"/>
                  <a:pt x="282907" y="4322"/>
                  <a:pt x="404968" y="18404"/>
                </a:cubicBezTo>
                <a:cubicBezTo>
                  <a:pt x="443519" y="22851"/>
                  <a:pt x="478599" y="42944"/>
                  <a:pt x="515414" y="55214"/>
                </a:cubicBezTo>
                <a:lnTo>
                  <a:pt x="570637" y="73618"/>
                </a:lnTo>
                <a:cubicBezTo>
                  <a:pt x="584933" y="116500"/>
                  <a:pt x="627558" y="276635"/>
                  <a:pt x="681083" y="294473"/>
                </a:cubicBezTo>
                <a:lnTo>
                  <a:pt x="736306" y="312877"/>
                </a:lnTo>
                <a:cubicBezTo>
                  <a:pt x="797665" y="306742"/>
                  <a:pt x="859337" y="303192"/>
                  <a:pt x="920382" y="294473"/>
                </a:cubicBezTo>
                <a:cubicBezTo>
                  <a:pt x="1033640" y="278296"/>
                  <a:pt x="954057" y="262751"/>
                  <a:pt x="1049236" y="294473"/>
                </a:cubicBezTo>
                <a:cubicBezTo>
                  <a:pt x="1046488" y="324692"/>
                  <a:pt x="1040565" y="504881"/>
                  <a:pt x="1012420" y="570541"/>
                </a:cubicBezTo>
                <a:cubicBezTo>
                  <a:pt x="1003705" y="590873"/>
                  <a:pt x="985499" y="605970"/>
                  <a:pt x="975605" y="625755"/>
                </a:cubicBezTo>
                <a:cubicBezTo>
                  <a:pt x="966928" y="643107"/>
                  <a:pt x="969318" y="665821"/>
                  <a:pt x="957197" y="680969"/>
                </a:cubicBezTo>
                <a:cubicBezTo>
                  <a:pt x="943376" y="698242"/>
                  <a:pt x="920382" y="705508"/>
                  <a:pt x="901974" y="717778"/>
                </a:cubicBezTo>
                <a:cubicBezTo>
                  <a:pt x="889702" y="736182"/>
                  <a:pt x="883918" y="761269"/>
                  <a:pt x="865159" y="772991"/>
                </a:cubicBezTo>
                <a:cubicBezTo>
                  <a:pt x="832250" y="793556"/>
                  <a:pt x="754713" y="809801"/>
                  <a:pt x="754713" y="809801"/>
                </a:cubicBezTo>
                <a:cubicBezTo>
                  <a:pt x="653976" y="781023"/>
                  <a:pt x="586371" y="754587"/>
                  <a:pt x="478599" y="754587"/>
                </a:cubicBezTo>
                <a:cubicBezTo>
                  <a:pt x="404713" y="754587"/>
                  <a:pt x="331338" y="766856"/>
                  <a:pt x="257707" y="772991"/>
                </a:cubicBezTo>
                <a:cubicBezTo>
                  <a:pt x="239299" y="779126"/>
                  <a:pt x="219123" y="781414"/>
                  <a:pt x="202484" y="791396"/>
                </a:cubicBezTo>
                <a:cubicBezTo>
                  <a:pt x="187603" y="800323"/>
                  <a:pt x="181190" y="820445"/>
                  <a:pt x="165668" y="828205"/>
                </a:cubicBezTo>
                <a:cubicBezTo>
                  <a:pt x="130958" y="845557"/>
                  <a:pt x="92038" y="852744"/>
                  <a:pt x="55223" y="865014"/>
                </a:cubicBezTo>
                <a:lnTo>
                  <a:pt x="0" y="883419"/>
                </a:ln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4573303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862"/>
            <a:ext cx="8229600" cy="1143000"/>
          </a:xfrm>
        </p:spPr>
        <p:txBody>
          <a:bodyPr>
            <a:normAutofit/>
          </a:bodyPr>
          <a:lstStyle/>
          <a:p>
            <a:r>
              <a:rPr lang="en-US" dirty="0" smtClean="0">
                <a:solidFill>
                  <a:srgbClr val="000000"/>
                </a:solidFill>
              </a:rPr>
              <a:t>Fluxes</a:t>
            </a:r>
            <a:endParaRPr lang="en-US" dirty="0">
              <a:solidFill>
                <a:srgbClr val="000000"/>
              </a:solidFill>
            </a:endParaRPr>
          </a:p>
        </p:txBody>
      </p:sp>
      <p:sp>
        <p:nvSpPr>
          <p:cNvPr id="3" name="Content Placeholder 2"/>
          <p:cNvSpPr>
            <a:spLocks noGrp="1"/>
          </p:cNvSpPr>
          <p:nvPr>
            <p:ph idx="1"/>
          </p:nvPr>
        </p:nvSpPr>
        <p:spPr>
          <a:xfrm>
            <a:off x="179838" y="882879"/>
            <a:ext cx="8766606" cy="1417235"/>
          </a:xfrm>
        </p:spPr>
        <p:txBody>
          <a:bodyPr>
            <a:noAutofit/>
          </a:bodyPr>
          <a:lstStyle/>
          <a:p>
            <a:pPr marL="0" indent="0">
              <a:buNone/>
            </a:pPr>
            <a:r>
              <a:rPr lang="en-US" sz="2400" dirty="0" smtClean="0"/>
              <a:t>The amount of carbon that moves per unit of time is called a “flux”. We will examine </a:t>
            </a:r>
            <a:r>
              <a:rPr lang="en-US" sz="2400" dirty="0"/>
              <a:t>one year of time that </a:t>
            </a:r>
            <a:r>
              <a:rPr lang="en-US" sz="2400" dirty="0" smtClean="0"/>
              <a:t>passes. </a:t>
            </a:r>
          </a:p>
          <a:p>
            <a:pPr marL="0" indent="0">
              <a:buNone/>
            </a:pPr>
            <a:r>
              <a:rPr lang="en-US" sz="2400" dirty="0" smtClean="0"/>
              <a:t>So you will record the number of carbon atoms that move between pools per year</a:t>
            </a:r>
          </a:p>
          <a:p>
            <a:pPr>
              <a:buNone/>
            </a:pPr>
            <a:r>
              <a:rPr lang="en-US" sz="2400" dirty="0" smtClean="0"/>
              <a:t>	</a:t>
            </a:r>
          </a:p>
          <a:p>
            <a:endParaRPr lang="en-US" sz="2400" dirty="0"/>
          </a:p>
        </p:txBody>
      </p:sp>
      <p:grpSp>
        <p:nvGrpSpPr>
          <p:cNvPr id="4" name="Group 3"/>
          <p:cNvGrpSpPr/>
          <p:nvPr/>
        </p:nvGrpSpPr>
        <p:grpSpPr>
          <a:xfrm>
            <a:off x="2074332" y="2723445"/>
            <a:ext cx="5143343" cy="4023683"/>
            <a:chOff x="1538114" y="2210037"/>
            <a:chExt cx="5679562" cy="4537903"/>
          </a:xfrm>
        </p:grpSpPr>
        <p:pic>
          <p:nvPicPr>
            <p:cNvPr id="10" name="Picture 9" descr="Slide09.jpg"/>
            <p:cNvPicPr>
              <a:picLocks noChangeAspect="1"/>
            </p:cNvPicPr>
            <p:nvPr/>
          </p:nvPicPr>
          <p:blipFill rotWithShape="1">
            <a:blip r:embed="rId3">
              <a:extLst>
                <a:ext uri="{28A0092B-C50C-407E-A947-70E740481C1C}">
                  <a14:useLocalDpi xmlns:a14="http://schemas.microsoft.com/office/drawing/2010/main" val="0"/>
                </a:ext>
              </a:extLst>
            </a:blip>
            <a:srcRect l="3550" t="16704" r="9721" b="14711"/>
            <a:stretch/>
          </p:blipFill>
          <p:spPr>
            <a:xfrm>
              <a:off x="1538114" y="3076222"/>
              <a:ext cx="5679562" cy="2906888"/>
            </a:xfrm>
            <a:prstGeom prst="rect">
              <a:avLst/>
            </a:prstGeom>
          </p:spPr>
        </p:pic>
        <p:sp>
          <p:nvSpPr>
            <p:cNvPr id="11" name="Freeform 10"/>
            <p:cNvSpPr/>
            <p:nvPr/>
          </p:nvSpPr>
          <p:spPr>
            <a:xfrm>
              <a:off x="2949222" y="2707336"/>
              <a:ext cx="2991556" cy="495886"/>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2991556" y="5842000"/>
              <a:ext cx="2991555" cy="452742"/>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TextBox 17"/>
            <p:cNvSpPr txBox="1"/>
            <p:nvPr/>
          </p:nvSpPr>
          <p:spPr>
            <a:xfrm>
              <a:off x="3384393" y="2210037"/>
              <a:ext cx="2667000" cy="461665"/>
            </a:xfrm>
            <a:prstGeom prst="rect">
              <a:avLst/>
            </a:prstGeom>
            <a:noFill/>
          </p:spPr>
          <p:txBody>
            <a:bodyPr wrap="square" rtlCol="0">
              <a:spAutoFit/>
            </a:bodyPr>
            <a:lstStyle/>
            <a:p>
              <a:r>
                <a:rPr lang="en-US" sz="2400" dirty="0" smtClean="0"/>
                <a:t>Photosynthesis</a:t>
              </a:r>
              <a:endParaRPr lang="en-US" sz="2400" dirty="0"/>
            </a:p>
          </p:txBody>
        </p:sp>
        <p:sp>
          <p:nvSpPr>
            <p:cNvPr id="19" name="TextBox 18"/>
            <p:cNvSpPr txBox="1"/>
            <p:nvPr/>
          </p:nvSpPr>
          <p:spPr>
            <a:xfrm>
              <a:off x="3146777" y="6266520"/>
              <a:ext cx="3624012" cy="481420"/>
            </a:xfrm>
            <a:prstGeom prst="rect">
              <a:avLst/>
            </a:prstGeom>
            <a:noFill/>
          </p:spPr>
          <p:txBody>
            <a:bodyPr wrap="square" rtlCol="0">
              <a:spAutoFit/>
            </a:bodyPr>
            <a:lstStyle/>
            <a:p>
              <a:r>
                <a:rPr lang="en-US" sz="2400" dirty="0" smtClean="0"/>
                <a:t>Cellular Respiration</a:t>
              </a:r>
              <a:endParaRPr lang="en-US" sz="2400" dirty="0"/>
            </a:p>
          </p:txBody>
        </p:sp>
      </p:grpSp>
    </p:spTree>
    <p:extLst>
      <p:ext uri="{BB962C8B-B14F-4D97-AF65-F5344CB8AC3E}">
        <p14:creationId xmlns:p14="http://schemas.microsoft.com/office/powerpoint/2010/main" val="3419738567"/>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838" y="1213468"/>
            <a:ext cx="8896807" cy="1665199"/>
          </a:xfrm>
        </p:spPr>
        <p:txBody>
          <a:bodyPr>
            <a:noAutofit/>
          </a:bodyPr>
          <a:lstStyle/>
          <a:p>
            <a:pPr marL="0" indent="0">
              <a:buNone/>
            </a:pPr>
            <a:r>
              <a:rPr lang="en-US" sz="2400" dirty="0" smtClean="0"/>
              <a:t>If the organic pool has more carbon atoms, that means there are more living things in the ecosystem!</a:t>
            </a:r>
            <a:endParaRPr lang="en-US" sz="2400" dirty="0"/>
          </a:p>
          <a:p>
            <a:pPr marL="0" indent="0">
              <a:buNone/>
            </a:pPr>
            <a:r>
              <a:rPr lang="en-US" sz="2400" dirty="0" smtClean="0"/>
              <a:t>(More biomass and soil organic carbon exists, so more plants &amp; animals)</a:t>
            </a:r>
          </a:p>
        </p:txBody>
      </p:sp>
      <p:sp>
        <p:nvSpPr>
          <p:cNvPr id="5" name="Title 4"/>
          <p:cNvSpPr>
            <a:spLocks noGrp="1"/>
          </p:cNvSpPr>
          <p:nvPr>
            <p:ph type="title"/>
          </p:nvPr>
        </p:nvSpPr>
        <p:spPr>
          <a:xfrm>
            <a:off x="457200" y="20640"/>
            <a:ext cx="8229600" cy="1143000"/>
          </a:xfrm>
        </p:spPr>
        <p:txBody>
          <a:bodyPr>
            <a:normAutofit fontScale="90000"/>
          </a:bodyPr>
          <a:lstStyle/>
          <a:p>
            <a:r>
              <a:rPr lang="en-US" dirty="0" smtClean="0"/>
              <a:t>Carbon Pools Change Size Over Time</a:t>
            </a:r>
            <a:endParaRPr lang="en-US" dirty="0"/>
          </a:p>
        </p:txBody>
      </p:sp>
      <p:grpSp>
        <p:nvGrpSpPr>
          <p:cNvPr id="22" name="Group 21"/>
          <p:cNvGrpSpPr/>
          <p:nvPr/>
        </p:nvGrpSpPr>
        <p:grpSpPr>
          <a:xfrm>
            <a:off x="2074332" y="2723445"/>
            <a:ext cx="5143343" cy="4023683"/>
            <a:chOff x="1538114" y="2210037"/>
            <a:chExt cx="5679562" cy="4537903"/>
          </a:xfrm>
        </p:grpSpPr>
        <p:pic>
          <p:nvPicPr>
            <p:cNvPr id="23" name="Picture 22" descr="Slide09.jpg"/>
            <p:cNvPicPr>
              <a:picLocks noChangeAspect="1"/>
            </p:cNvPicPr>
            <p:nvPr/>
          </p:nvPicPr>
          <p:blipFill rotWithShape="1">
            <a:blip r:embed="rId3">
              <a:extLst>
                <a:ext uri="{28A0092B-C50C-407E-A947-70E740481C1C}">
                  <a14:useLocalDpi xmlns:a14="http://schemas.microsoft.com/office/drawing/2010/main" val="0"/>
                </a:ext>
              </a:extLst>
            </a:blip>
            <a:srcRect l="3550" t="16704" r="9721" b="14711"/>
            <a:stretch/>
          </p:blipFill>
          <p:spPr>
            <a:xfrm>
              <a:off x="1538114" y="3076222"/>
              <a:ext cx="5679562" cy="2906888"/>
            </a:xfrm>
            <a:prstGeom prst="rect">
              <a:avLst/>
            </a:prstGeom>
          </p:spPr>
        </p:pic>
        <p:sp>
          <p:nvSpPr>
            <p:cNvPr id="24" name="Freeform 23"/>
            <p:cNvSpPr/>
            <p:nvPr/>
          </p:nvSpPr>
          <p:spPr>
            <a:xfrm>
              <a:off x="2949222" y="2707336"/>
              <a:ext cx="2991556" cy="495886"/>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5" name="Freeform 24"/>
            <p:cNvSpPr/>
            <p:nvPr/>
          </p:nvSpPr>
          <p:spPr>
            <a:xfrm>
              <a:off x="2991556" y="5842000"/>
              <a:ext cx="2991555" cy="452742"/>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6" name="TextBox 25"/>
            <p:cNvSpPr txBox="1"/>
            <p:nvPr/>
          </p:nvSpPr>
          <p:spPr>
            <a:xfrm>
              <a:off x="3384393" y="2210037"/>
              <a:ext cx="2667000" cy="461665"/>
            </a:xfrm>
            <a:prstGeom prst="rect">
              <a:avLst/>
            </a:prstGeom>
            <a:noFill/>
          </p:spPr>
          <p:txBody>
            <a:bodyPr wrap="square" rtlCol="0">
              <a:spAutoFit/>
            </a:bodyPr>
            <a:lstStyle/>
            <a:p>
              <a:r>
                <a:rPr lang="en-US" sz="2400" dirty="0" smtClean="0"/>
                <a:t>Photosynthesis</a:t>
              </a:r>
              <a:endParaRPr lang="en-US" sz="2400" dirty="0"/>
            </a:p>
          </p:txBody>
        </p:sp>
        <p:sp>
          <p:nvSpPr>
            <p:cNvPr id="27" name="TextBox 26"/>
            <p:cNvSpPr txBox="1"/>
            <p:nvPr/>
          </p:nvSpPr>
          <p:spPr>
            <a:xfrm>
              <a:off x="3146777" y="6266520"/>
              <a:ext cx="3624012" cy="481420"/>
            </a:xfrm>
            <a:prstGeom prst="rect">
              <a:avLst/>
            </a:prstGeom>
            <a:noFill/>
          </p:spPr>
          <p:txBody>
            <a:bodyPr wrap="square" rtlCol="0">
              <a:spAutoFit/>
            </a:bodyPr>
            <a:lstStyle/>
            <a:p>
              <a:r>
                <a:rPr lang="en-US" sz="2400" dirty="0" smtClean="0"/>
                <a:t>Cellular Respiration</a:t>
              </a:r>
              <a:endParaRPr lang="en-US" sz="2400" dirty="0"/>
            </a:p>
          </p:txBody>
        </p:sp>
      </p:grpSp>
    </p:spTree>
    <p:extLst>
      <p:ext uri="{BB962C8B-B14F-4D97-AF65-F5344CB8AC3E}">
        <p14:creationId xmlns:p14="http://schemas.microsoft.com/office/powerpoint/2010/main" val="529187431"/>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1</a:t>
            </a:r>
            <a:endParaRPr lang="en-US" dirty="0">
              <a:solidFill>
                <a:srgbClr val="000000"/>
              </a:solidFill>
            </a:endParaRPr>
          </a:p>
        </p:txBody>
      </p:sp>
      <p:sp>
        <p:nvSpPr>
          <p:cNvPr id="3" name="Content Placeholder 2"/>
          <p:cNvSpPr>
            <a:spLocks noGrp="1"/>
          </p:cNvSpPr>
          <p:nvPr>
            <p:ph idx="1"/>
          </p:nvPr>
        </p:nvSpPr>
        <p:spPr>
          <a:xfrm>
            <a:off x="229515" y="1243264"/>
            <a:ext cx="8773374" cy="1254403"/>
          </a:xfrm>
        </p:spPr>
        <p:txBody>
          <a:bodyPr>
            <a:noAutofit/>
          </a:bodyPr>
          <a:lstStyle/>
          <a:p>
            <a:pPr>
              <a:buNone/>
            </a:pPr>
            <a:r>
              <a:rPr lang="en-US" sz="2800" dirty="0" smtClean="0"/>
              <a:t>During this year, fluxes are balanced!	</a:t>
            </a:r>
            <a:endParaRPr lang="en-US" sz="2800" dirty="0"/>
          </a:p>
          <a:p>
            <a:pPr>
              <a:buNone/>
            </a:pPr>
            <a:r>
              <a:rPr lang="en-US" sz="2800" dirty="0" smtClean="0"/>
              <a:t>So photosynthesis happens at the same rate as respiration.</a:t>
            </a:r>
          </a:p>
          <a:p>
            <a:endParaRPr lang="en-US" sz="2800" dirty="0" smtClean="0"/>
          </a:p>
          <a:p>
            <a:endParaRPr lang="en-US" sz="2800" dirty="0"/>
          </a:p>
        </p:txBody>
      </p:sp>
      <p:grpSp>
        <p:nvGrpSpPr>
          <p:cNvPr id="9" name="Group 8"/>
          <p:cNvGrpSpPr/>
          <p:nvPr/>
        </p:nvGrpSpPr>
        <p:grpSpPr>
          <a:xfrm>
            <a:off x="2074332" y="2723445"/>
            <a:ext cx="5143343" cy="4023683"/>
            <a:chOff x="1538114" y="2210037"/>
            <a:chExt cx="5679562" cy="4537903"/>
          </a:xfrm>
        </p:grpSpPr>
        <p:pic>
          <p:nvPicPr>
            <p:cNvPr id="13" name="Picture 12" descr="Slide09.jpg"/>
            <p:cNvPicPr>
              <a:picLocks noChangeAspect="1"/>
            </p:cNvPicPr>
            <p:nvPr/>
          </p:nvPicPr>
          <p:blipFill rotWithShape="1">
            <a:blip r:embed="rId3">
              <a:extLst>
                <a:ext uri="{28A0092B-C50C-407E-A947-70E740481C1C}">
                  <a14:useLocalDpi xmlns:a14="http://schemas.microsoft.com/office/drawing/2010/main" val="0"/>
                </a:ext>
              </a:extLst>
            </a:blip>
            <a:srcRect l="3550" t="16704" r="9721" b="14711"/>
            <a:stretch/>
          </p:blipFill>
          <p:spPr>
            <a:xfrm>
              <a:off x="1538114" y="3076222"/>
              <a:ext cx="5679562" cy="2906888"/>
            </a:xfrm>
            <a:prstGeom prst="rect">
              <a:avLst/>
            </a:prstGeom>
          </p:spPr>
        </p:pic>
        <p:sp>
          <p:nvSpPr>
            <p:cNvPr id="14" name="Freeform 13"/>
            <p:cNvSpPr/>
            <p:nvPr/>
          </p:nvSpPr>
          <p:spPr>
            <a:xfrm>
              <a:off x="2949222" y="2707336"/>
              <a:ext cx="2991556" cy="495886"/>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2991556" y="5842000"/>
              <a:ext cx="2991555" cy="452742"/>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TextBox 15"/>
            <p:cNvSpPr txBox="1"/>
            <p:nvPr/>
          </p:nvSpPr>
          <p:spPr>
            <a:xfrm>
              <a:off x="3384393" y="2210037"/>
              <a:ext cx="2667000" cy="461665"/>
            </a:xfrm>
            <a:prstGeom prst="rect">
              <a:avLst/>
            </a:prstGeom>
            <a:noFill/>
          </p:spPr>
          <p:txBody>
            <a:bodyPr wrap="square" rtlCol="0">
              <a:spAutoFit/>
            </a:bodyPr>
            <a:lstStyle/>
            <a:p>
              <a:r>
                <a:rPr lang="en-US" sz="2400" dirty="0" smtClean="0"/>
                <a:t>Photosynthesis</a:t>
              </a:r>
              <a:endParaRPr lang="en-US" sz="2400" dirty="0"/>
            </a:p>
          </p:txBody>
        </p:sp>
        <p:sp>
          <p:nvSpPr>
            <p:cNvPr id="17" name="TextBox 16"/>
            <p:cNvSpPr txBox="1"/>
            <p:nvPr/>
          </p:nvSpPr>
          <p:spPr>
            <a:xfrm>
              <a:off x="3146777" y="6266520"/>
              <a:ext cx="3624012" cy="481420"/>
            </a:xfrm>
            <a:prstGeom prst="rect">
              <a:avLst/>
            </a:prstGeom>
            <a:noFill/>
          </p:spPr>
          <p:txBody>
            <a:bodyPr wrap="square" rtlCol="0">
              <a:spAutoFit/>
            </a:bodyPr>
            <a:lstStyle/>
            <a:p>
              <a:r>
                <a:rPr lang="en-US" sz="2400" dirty="0" smtClean="0"/>
                <a:t>Cellular Respiration</a:t>
              </a:r>
              <a:endParaRPr lang="en-US" sz="2400" dirty="0"/>
            </a:p>
          </p:txBody>
        </p:sp>
      </p:grpSp>
    </p:spTree>
    <p:extLst>
      <p:ext uri="{BB962C8B-B14F-4D97-AF65-F5344CB8AC3E}">
        <p14:creationId xmlns:p14="http://schemas.microsoft.com/office/powerpoint/2010/main" val="1574745104"/>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1: Fluxes are balanced</a:t>
            </a:r>
            <a:endParaRPr lang="en-US" dirty="0">
              <a:solidFill>
                <a:srgbClr val="000000"/>
              </a:solidFill>
            </a:endParaRPr>
          </a:p>
        </p:txBody>
      </p:sp>
      <p:sp>
        <p:nvSpPr>
          <p:cNvPr id="3" name="Content Placeholder 2"/>
          <p:cNvSpPr>
            <a:spLocks noGrp="1"/>
          </p:cNvSpPr>
          <p:nvPr>
            <p:ph idx="1"/>
          </p:nvPr>
        </p:nvSpPr>
        <p:spPr>
          <a:xfrm>
            <a:off x="229515" y="1121675"/>
            <a:ext cx="8618152" cy="910326"/>
          </a:xfrm>
        </p:spPr>
        <p:txBody>
          <a:bodyPr>
            <a:noAutofit/>
          </a:bodyPr>
          <a:lstStyle/>
          <a:p>
            <a:pPr>
              <a:buNone/>
            </a:pPr>
            <a:r>
              <a:rPr lang="en-US" sz="2400" dirty="0" smtClean="0"/>
              <a:t>Place 400 carbon atoms in the organic carbon pool.</a:t>
            </a:r>
          </a:p>
          <a:p>
            <a:pPr>
              <a:buNone/>
            </a:pPr>
            <a:r>
              <a:rPr lang="en-US" sz="2400" dirty="0" smtClean="0"/>
              <a:t>Place 800 carbon atoms in the atmosphere pool. </a:t>
            </a:r>
          </a:p>
          <a:p>
            <a:pPr>
              <a:buNone/>
            </a:pPr>
            <a:endParaRPr lang="en-US" sz="2400" dirty="0" smtClean="0"/>
          </a:p>
        </p:txBody>
      </p:sp>
      <p:sp>
        <p:nvSpPr>
          <p:cNvPr id="5" name="Rectangle 4"/>
          <p:cNvSpPr/>
          <p:nvPr/>
        </p:nvSpPr>
        <p:spPr>
          <a:xfrm>
            <a:off x="229514" y="2338145"/>
            <a:ext cx="3651041" cy="4154983"/>
          </a:xfrm>
          <a:prstGeom prst="rect">
            <a:avLst/>
          </a:prstGeom>
        </p:spPr>
        <p:txBody>
          <a:bodyPr wrap="square">
            <a:spAutoFit/>
          </a:bodyPr>
          <a:lstStyle/>
          <a:p>
            <a:pPr>
              <a:buNone/>
            </a:pPr>
            <a:r>
              <a:rPr lang="en-US" sz="2400" dirty="0"/>
              <a:t>Every year 200 carbon atoms are photosynthesized. </a:t>
            </a:r>
            <a:endParaRPr lang="en-US" sz="2400" dirty="0" smtClean="0"/>
          </a:p>
          <a:p>
            <a:pPr>
              <a:buNone/>
            </a:pPr>
            <a:r>
              <a:rPr lang="en-US" sz="2400" i="1" dirty="0" smtClean="0"/>
              <a:t>Plants </a:t>
            </a:r>
            <a:r>
              <a:rPr lang="en-US" sz="2400" i="1" dirty="0"/>
              <a:t>grew!</a:t>
            </a:r>
          </a:p>
          <a:p>
            <a:pPr>
              <a:buNone/>
            </a:pPr>
            <a:endParaRPr lang="en-US" sz="2400" dirty="0" smtClean="0"/>
          </a:p>
          <a:p>
            <a:pPr>
              <a:buNone/>
            </a:pPr>
            <a:r>
              <a:rPr lang="en-US" sz="2400" dirty="0" smtClean="0"/>
              <a:t>Every </a:t>
            </a:r>
            <a:r>
              <a:rPr lang="en-US" sz="2400" dirty="0"/>
              <a:t>year 200 carbon atoms are respired. </a:t>
            </a:r>
            <a:endParaRPr lang="en-US" sz="2400" dirty="0" smtClean="0"/>
          </a:p>
          <a:p>
            <a:pPr>
              <a:buNone/>
            </a:pPr>
            <a:r>
              <a:rPr lang="en-US" sz="2400" i="1" dirty="0" smtClean="0"/>
              <a:t>Plants </a:t>
            </a:r>
            <a:r>
              <a:rPr lang="en-US" sz="2400" i="1" dirty="0"/>
              <a:t>respire, are eaten by herbivores who then respire, plants die and respired by decomposers.</a:t>
            </a:r>
          </a:p>
        </p:txBody>
      </p:sp>
      <p:grpSp>
        <p:nvGrpSpPr>
          <p:cNvPr id="13" name="Group 12"/>
          <p:cNvGrpSpPr/>
          <p:nvPr/>
        </p:nvGrpSpPr>
        <p:grpSpPr>
          <a:xfrm>
            <a:off x="3704324" y="2469445"/>
            <a:ext cx="5143343" cy="4023683"/>
            <a:chOff x="1538114" y="2210037"/>
            <a:chExt cx="5679562" cy="4537903"/>
          </a:xfrm>
        </p:grpSpPr>
        <p:pic>
          <p:nvPicPr>
            <p:cNvPr id="14" name="Picture 13" descr="Slide09.jpg"/>
            <p:cNvPicPr>
              <a:picLocks noChangeAspect="1"/>
            </p:cNvPicPr>
            <p:nvPr/>
          </p:nvPicPr>
          <p:blipFill rotWithShape="1">
            <a:blip r:embed="rId3">
              <a:extLst>
                <a:ext uri="{28A0092B-C50C-407E-A947-70E740481C1C}">
                  <a14:useLocalDpi xmlns:a14="http://schemas.microsoft.com/office/drawing/2010/main" val="0"/>
                </a:ext>
              </a:extLst>
            </a:blip>
            <a:srcRect l="3550" t="16704" r="9721" b="14711"/>
            <a:stretch/>
          </p:blipFill>
          <p:spPr>
            <a:xfrm>
              <a:off x="1538114" y="3076222"/>
              <a:ext cx="5679562" cy="2906888"/>
            </a:xfrm>
            <a:prstGeom prst="rect">
              <a:avLst/>
            </a:prstGeom>
          </p:spPr>
        </p:pic>
        <p:sp>
          <p:nvSpPr>
            <p:cNvPr id="15" name="Freeform 14"/>
            <p:cNvSpPr/>
            <p:nvPr/>
          </p:nvSpPr>
          <p:spPr>
            <a:xfrm>
              <a:off x="2949222" y="2707336"/>
              <a:ext cx="2991556" cy="495886"/>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2991556" y="5842000"/>
              <a:ext cx="2991555" cy="452742"/>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3384393" y="2210037"/>
              <a:ext cx="2667000" cy="461665"/>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3146777" y="6266520"/>
              <a:ext cx="3624012" cy="481420"/>
            </a:xfrm>
            <a:prstGeom prst="rect">
              <a:avLst/>
            </a:prstGeom>
            <a:noFill/>
          </p:spPr>
          <p:txBody>
            <a:bodyPr wrap="square" rtlCol="0">
              <a:spAutoFit/>
            </a:bodyPr>
            <a:lstStyle/>
            <a:p>
              <a:r>
                <a:rPr lang="en-US" sz="2400" dirty="0" smtClean="0"/>
                <a:t>Cellular Respiration</a:t>
              </a:r>
              <a:endParaRPr lang="en-US" sz="2400" dirty="0"/>
            </a:p>
          </p:txBody>
        </p:sp>
      </p:grpSp>
    </p:spTree>
    <p:extLst>
      <p:ext uri="{BB962C8B-B14F-4D97-AF65-F5344CB8AC3E}">
        <p14:creationId xmlns:p14="http://schemas.microsoft.com/office/powerpoint/2010/main" val="2606976411"/>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0.jpg"/>
          <p:cNvPicPr>
            <a:picLocks noChangeAspect="1"/>
          </p:cNvPicPr>
          <p:nvPr/>
        </p:nvPicPr>
        <p:blipFill rotWithShape="1">
          <a:blip r:embed="rId3">
            <a:extLst>
              <a:ext uri="{28A0092B-C50C-407E-A947-70E740481C1C}">
                <a14:useLocalDpi xmlns:a14="http://schemas.microsoft.com/office/drawing/2010/main" val="0"/>
              </a:ext>
            </a:extLst>
          </a:blip>
          <a:srcRect l="3858" t="16071" r="9568" b="15499"/>
          <a:stretch/>
        </p:blipFill>
        <p:spPr>
          <a:xfrm>
            <a:off x="3704324" y="3265420"/>
            <a:ext cx="5143343" cy="2548968"/>
          </a:xfrm>
          <a:prstGeom prst="rect">
            <a:avLst/>
          </a:prstGeom>
        </p:spPr>
      </p:pic>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1: Fluxes are balanced</a:t>
            </a:r>
            <a:endParaRPr lang="en-US" dirty="0">
              <a:solidFill>
                <a:srgbClr val="000000"/>
              </a:solidFill>
            </a:endParaRPr>
          </a:p>
        </p:txBody>
      </p:sp>
      <p:sp>
        <p:nvSpPr>
          <p:cNvPr id="3" name="Content Placeholder 2"/>
          <p:cNvSpPr>
            <a:spLocks noGrp="1"/>
          </p:cNvSpPr>
          <p:nvPr>
            <p:ph idx="1"/>
          </p:nvPr>
        </p:nvSpPr>
        <p:spPr>
          <a:xfrm>
            <a:off x="229515" y="1121675"/>
            <a:ext cx="8618152" cy="910326"/>
          </a:xfrm>
        </p:spPr>
        <p:txBody>
          <a:bodyPr>
            <a:noAutofit/>
          </a:bodyPr>
          <a:lstStyle/>
          <a:p>
            <a:pPr>
              <a:buNone/>
            </a:pPr>
            <a:r>
              <a:rPr lang="en-US" sz="2800" dirty="0" smtClean="0"/>
              <a:t>Predict how pool sizes will change after a few years</a:t>
            </a:r>
          </a:p>
        </p:txBody>
      </p:sp>
      <p:sp>
        <p:nvSpPr>
          <p:cNvPr id="15" name="Freeform 14"/>
          <p:cNvSpPr/>
          <p:nvPr/>
        </p:nvSpPr>
        <p:spPr>
          <a:xfrm>
            <a:off x="4982206" y="291039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5020544" y="568984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5376292" y="2469445"/>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5161110" y="6066261"/>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6" name="TextBox 5"/>
          <p:cNvSpPr txBox="1"/>
          <p:nvPr/>
        </p:nvSpPr>
        <p:spPr>
          <a:xfrm>
            <a:off x="4289320" y="4064000"/>
            <a:ext cx="1481667" cy="769441"/>
          </a:xfrm>
          <a:prstGeom prst="rect">
            <a:avLst/>
          </a:prstGeom>
          <a:noFill/>
        </p:spPr>
        <p:txBody>
          <a:bodyPr wrap="square" rtlCol="0">
            <a:spAutoFit/>
          </a:bodyPr>
          <a:lstStyle/>
          <a:p>
            <a:pPr algn="ctr"/>
            <a:r>
              <a:rPr lang="en-US" sz="4400" dirty="0" smtClean="0">
                <a:solidFill>
                  <a:srgbClr val="0000FF"/>
                </a:solidFill>
              </a:rPr>
              <a:t>800</a:t>
            </a:r>
            <a:endParaRPr lang="en-US" sz="4400" dirty="0">
              <a:solidFill>
                <a:srgbClr val="0000FF"/>
              </a:solidFill>
            </a:endParaRPr>
          </a:p>
        </p:txBody>
      </p:sp>
      <p:sp>
        <p:nvSpPr>
          <p:cNvPr id="19" name="TextBox 18"/>
          <p:cNvSpPr txBox="1"/>
          <p:nvPr/>
        </p:nvSpPr>
        <p:spPr>
          <a:xfrm>
            <a:off x="7038953" y="3732814"/>
            <a:ext cx="1481667" cy="646331"/>
          </a:xfrm>
          <a:prstGeom prst="rect">
            <a:avLst/>
          </a:prstGeom>
          <a:noFill/>
        </p:spPr>
        <p:txBody>
          <a:bodyPr wrap="square" rtlCol="0">
            <a:spAutoFit/>
          </a:bodyPr>
          <a:lstStyle/>
          <a:p>
            <a:pPr algn="ctr"/>
            <a:r>
              <a:rPr lang="en-US" sz="3600" dirty="0">
                <a:solidFill>
                  <a:srgbClr val="0000FF"/>
                </a:solidFill>
              </a:rPr>
              <a:t>4</a:t>
            </a:r>
            <a:r>
              <a:rPr lang="en-US" sz="3600" dirty="0" smtClean="0">
                <a:solidFill>
                  <a:srgbClr val="0000FF"/>
                </a:solidFill>
              </a:rPr>
              <a:t>00</a:t>
            </a:r>
            <a:endParaRPr lang="en-US" sz="3600" dirty="0">
              <a:solidFill>
                <a:srgbClr val="0000FF"/>
              </a:solidFill>
            </a:endParaRPr>
          </a:p>
        </p:txBody>
      </p:sp>
      <p:sp>
        <p:nvSpPr>
          <p:cNvPr id="20" name="TextBox 19"/>
          <p:cNvSpPr txBox="1"/>
          <p:nvPr/>
        </p:nvSpPr>
        <p:spPr>
          <a:xfrm>
            <a:off x="5460647" y="2184779"/>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
        <p:nvSpPr>
          <p:cNvPr id="21" name="TextBox 20"/>
          <p:cNvSpPr txBox="1"/>
          <p:nvPr/>
        </p:nvSpPr>
        <p:spPr>
          <a:xfrm>
            <a:off x="5527483" y="6374285"/>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Tree>
    <p:extLst>
      <p:ext uri="{BB962C8B-B14F-4D97-AF65-F5344CB8AC3E}">
        <p14:creationId xmlns:p14="http://schemas.microsoft.com/office/powerpoint/2010/main" val="1152282925"/>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0.jpg"/>
          <p:cNvPicPr>
            <a:picLocks noChangeAspect="1"/>
          </p:cNvPicPr>
          <p:nvPr/>
        </p:nvPicPr>
        <p:blipFill rotWithShape="1">
          <a:blip r:embed="rId3">
            <a:extLst>
              <a:ext uri="{28A0092B-C50C-407E-A947-70E740481C1C}">
                <a14:useLocalDpi xmlns:a14="http://schemas.microsoft.com/office/drawing/2010/main" val="0"/>
              </a:ext>
            </a:extLst>
          </a:blip>
          <a:srcRect l="3858" t="16071" r="9568" b="15499"/>
          <a:stretch/>
        </p:blipFill>
        <p:spPr>
          <a:xfrm>
            <a:off x="3704324" y="3265420"/>
            <a:ext cx="5143343" cy="2548968"/>
          </a:xfrm>
          <a:prstGeom prst="rect">
            <a:avLst/>
          </a:prstGeom>
        </p:spPr>
      </p:pic>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1: Fluxes are balanced</a:t>
            </a:r>
            <a:endParaRPr lang="en-US" dirty="0">
              <a:solidFill>
                <a:srgbClr val="000000"/>
              </a:solidFill>
            </a:endParaRPr>
          </a:p>
        </p:txBody>
      </p:sp>
      <p:sp>
        <p:nvSpPr>
          <p:cNvPr id="3" name="Content Placeholder 2"/>
          <p:cNvSpPr>
            <a:spLocks noGrp="1"/>
          </p:cNvSpPr>
          <p:nvPr>
            <p:ph idx="1"/>
          </p:nvPr>
        </p:nvSpPr>
        <p:spPr>
          <a:xfrm>
            <a:off x="229516" y="1924957"/>
            <a:ext cx="3596846" cy="4568171"/>
          </a:xfrm>
        </p:spPr>
        <p:txBody>
          <a:bodyPr>
            <a:noAutofit/>
          </a:bodyPr>
          <a:lstStyle/>
          <a:p>
            <a:pPr>
              <a:buNone/>
            </a:pPr>
            <a:r>
              <a:rPr lang="en-US" sz="2800" dirty="0"/>
              <a:t>End of year 1:</a:t>
            </a:r>
          </a:p>
          <a:p>
            <a:pPr>
              <a:buNone/>
            </a:pPr>
            <a:r>
              <a:rPr lang="en-US" sz="2800" dirty="0"/>
              <a:t>Inorganic pool</a:t>
            </a:r>
          </a:p>
          <a:p>
            <a:pPr>
              <a:buNone/>
            </a:pPr>
            <a:r>
              <a:rPr lang="en-US" sz="2800" dirty="0"/>
              <a:t>800 – 200 + 200 = 800</a:t>
            </a:r>
          </a:p>
          <a:p>
            <a:pPr>
              <a:buNone/>
            </a:pPr>
            <a:endParaRPr lang="en-US" sz="2800" dirty="0"/>
          </a:p>
          <a:p>
            <a:pPr>
              <a:buNone/>
            </a:pPr>
            <a:r>
              <a:rPr lang="en-US" sz="2800" dirty="0"/>
              <a:t>Organic pool</a:t>
            </a:r>
          </a:p>
          <a:p>
            <a:pPr>
              <a:buNone/>
            </a:pPr>
            <a:r>
              <a:rPr lang="en-US" sz="2800" dirty="0"/>
              <a:t>400 – 200 + 200 = 400</a:t>
            </a:r>
          </a:p>
        </p:txBody>
      </p:sp>
      <p:sp>
        <p:nvSpPr>
          <p:cNvPr id="15" name="Freeform 14"/>
          <p:cNvSpPr/>
          <p:nvPr/>
        </p:nvSpPr>
        <p:spPr>
          <a:xfrm>
            <a:off x="4982206" y="291039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5020544" y="568984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5376292" y="2469445"/>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5161110" y="6066261"/>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6" name="TextBox 5"/>
          <p:cNvSpPr txBox="1"/>
          <p:nvPr/>
        </p:nvSpPr>
        <p:spPr>
          <a:xfrm>
            <a:off x="4289320" y="4064000"/>
            <a:ext cx="1481667" cy="769441"/>
          </a:xfrm>
          <a:prstGeom prst="rect">
            <a:avLst/>
          </a:prstGeom>
          <a:noFill/>
        </p:spPr>
        <p:txBody>
          <a:bodyPr wrap="square" rtlCol="0">
            <a:spAutoFit/>
          </a:bodyPr>
          <a:lstStyle/>
          <a:p>
            <a:pPr algn="ctr"/>
            <a:r>
              <a:rPr lang="en-US" sz="4400" dirty="0" smtClean="0">
                <a:solidFill>
                  <a:srgbClr val="0000FF"/>
                </a:solidFill>
              </a:rPr>
              <a:t>800</a:t>
            </a:r>
            <a:endParaRPr lang="en-US" sz="4400" dirty="0">
              <a:solidFill>
                <a:srgbClr val="0000FF"/>
              </a:solidFill>
            </a:endParaRPr>
          </a:p>
        </p:txBody>
      </p:sp>
      <p:sp>
        <p:nvSpPr>
          <p:cNvPr id="19" name="TextBox 18"/>
          <p:cNvSpPr txBox="1"/>
          <p:nvPr/>
        </p:nvSpPr>
        <p:spPr>
          <a:xfrm>
            <a:off x="7038953" y="3732814"/>
            <a:ext cx="1481667" cy="646331"/>
          </a:xfrm>
          <a:prstGeom prst="rect">
            <a:avLst/>
          </a:prstGeom>
          <a:noFill/>
        </p:spPr>
        <p:txBody>
          <a:bodyPr wrap="square" rtlCol="0">
            <a:spAutoFit/>
          </a:bodyPr>
          <a:lstStyle/>
          <a:p>
            <a:pPr algn="ctr"/>
            <a:r>
              <a:rPr lang="en-US" sz="3600" dirty="0">
                <a:solidFill>
                  <a:srgbClr val="0000FF"/>
                </a:solidFill>
              </a:rPr>
              <a:t>4</a:t>
            </a:r>
            <a:r>
              <a:rPr lang="en-US" sz="3600" dirty="0" smtClean="0">
                <a:solidFill>
                  <a:srgbClr val="0000FF"/>
                </a:solidFill>
              </a:rPr>
              <a:t>00</a:t>
            </a:r>
            <a:endParaRPr lang="en-US" sz="3600" dirty="0">
              <a:solidFill>
                <a:srgbClr val="0000FF"/>
              </a:solidFill>
            </a:endParaRPr>
          </a:p>
        </p:txBody>
      </p:sp>
      <p:sp>
        <p:nvSpPr>
          <p:cNvPr id="20" name="TextBox 19"/>
          <p:cNvSpPr txBox="1"/>
          <p:nvPr/>
        </p:nvSpPr>
        <p:spPr>
          <a:xfrm>
            <a:off x="5460647" y="2184779"/>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
        <p:nvSpPr>
          <p:cNvPr id="21" name="TextBox 20"/>
          <p:cNvSpPr txBox="1"/>
          <p:nvPr/>
        </p:nvSpPr>
        <p:spPr>
          <a:xfrm>
            <a:off x="5527483" y="6374285"/>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Tree>
    <p:extLst>
      <p:ext uri="{BB962C8B-B14F-4D97-AF65-F5344CB8AC3E}">
        <p14:creationId xmlns:p14="http://schemas.microsoft.com/office/powerpoint/2010/main" val="2722898931"/>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0.jpg"/>
          <p:cNvPicPr>
            <a:picLocks noChangeAspect="1"/>
          </p:cNvPicPr>
          <p:nvPr/>
        </p:nvPicPr>
        <p:blipFill rotWithShape="1">
          <a:blip r:embed="rId3">
            <a:extLst>
              <a:ext uri="{28A0092B-C50C-407E-A947-70E740481C1C}">
                <a14:useLocalDpi xmlns:a14="http://schemas.microsoft.com/office/drawing/2010/main" val="0"/>
              </a:ext>
            </a:extLst>
          </a:blip>
          <a:srcRect l="3858" t="16071" r="9568" b="15499"/>
          <a:stretch/>
        </p:blipFill>
        <p:spPr>
          <a:xfrm>
            <a:off x="3704324" y="3265420"/>
            <a:ext cx="5143343" cy="2548968"/>
          </a:xfrm>
          <a:prstGeom prst="rect">
            <a:avLst/>
          </a:prstGeom>
        </p:spPr>
      </p:pic>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1: Fluxes are balanced</a:t>
            </a:r>
            <a:endParaRPr lang="en-US" dirty="0">
              <a:solidFill>
                <a:srgbClr val="000000"/>
              </a:solidFill>
            </a:endParaRPr>
          </a:p>
        </p:txBody>
      </p:sp>
      <p:sp>
        <p:nvSpPr>
          <p:cNvPr id="3" name="Content Placeholder 2"/>
          <p:cNvSpPr>
            <a:spLocks noGrp="1"/>
          </p:cNvSpPr>
          <p:nvPr>
            <p:ph idx="1"/>
          </p:nvPr>
        </p:nvSpPr>
        <p:spPr>
          <a:xfrm>
            <a:off x="229515" y="1924957"/>
            <a:ext cx="5541472" cy="4568171"/>
          </a:xfrm>
        </p:spPr>
        <p:txBody>
          <a:bodyPr>
            <a:noAutofit/>
          </a:bodyPr>
          <a:lstStyle/>
          <a:p>
            <a:pPr>
              <a:buNone/>
            </a:pPr>
            <a:r>
              <a:rPr lang="en-US" sz="2800" dirty="0"/>
              <a:t>End of year </a:t>
            </a:r>
            <a:r>
              <a:rPr lang="en-US" sz="2800" dirty="0" smtClean="0"/>
              <a:t>2 (still the same!):</a:t>
            </a:r>
            <a:endParaRPr lang="en-US" sz="2800" dirty="0"/>
          </a:p>
          <a:p>
            <a:pPr>
              <a:buNone/>
            </a:pPr>
            <a:r>
              <a:rPr lang="en-US" sz="2800" dirty="0"/>
              <a:t>Inorganic pool</a:t>
            </a:r>
          </a:p>
          <a:p>
            <a:pPr>
              <a:buNone/>
            </a:pPr>
            <a:r>
              <a:rPr lang="en-US" sz="2800" dirty="0"/>
              <a:t>800 – 200 + 200 = 800</a:t>
            </a:r>
          </a:p>
          <a:p>
            <a:pPr>
              <a:buNone/>
            </a:pPr>
            <a:endParaRPr lang="en-US" sz="2800" dirty="0"/>
          </a:p>
          <a:p>
            <a:pPr>
              <a:buNone/>
            </a:pPr>
            <a:r>
              <a:rPr lang="en-US" sz="2800" dirty="0"/>
              <a:t>Organic pool</a:t>
            </a:r>
          </a:p>
          <a:p>
            <a:pPr>
              <a:buNone/>
            </a:pPr>
            <a:r>
              <a:rPr lang="en-US" sz="2800" dirty="0"/>
              <a:t>400 – 200 + 200 = 400</a:t>
            </a:r>
          </a:p>
        </p:txBody>
      </p:sp>
      <p:sp>
        <p:nvSpPr>
          <p:cNvPr id="15" name="Freeform 14"/>
          <p:cNvSpPr/>
          <p:nvPr/>
        </p:nvSpPr>
        <p:spPr>
          <a:xfrm>
            <a:off x="4982206" y="291039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5020544" y="568984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5376292" y="2469445"/>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5161110" y="6066261"/>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6" name="TextBox 5"/>
          <p:cNvSpPr txBox="1"/>
          <p:nvPr/>
        </p:nvSpPr>
        <p:spPr>
          <a:xfrm>
            <a:off x="4289320" y="4064000"/>
            <a:ext cx="1481667" cy="769441"/>
          </a:xfrm>
          <a:prstGeom prst="rect">
            <a:avLst/>
          </a:prstGeom>
          <a:noFill/>
        </p:spPr>
        <p:txBody>
          <a:bodyPr wrap="square" rtlCol="0">
            <a:spAutoFit/>
          </a:bodyPr>
          <a:lstStyle/>
          <a:p>
            <a:pPr algn="ctr"/>
            <a:r>
              <a:rPr lang="en-US" sz="4400" dirty="0" smtClean="0">
                <a:solidFill>
                  <a:srgbClr val="0000FF"/>
                </a:solidFill>
              </a:rPr>
              <a:t>800</a:t>
            </a:r>
            <a:endParaRPr lang="en-US" sz="4400" dirty="0">
              <a:solidFill>
                <a:srgbClr val="0000FF"/>
              </a:solidFill>
            </a:endParaRPr>
          </a:p>
        </p:txBody>
      </p:sp>
      <p:sp>
        <p:nvSpPr>
          <p:cNvPr id="19" name="TextBox 18"/>
          <p:cNvSpPr txBox="1"/>
          <p:nvPr/>
        </p:nvSpPr>
        <p:spPr>
          <a:xfrm>
            <a:off x="7038953" y="3732814"/>
            <a:ext cx="1481667" cy="646331"/>
          </a:xfrm>
          <a:prstGeom prst="rect">
            <a:avLst/>
          </a:prstGeom>
          <a:noFill/>
        </p:spPr>
        <p:txBody>
          <a:bodyPr wrap="square" rtlCol="0">
            <a:spAutoFit/>
          </a:bodyPr>
          <a:lstStyle/>
          <a:p>
            <a:pPr algn="ctr"/>
            <a:r>
              <a:rPr lang="en-US" sz="3600" dirty="0">
                <a:solidFill>
                  <a:srgbClr val="0000FF"/>
                </a:solidFill>
              </a:rPr>
              <a:t>4</a:t>
            </a:r>
            <a:r>
              <a:rPr lang="en-US" sz="3600" dirty="0" smtClean="0">
                <a:solidFill>
                  <a:srgbClr val="0000FF"/>
                </a:solidFill>
              </a:rPr>
              <a:t>00</a:t>
            </a:r>
            <a:endParaRPr lang="en-US" sz="3600" dirty="0">
              <a:solidFill>
                <a:srgbClr val="0000FF"/>
              </a:solidFill>
            </a:endParaRPr>
          </a:p>
        </p:txBody>
      </p:sp>
      <p:sp>
        <p:nvSpPr>
          <p:cNvPr id="20" name="TextBox 19"/>
          <p:cNvSpPr txBox="1"/>
          <p:nvPr/>
        </p:nvSpPr>
        <p:spPr>
          <a:xfrm>
            <a:off x="5460647" y="2184779"/>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
        <p:nvSpPr>
          <p:cNvPr id="21" name="TextBox 20"/>
          <p:cNvSpPr txBox="1"/>
          <p:nvPr/>
        </p:nvSpPr>
        <p:spPr>
          <a:xfrm>
            <a:off x="5527483" y="6374285"/>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Tree>
    <p:extLst>
      <p:ext uri="{BB962C8B-B14F-4D97-AF65-F5344CB8AC3E}">
        <p14:creationId xmlns:p14="http://schemas.microsoft.com/office/powerpoint/2010/main" val="1887715662"/>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46"/>
            <a:ext cx="8229600" cy="1143000"/>
          </a:xfrm>
        </p:spPr>
        <p:txBody>
          <a:bodyPr/>
          <a:lstStyle/>
          <a:p>
            <a:r>
              <a:rPr lang="en-US" dirty="0" smtClean="0">
                <a:solidFill>
                  <a:srgbClr val="000000"/>
                </a:solidFill>
              </a:rPr>
              <a:t>Round 1: Fluxes are balanced</a:t>
            </a:r>
            <a:endParaRPr lang="en-US" dirty="0">
              <a:solidFill>
                <a:srgbClr val="000000"/>
              </a:solidFill>
            </a:endParaRPr>
          </a:p>
        </p:txBody>
      </p:sp>
      <p:sp>
        <p:nvSpPr>
          <p:cNvPr id="3" name="Content Placeholder 2"/>
          <p:cNvSpPr>
            <a:spLocks noGrp="1"/>
          </p:cNvSpPr>
          <p:nvPr>
            <p:ph idx="1"/>
          </p:nvPr>
        </p:nvSpPr>
        <p:spPr>
          <a:xfrm>
            <a:off x="457200" y="1603012"/>
            <a:ext cx="8229600" cy="4807480"/>
          </a:xfrm>
        </p:spPr>
        <p:txBody>
          <a:bodyPr>
            <a:normAutofit fontScale="85000" lnSpcReduction="10000"/>
          </a:bodyPr>
          <a:lstStyle/>
          <a:p>
            <a:pPr marL="0" indent="0">
              <a:buNone/>
            </a:pPr>
            <a:r>
              <a:rPr lang="en-US" dirty="0" smtClean="0"/>
              <a:t>In the first round, the flux of photosynthesis is equal to the flux of cellular respiration in the ecosystem. </a:t>
            </a:r>
          </a:p>
          <a:p>
            <a:pPr marL="0" indent="0">
              <a:buNone/>
            </a:pPr>
            <a:endParaRPr lang="en-US" dirty="0"/>
          </a:p>
          <a:p>
            <a:pPr marL="0" indent="0">
              <a:buNone/>
            </a:pPr>
            <a:r>
              <a:rPr lang="en-US" dirty="0" smtClean="0"/>
              <a:t>Where is most of the carbon in this round: In the organic pool or the inorganic pool? </a:t>
            </a:r>
          </a:p>
          <a:p>
            <a:pPr marL="0" indent="0">
              <a:buNone/>
            </a:pPr>
            <a:endParaRPr lang="en-US" dirty="0"/>
          </a:p>
          <a:p>
            <a:pPr marL="0" indent="0">
              <a:buNone/>
            </a:pPr>
            <a:r>
              <a:rPr lang="en-US" dirty="0" smtClean="0"/>
              <a:t>How did the organic and inorganic pools change over time?</a:t>
            </a:r>
          </a:p>
          <a:p>
            <a:pPr marL="0" indent="0">
              <a:buNone/>
            </a:pPr>
            <a:endParaRPr lang="en-US" dirty="0"/>
          </a:p>
          <a:p>
            <a:pPr marL="0" indent="0">
              <a:buNone/>
            </a:pPr>
            <a:r>
              <a:rPr lang="en-US" dirty="0" smtClean="0"/>
              <a:t>At the end of the year, did the ecosystem get bigger (more plants and animals)?</a:t>
            </a:r>
          </a:p>
          <a:p>
            <a:pPr>
              <a:buNone/>
            </a:pPr>
            <a:endParaRPr lang="en-US" dirty="0" smtClean="0"/>
          </a:p>
          <a:p>
            <a:endParaRPr lang="en-US" dirty="0" smtClean="0"/>
          </a:p>
          <a:p>
            <a:endParaRPr lang="en-US" dirty="0"/>
          </a:p>
        </p:txBody>
      </p:sp>
    </p:spTree>
    <p:extLst>
      <p:ext uri="{BB962C8B-B14F-4D97-AF65-F5344CB8AC3E}">
        <p14:creationId xmlns:p14="http://schemas.microsoft.com/office/powerpoint/2010/main" val="26814831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2</a:t>
            </a:r>
            <a:endParaRPr lang="en-US" dirty="0">
              <a:solidFill>
                <a:srgbClr val="000000"/>
              </a:solidFill>
            </a:endParaRPr>
          </a:p>
        </p:txBody>
      </p:sp>
      <p:sp>
        <p:nvSpPr>
          <p:cNvPr id="3" name="Content Placeholder 2"/>
          <p:cNvSpPr>
            <a:spLocks noGrp="1"/>
          </p:cNvSpPr>
          <p:nvPr>
            <p:ph idx="1"/>
          </p:nvPr>
        </p:nvSpPr>
        <p:spPr>
          <a:xfrm>
            <a:off x="229515" y="872803"/>
            <a:ext cx="8773374" cy="1480181"/>
          </a:xfrm>
        </p:spPr>
        <p:txBody>
          <a:bodyPr>
            <a:noAutofit/>
          </a:bodyPr>
          <a:lstStyle/>
          <a:p>
            <a:pPr>
              <a:buNone/>
            </a:pPr>
            <a:r>
              <a:rPr lang="en-US" sz="2800" dirty="0" smtClean="0"/>
              <a:t>Some trees were planted in an abandoned cornfield!</a:t>
            </a:r>
            <a:endParaRPr lang="en-US" sz="2800" dirty="0"/>
          </a:p>
          <a:p>
            <a:pPr marL="0" indent="0">
              <a:buNone/>
            </a:pPr>
            <a:r>
              <a:rPr lang="en-US" sz="2800" dirty="0" smtClean="0"/>
              <a:t>So photosynthesis happens at a faster rate than respiration. The result is trees growing and getting bigger. Soon there will be a forest!</a:t>
            </a:r>
          </a:p>
          <a:p>
            <a:endParaRPr lang="en-US" sz="2800" dirty="0" smtClean="0"/>
          </a:p>
          <a:p>
            <a:endParaRPr lang="en-US" sz="2800" dirty="0"/>
          </a:p>
        </p:txBody>
      </p:sp>
      <p:grpSp>
        <p:nvGrpSpPr>
          <p:cNvPr id="9" name="Group 8"/>
          <p:cNvGrpSpPr/>
          <p:nvPr/>
        </p:nvGrpSpPr>
        <p:grpSpPr>
          <a:xfrm>
            <a:off x="2074332" y="2723445"/>
            <a:ext cx="5143343" cy="4023683"/>
            <a:chOff x="1538114" y="2210037"/>
            <a:chExt cx="5679562" cy="4537903"/>
          </a:xfrm>
        </p:grpSpPr>
        <p:pic>
          <p:nvPicPr>
            <p:cNvPr id="13" name="Picture 12" descr="Slide09.jpg"/>
            <p:cNvPicPr>
              <a:picLocks noChangeAspect="1"/>
            </p:cNvPicPr>
            <p:nvPr/>
          </p:nvPicPr>
          <p:blipFill rotWithShape="1">
            <a:blip r:embed="rId3">
              <a:extLst>
                <a:ext uri="{28A0092B-C50C-407E-A947-70E740481C1C}">
                  <a14:useLocalDpi xmlns:a14="http://schemas.microsoft.com/office/drawing/2010/main" val="0"/>
                </a:ext>
              </a:extLst>
            </a:blip>
            <a:srcRect l="3550" t="16704" r="9721" b="14711"/>
            <a:stretch/>
          </p:blipFill>
          <p:spPr>
            <a:xfrm>
              <a:off x="1538114" y="3076222"/>
              <a:ext cx="5679562" cy="2906888"/>
            </a:xfrm>
            <a:prstGeom prst="rect">
              <a:avLst/>
            </a:prstGeom>
          </p:spPr>
        </p:pic>
        <p:sp>
          <p:nvSpPr>
            <p:cNvPr id="14" name="Freeform 13"/>
            <p:cNvSpPr/>
            <p:nvPr/>
          </p:nvSpPr>
          <p:spPr>
            <a:xfrm>
              <a:off x="2949222" y="2707336"/>
              <a:ext cx="2991556" cy="495886"/>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2991556" y="5842000"/>
              <a:ext cx="2991555" cy="452742"/>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TextBox 15"/>
            <p:cNvSpPr txBox="1"/>
            <p:nvPr/>
          </p:nvSpPr>
          <p:spPr>
            <a:xfrm>
              <a:off x="3384393" y="2210037"/>
              <a:ext cx="2667000" cy="461665"/>
            </a:xfrm>
            <a:prstGeom prst="rect">
              <a:avLst/>
            </a:prstGeom>
            <a:noFill/>
          </p:spPr>
          <p:txBody>
            <a:bodyPr wrap="square" rtlCol="0">
              <a:spAutoFit/>
            </a:bodyPr>
            <a:lstStyle/>
            <a:p>
              <a:r>
                <a:rPr lang="en-US" sz="2400" dirty="0" smtClean="0"/>
                <a:t>Photosynthesis</a:t>
              </a:r>
              <a:endParaRPr lang="en-US" sz="2400" dirty="0"/>
            </a:p>
          </p:txBody>
        </p:sp>
        <p:sp>
          <p:nvSpPr>
            <p:cNvPr id="17" name="TextBox 16"/>
            <p:cNvSpPr txBox="1"/>
            <p:nvPr/>
          </p:nvSpPr>
          <p:spPr>
            <a:xfrm>
              <a:off x="3146777" y="6266520"/>
              <a:ext cx="3624012" cy="481420"/>
            </a:xfrm>
            <a:prstGeom prst="rect">
              <a:avLst/>
            </a:prstGeom>
            <a:noFill/>
          </p:spPr>
          <p:txBody>
            <a:bodyPr wrap="square" rtlCol="0">
              <a:spAutoFit/>
            </a:bodyPr>
            <a:lstStyle/>
            <a:p>
              <a:r>
                <a:rPr lang="en-US" sz="2400" dirty="0" smtClean="0"/>
                <a:t>Cellular Respiration</a:t>
              </a:r>
              <a:endParaRPr lang="en-US" sz="2400" dirty="0"/>
            </a:p>
          </p:txBody>
        </p:sp>
      </p:grpSp>
    </p:spTree>
    <p:extLst>
      <p:ext uri="{BB962C8B-B14F-4D97-AF65-F5344CB8AC3E}">
        <p14:creationId xmlns:p14="http://schemas.microsoft.com/office/powerpoint/2010/main" val="3806060499"/>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2: Trees planted</a:t>
            </a:r>
            <a:endParaRPr lang="en-US" dirty="0">
              <a:solidFill>
                <a:srgbClr val="000000"/>
              </a:solidFill>
            </a:endParaRPr>
          </a:p>
        </p:txBody>
      </p:sp>
      <p:sp>
        <p:nvSpPr>
          <p:cNvPr id="3" name="Content Placeholder 2"/>
          <p:cNvSpPr>
            <a:spLocks noGrp="1"/>
          </p:cNvSpPr>
          <p:nvPr>
            <p:ph idx="1"/>
          </p:nvPr>
        </p:nvSpPr>
        <p:spPr>
          <a:xfrm>
            <a:off x="229515" y="1121675"/>
            <a:ext cx="8618152" cy="910326"/>
          </a:xfrm>
        </p:spPr>
        <p:txBody>
          <a:bodyPr>
            <a:noAutofit/>
          </a:bodyPr>
          <a:lstStyle/>
          <a:p>
            <a:pPr>
              <a:buNone/>
            </a:pPr>
            <a:r>
              <a:rPr lang="en-US" sz="2400" dirty="0" smtClean="0"/>
              <a:t>Place 400 carbon atoms in the organic carbon pool.</a:t>
            </a:r>
          </a:p>
          <a:p>
            <a:pPr>
              <a:buNone/>
            </a:pPr>
            <a:r>
              <a:rPr lang="en-US" sz="2400" dirty="0" smtClean="0"/>
              <a:t>Place 800 carbon atoms in the atmosphere pool. </a:t>
            </a:r>
          </a:p>
          <a:p>
            <a:pPr>
              <a:buNone/>
            </a:pPr>
            <a:endParaRPr lang="en-US" sz="2400" dirty="0" smtClean="0"/>
          </a:p>
        </p:txBody>
      </p:sp>
      <p:sp>
        <p:nvSpPr>
          <p:cNvPr id="5" name="Rectangle 4"/>
          <p:cNvSpPr/>
          <p:nvPr/>
        </p:nvSpPr>
        <p:spPr>
          <a:xfrm>
            <a:off x="229514" y="2338145"/>
            <a:ext cx="3651041" cy="2308324"/>
          </a:xfrm>
          <a:prstGeom prst="rect">
            <a:avLst/>
          </a:prstGeom>
        </p:spPr>
        <p:txBody>
          <a:bodyPr wrap="square">
            <a:spAutoFit/>
          </a:bodyPr>
          <a:lstStyle/>
          <a:p>
            <a:pPr>
              <a:buNone/>
            </a:pPr>
            <a:r>
              <a:rPr lang="en-US" sz="2400" dirty="0"/>
              <a:t>Every year </a:t>
            </a:r>
            <a:r>
              <a:rPr lang="en-US" sz="2400" dirty="0" smtClean="0"/>
              <a:t>300 </a:t>
            </a:r>
            <a:r>
              <a:rPr lang="en-US" sz="2400" dirty="0"/>
              <a:t>carbon atoms are photosynthesized. </a:t>
            </a:r>
            <a:endParaRPr lang="en-US" sz="2400" dirty="0" smtClean="0"/>
          </a:p>
          <a:p>
            <a:pPr>
              <a:buNone/>
            </a:pPr>
            <a:endParaRPr lang="en-US" sz="2400" dirty="0" smtClean="0"/>
          </a:p>
          <a:p>
            <a:pPr>
              <a:buNone/>
            </a:pPr>
            <a:r>
              <a:rPr lang="en-US" sz="2400" dirty="0" smtClean="0"/>
              <a:t>Every </a:t>
            </a:r>
            <a:r>
              <a:rPr lang="en-US" sz="2400" dirty="0"/>
              <a:t>year </a:t>
            </a:r>
            <a:r>
              <a:rPr lang="en-US" sz="2400" dirty="0" smtClean="0"/>
              <a:t>200 </a:t>
            </a:r>
            <a:r>
              <a:rPr lang="en-US" sz="2400" dirty="0"/>
              <a:t>carbon atoms are respired. </a:t>
            </a:r>
            <a:endParaRPr lang="en-US" sz="2400" dirty="0" smtClean="0"/>
          </a:p>
        </p:txBody>
      </p:sp>
      <p:grpSp>
        <p:nvGrpSpPr>
          <p:cNvPr id="13" name="Group 12"/>
          <p:cNvGrpSpPr/>
          <p:nvPr/>
        </p:nvGrpSpPr>
        <p:grpSpPr>
          <a:xfrm>
            <a:off x="3704324" y="2469445"/>
            <a:ext cx="5143343" cy="4023683"/>
            <a:chOff x="1538114" y="2210037"/>
            <a:chExt cx="5679562" cy="4537903"/>
          </a:xfrm>
        </p:grpSpPr>
        <p:pic>
          <p:nvPicPr>
            <p:cNvPr id="14" name="Picture 13" descr="Slide09.jpg"/>
            <p:cNvPicPr>
              <a:picLocks noChangeAspect="1"/>
            </p:cNvPicPr>
            <p:nvPr/>
          </p:nvPicPr>
          <p:blipFill rotWithShape="1">
            <a:blip r:embed="rId3">
              <a:extLst>
                <a:ext uri="{28A0092B-C50C-407E-A947-70E740481C1C}">
                  <a14:useLocalDpi xmlns:a14="http://schemas.microsoft.com/office/drawing/2010/main" val="0"/>
                </a:ext>
              </a:extLst>
            </a:blip>
            <a:srcRect l="3550" t="16704" r="9721" b="14711"/>
            <a:stretch/>
          </p:blipFill>
          <p:spPr>
            <a:xfrm>
              <a:off x="1538114" y="3076222"/>
              <a:ext cx="5679562" cy="2906888"/>
            </a:xfrm>
            <a:prstGeom prst="rect">
              <a:avLst/>
            </a:prstGeom>
          </p:spPr>
        </p:pic>
        <p:sp>
          <p:nvSpPr>
            <p:cNvPr id="15" name="Freeform 14"/>
            <p:cNvSpPr/>
            <p:nvPr/>
          </p:nvSpPr>
          <p:spPr>
            <a:xfrm>
              <a:off x="2949222" y="2707336"/>
              <a:ext cx="2991556" cy="495886"/>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2991556" y="5842000"/>
              <a:ext cx="2991555" cy="452742"/>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3384393" y="2210037"/>
              <a:ext cx="2667000" cy="461665"/>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3146777" y="6266520"/>
              <a:ext cx="3624012" cy="481420"/>
            </a:xfrm>
            <a:prstGeom prst="rect">
              <a:avLst/>
            </a:prstGeom>
            <a:noFill/>
          </p:spPr>
          <p:txBody>
            <a:bodyPr wrap="square" rtlCol="0">
              <a:spAutoFit/>
            </a:bodyPr>
            <a:lstStyle/>
            <a:p>
              <a:r>
                <a:rPr lang="en-US" sz="2400" dirty="0" smtClean="0"/>
                <a:t>Cellular Respiration</a:t>
              </a:r>
              <a:endParaRPr lang="en-US" sz="2400" dirty="0"/>
            </a:p>
          </p:txBody>
        </p:sp>
      </p:grpSp>
    </p:spTree>
    <p:extLst>
      <p:ext uri="{BB962C8B-B14F-4D97-AF65-F5344CB8AC3E}">
        <p14:creationId xmlns:p14="http://schemas.microsoft.com/office/powerpoint/2010/main" val="427268896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Zoom to the land surface</a:t>
            </a:r>
            <a:endParaRPr lang="en-US" dirty="0"/>
          </a:p>
        </p:txBody>
      </p:sp>
      <p:pic>
        <p:nvPicPr>
          <p:cNvPr id="7" name="Picture 6"/>
          <p:cNvPicPr>
            <a:picLocks noChangeAspect="1"/>
          </p:cNvPicPr>
          <p:nvPr/>
        </p:nvPicPr>
        <p:blipFill>
          <a:blip r:embed="rId3"/>
          <a:stretch>
            <a:fillRect/>
          </a:stretch>
        </p:blipFill>
        <p:spPr>
          <a:xfrm>
            <a:off x="1066800" y="1447800"/>
            <a:ext cx="6858000" cy="5143500"/>
          </a:xfrm>
          <a:prstGeom prst="rect">
            <a:avLst/>
          </a:prstGeom>
        </p:spPr>
      </p:pic>
    </p:spTree>
    <p:extLst>
      <p:ext uri="{BB962C8B-B14F-4D97-AF65-F5344CB8AC3E}">
        <p14:creationId xmlns:p14="http://schemas.microsoft.com/office/powerpoint/2010/main" val="26385662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0.jpg"/>
          <p:cNvPicPr>
            <a:picLocks noChangeAspect="1"/>
          </p:cNvPicPr>
          <p:nvPr/>
        </p:nvPicPr>
        <p:blipFill rotWithShape="1">
          <a:blip r:embed="rId3">
            <a:extLst>
              <a:ext uri="{28A0092B-C50C-407E-A947-70E740481C1C}">
                <a14:useLocalDpi xmlns:a14="http://schemas.microsoft.com/office/drawing/2010/main" val="0"/>
              </a:ext>
            </a:extLst>
          </a:blip>
          <a:srcRect l="3858" t="16071" r="9568" b="15499"/>
          <a:stretch/>
        </p:blipFill>
        <p:spPr>
          <a:xfrm>
            <a:off x="3704324" y="3265420"/>
            <a:ext cx="5143343" cy="2548968"/>
          </a:xfrm>
          <a:prstGeom prst="rect">
            <a:avLst/>
          </a:prstGeom>
        </p:spPr>
      </p:pic>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2: Trees planted</a:t>
            </a:r>
            <a:endParaRPr lang="en-US" dirty="0">
              <a:solidFill>
                <a:srgbClr val="000000"/>
              </a:solidFill>
            </a:endParaRPr>
          </a:p>
        </p:txBody>
      </p:sp>
      <p:sp>
        <p:nvSpPr>
          <p:cNvPr id="3" name="Content Placeholder 2"/>
          <p:cNvSpPr>
            <a:spLocks noGrp="1"/>
          </p:cNvSpPr>
          <p:nvPr>
            <p:ph idx="1"/>
          </p:nvPr>
        </p:nvSpPr>
        <p:spPr>
          <a:xfrm>
            <a:off x="229515" y="1121675"/>
            <a:ext cx="8618152" cy="910326"/>
          </a:xfrm>
        </p:spPr>
        <p:txBody>
          <a:bodyPr>
            <a:noAutofit/>
          </a:bodyPr>
          <a:lstStyle/>
          <a:p>
            <a:pPr>
              <a:buNone/>
            </a:pPr>
            <a:r>
              <a:rPr lang="en-US" sz="2800" dirty="0" smtClean="0"/>
              <a:t>Predict how pool sizes will change after a few years</a:t>
            </a:r>
          </a:p>
        </p:txBody>
      </p:sp>
      <p:sp>
        <p:nvSpPr>
          <p:cNvPr id="15" name="Freeform 14"/>
          <p:cNvSpPr/>
          <p:nvPr/>
        </p:nvSpPr>
        <p:spPr>
          <a:xfrm>
            <a:off x="4982206" y="291039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5020544" y="568984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5376292" y="2469445"/>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5161110" y="6066261"/>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6" name="TextBox 5"/>
          <p:cNvSpPr txBox="1"/>
          <p:nvPr/>
        </p:nvSpPr>
        <p:spPr>
          <a:xfrm>
            <a:off x="4289320" y="4064000"/>
            <a:ext cx="1481667" cy="769441"/>
          </a:xfrm>
          <a:prstGeom prst="rect">
            <a:avLst/>
          </a:prstGeom>
          <a:noFill/>
        </p:spPr>
        <p:txBody>
          <a:bodyPr wrap="square" rtlCol="0">
            <a:spAutoFit/>
          </a:bodyPr>
          <a:lstStyle/>
          <a:p>
            <a:pPr algn="ctr"/>
            <a:r>
              <a:rPr lang="en-US" sz="4400" dirty="0" smtClean="0">
                <a:solidFill>
                  <a:srgbClr val="0000FF"/>
                </a:solidFill>
              </a:rPr>
              <a:t>800</a:t>
            </a:r>
            <a:endParaRPr lang="en-US" sz="4400" dirty="0">
              <a:solidFill>
                <a:srgbClr val="0000FF"/>
              </a:solidFill>
            </a:endParaRPr>
          </a:p>
        </p:txBody>
      </p:sp>
      <p:sp>
        <p:nvSpPr>
          <p:cNvPr id="19" name="TextBox 18"/>
          <p:cNvSpPr txBox="1"/>
          <p:nvPr/>
        </p:nvSpPr>
        <p:spPr>
          <a:xfrm>
            <a:off x="7038953" y="3732814"/>
            <a:ext cx="1481667" cy="646331"/>
          </a:xfrm>
          <a:prstGeom prst="rect">
            <a:avLst/>
          </a:prstGeom>
          <a:noFill/>
        </p:spPr>
        <p:txBody>
          <a:bodyPr wrap="square" rtlCol="0">
            <a:spAutoFit/>
          </a:bodyPr>
          <a:lstStyle/>
          <a:p>
            <a:pPr algn="ctr"/>
            <a:r>
              <a:rPr lang="en-US" sz="3600" dirty="0">
                <a:solidFill>
                  <a:srgbClr val="0000FF"/>
                </a:solidFill>
              </a:rPr>
              <a:t>4</a:t>
            </a:r>
            <a:r>
              <a:rPr lang="en-US" sz="3600" dirty="0" smtClean="0">
                <a:solidFill>
                  <a:srgbClr val="0000FF"/>
                </a:solidFill>
              </a:rPr>
              <a:t>00</a:t>
            </a:r>
            <a:endParaRPr lang="en-US" sz="3600" dirty="0">
              <a:solidFill>
                <a:srgbClr val="0000FF"/>
              </a:solidFill>
            </a:endParaRPr>
          </a:p>
        </p:txBody>
      </p:sp>
      <p:sp>
        <p:nvSpPr>
          <p:cNvPr id="20" name="TextBox 19"/>
          <p:cNvSpPr txBox="1"/>
          <p:nvPr/>
        </p:nvSpPr>
        <p:spPr>
          <a:xfrm>
            <a:off x="5460647" y="2184779"/>
            <a:ext cx="1841186" cy="461665"/>
          </a:xfrm>
          <a:prstGeom prst="rect">
            <a:avLst/>
          </a:prstGeom>
          <a:noFill/>
        </p:spPr>
        <p:txBody>
          <a:bodyPr wrap="square" rtlCol="0">
            <a:spAutoFit/>
          </a:bodyPr>
          <a:lstStyle/>
          <a:p>
            <a:pPr algn="ctr"/>
            <a:r>
              <a:rPr lang="en-US" sz="2400" dirty="0">
                <a:solidFill>
                  <a:schemeClr val="accent6">
                    <a:lumMod val="75000"/>
                  </a:schemeClr>
                </a:solidFill>
              </a:rPr>
              <a:t>3</a:t>
            </a:r>
            <a:r>
              <a:rPr lang="en-US" sz="2400" dirty="0" smtClean="0">
                <a:solidFill>
                  <a:schemeClr val="accent6">
                    <a:lumMod val="75000"/>
                  </a:schemeClr>
                </a:solidFill>
              </a:rPr>
              <a:t>00 per year</a:t>
            </a:r>
            <a:endParaRPr lang="en-US" sz="2400" dirty="0">
              <a:solidFill>
                <a:schemeClr val="accent6">
                  <a:lumMod val="75000"/>
                </a:schemeClr>
              </a:solidFill>
            </a:endParaRPr>
          </a:p>
        </p:txBody>
      </p:sp>
      <p:sp>
        <p:nvSpPr>
          <p:cNvPr id="21" name="TextBox 20"/>
          <p:cNvSpPr txBox="1"/>
          <p:nvPr/>
        </p:nvSpPr>
        <p:spPr>
          <a:xfrm>
            <a:off x="5527483" y="6374285"/>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Tree>
    <p:extLst>
      <p:ext uri="{BB962C8B-B14F-4D97-AF65-F5344CB8AC3E}">
        <p14:creationId xmlns:p14="http://schemas.microsoft.com/office/powerpoint/2010/main" val="3618508290"/>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0.jpg"/>
          <p:cNvPicPr>
            <a:picLocks noChangeAspect="1"/>
          </p:cNvPicPr>
          <p:nvPr/>
        </p:nvPicPr>
        <p:blipFill rotWithShape="1">
          <a:blip r:embed="rId3">
            <a:extLst>
              <a:ext uri="{28A0092B-C50C-407E-A947-70E740481C1C}">
                <a14:useLocalDpi xmlns:a14="http://schemas.microsoft.com/office/drawing/2010/main" val="0"/>
              </a:ext>
            </a:extLst>
          </a:blip>
          <a:srcRect l="3858" t="16071" r="9568" b="15499"/>
          <a:stretch/>
        </p:blipFill>
        <p:spPr>
          <a:xfrm>
            <a:off x="3704324" y="3265420"/>
            <a:ext cx="5143343" cy="2548968"/>
          </a:xfrm>
          <a:prstGeom prst="rect">
            <a:avLst/>
          </a:prstGeom>
        </p:spPr>
      </p:pic>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2: Trees are planted</a:t>
            </a:r>
            <a:endParaRPr lang="en-US" dirty="0">
              <a:solidFill>
                <a:srgbClr val="000000"/>
              </a:solidFill>
            </a:endParaRPr>
          </a:p>
        </p:txBody>
      </p:sp>
      <p:sp>
        <p:nvSpPr>
          <p:cNvPr id="3" name="Content Placeholder 2"/>
          <p:cNvSpPr>
            <a:spLocks noGrp="1"/>
          </p:cNvSpPr>
          <p:nvPr>
            <p:ph idx="1"/>
          </p:nvPr>
        </p:nvSpPr>
        <p:spPr>
          <a:xfrm>
            <a:off x="229516" y="1924957"/>
            <a:ext cx="3596846" cy="4568171"/>
          </a:xfrm>
        </p:spPr>
        <p:txBody>
          <a:bodyPr>
            <a:noAutofit/>
          </a:bodyPr>
          <a:lstStyle/>
          <a:p>
            <a:pPr>
              <a:buNone/>
            </a:pPr>
            <a:r>
              <a:rPr lang="en-US" sz="2800" dirty="0"/>
              <a:t>End of year 1:</a:t>
            </a:r>
          </a:p>
          <a:p>
            <a:pPr>
              <a:buNone/>
            </a:pPr>
            <a:r>
              <a:rPr lang="en-US" sz="2800" dirty="0"/>
              <a:t>Inorganic pool</a:t>
            </a:r>
          </a:p>
          <a:p>
            <a:pPr>
              <a:buNone/>
            </a:pPr>
            <a:r>
              <a:rPr lang="en-US" sz="2800" dirty="0"/>
              <a:t>800 – </a:t>
            </a:r>
            <a:r>
              <a:rPr lang="en-US" sz="2800" dirty="0" smtClean="0"/>
              <a:t>300 </a:t>
            </a:r>
            <a:r>
              <a:rPr lang="en-US" sz="2800" dirty="0"/>
              <a:t>+ 200 = </a:t>
            </a:r>
            <a:r>
              <a:rPr lang="en-US" sz="2800" dirty="0" smtClean="0"/>
              <a:t>700</a:t>
            </a:r>
            <a:endParaRPr lang="en-US" sz="2800" dirty="0"/>
          </a:p>
          <a:p>
            <a:pPr>
              <a:buNone/>
            </a:pPr>
            <a:endParaRPr lang="en-US" sz="2800" dirty="0"/>
          </a:p>
          <a:p>
            <a:pPr>
              <a:buNone/>
            </a:pPr>
            <a:r>
              <a:rPr lang="en-US" sz="2800" dirty="0"/>
              <a:t>Organic pool</a:t>
            </a:r>
          </a:p>
          <a:p>
            <a:pPr>
              <a:buNone/>
            </a:pPr>
            <a:r>
              <a:rPr lang="en-US" sz="2800" dirty="0"/>
              <a:t>400 – 200 + 200 = </a:t>
            </a:r>
            <a:r>
              <a:rPr lang="en-US" sz="2800" dirty="0" smtClean="0"/>
              <a:t>500</a:t>
            </a:r>
            <a:endParaRPr lang="en-US" sz="2800" dirty="0"/>
          </a:p>
        </p:txBody>
      </p:sp>
      <p:sp>
        <p:nvSpPr>
          <p:cNvPr id="15" name="Freeform 14"/>
          <p:cNvSpPr/>
          <p:nvPr/>
        </p:nvSpPr>
        <p:spPr>
          <a:xfrm>
            <a:off x="4982206" y="291039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5020544" y="568984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5376292" y="2469445"/>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5161110" y="6066261"/>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6" name="TextBox 5"/>
          <p:cNvSpPr txBox="1"/>
          <p:nvPr/>
        </p:nvSpPr>
        <p:spPr>
          <a:xfrm>
            <a:off x="4289320" y="4064000"/>
            <a:ext cx="1481667" cy="769441"/>
          </a:xfrm>
          <a:prstGeom prst="rect">
            <a:avLst/>
          </a:prstGeom>
          <a:noFill/>
        </p:spPr>
        <p:txBody>
          <a:bodyPr wrap="square" rtlCol="0">
            <a:spAutoFit/>
          </a:bodyPr>
          <a:lstStyle/>
          <a:p>
            <a:pPr algn="ctr"/>
            <a:r>
              <a:rPr lang="en-US" sz="4400" dirty="0">
                <a:solidFill>
                  <a:srgbClr val="0000FF"/>
                </a:solidFill>
              </a:rPr>
              <a:t>7</a:t>
            </a:r>
            <a:r>
              <a:rPr lang="en-US" sz="4400" dirty="0" smtClean="0">
                <a:solidFill>
                  <a:srgbClr val="0000FF"/>
                </a:solidFill>
              </a:rPr>
              <a:t>00</a:t>
            </a:r>
            <a:endParaRPr lang="en-US" sz="4400" dirty="0">
              <a:solidFill>
                <a:srgbClr val="0000FF"/>
              </a:solidFill>
            </a:endParaRPr>
          </a:p>
        </p:txBody>
      </p:sp>
      <p:sp>
        <p:nvSpPr>
          <p:cNvPr id="19" name="TextBox 18"/>
          <p:cNvSpPr txBox="1"/>
          <p:nvPr/>
        </p:nvSpPr>
        <p:spPr>
          <a:xfrm>
            <a:off x="7038953" y="3732814"/>
            <a:ext cx="1481667" cy="646331"/>
          </a:xfrm>
          <a:prstGeom prst="rect">
            <a:avLst/>
          </a:prstGeom>
          <a:noFill/>
        </p:spPr>
        <p:txBody>
          <a:bodyPr wrap="square" rtlCol="0">
            <a:spAutoFit/>
          </a:bodyPr>
          <a:lstStyle/>
          <a:p>
            <a:pPr algn="ctr"/>
            <a:r>
              <a:rPr lang="en-US" sz="3600" dirty="0" smtClean="0">
                <a:solidFill>
                  <a:srgbClr val="0000FF"/>
                </a:solidFill>
              </a:rPr>
              <a:t>500</a:t>
            </a:r>
            <a:endParaRPr lang="en-US" sz="3600" dirty="0">
              <a:solidFill>
                <a:srgbClr val="0000FF"/>
              </a:solidFill>
            </a:endParaRPr>
          </a:p>
        </p:txBody>
      </p:sp>
      <p:sp>
        <p:nvSpPr>
          <p:cNvPr id="20" name="TextBox 19"/>
          <p:cNvSpPr txBox="1"/>
          <p:nvPr/>
        </p:nvSpPr>
        <p:spPr>
          <a:xfrm>
            <a:off x="5460647" y="2184779"/>
            <a:ext cx="1841186" cy="461665"/>
          </a:xfrm>
          <a:prstGeom prst="rect">
            <a:avLst/>
          </a:prstGeom>
          <a:noFill/>
        </p:spPr>
        <p:txBody>
          <a:bodyPr wrap="square" rtlCol="0">
            <a:spAutoFit/>
          </a:bodyPr>
          <a:lstStyle/>
          <a:p>
            <a:pPr algn="ctr"/>
            <a:r>
              <a:rPr lang="en-US" sz="2400" dirty="0">
                <a:solidFill>
                  <a:schemeClr val="accent6">
                    <a:lumMod val="75000"/>
                  </a:schemeClr>
                </a:solidFill>
              </a:rPr>
              <a:t>3</a:t>
            </a:r>
            <a:r>
              <a:rPr lang="en-US" sz="2400" dirty="0" smtClean="0">
                <a:solidFill>
                  <a:schemeClr val="accent6">
                    <a:lumMod val="75000"/>
                  </a:schemeClr>
                </a:solidFill>
              </a:rPr>
              <a:t>00 per year</a:t>
            </a:r>
            <a:endParaRPr lang="en-US" sz="2400" dirty="0">
              <a:solidFill>
                <a:schemeClr val="accent6">
                  <a:lumMod val="75000"/>
                </a:schemeClr>
              </a:solidFill>
            </a:endParaRPr>
          </a:p>
        </p:txBody>
      </p:sp>
      <p:sp>
        <p:nvSpPr>
          <p:cNvPr id="21" name="TextBox 20"/>
          <p:cNvSpPr txBox="1"/>
          <p:nvPr/>
        </p:nvSpPr>
        <p:spPr>
          <a:xfrm>
            <a:off x="5527483" y="6374285"/>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Tree>
    <p:extLst>
      <p:ext uri="{BB962C8B-B14F-4D97-AF65-F5344CB8AC3E}">
        <p14:creationId xmlns:p14="http://schemas.microsoft.com/office/powerpoint/2010/main" val="1068879540"/>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0.jpg"/>
          <p:cNvPicPr>
            <a:picLocks noChangeAspect="1"/>
          </p:cNvPicPr>
          <p:nvPr/>
        </p:nvPicPr>
        <p:blipFill rotWithShape="1">
          <a:blip r:embed="rId3">
            <a:extLst>
              <a:ext uri="{28A0092B-C50C-407E-A947-70E740481C1C}">
                <a14:useLocalDpi xmlns:a14="http://schemas.microsoft.com/office/drawing/2010/main" val="0"/>
              </a:ext>
            </a:extLst>
          </a:blip>
          <a:srcRect l="3858" t="16071" r="9568" b="15499"/>
          <a:stretch/>
        </p:blipFill>
        <p:spPr>
          <a:xfrm>
            <a:off x="3704324" y="3265420"/>
            <a:ext cx="5143343" cy="2548968"/>
          </a:xfrm>
          <a:prstGeom prst="rect">
            <a:avLst/>
          </a:prstGeom>
        </p:spPr>
      </p:pic>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2: Trees are planted</a:t>
            </a:r>
            <a:endParaRPr lang="en-US" dirty="0">
              <a:solidFill>
                <a:srgbClr val="000000"/>
              </a:solidFill>
            </a:endParaRPr>
          </a:p>
        </p:txBody>
      </p:sp>
      <p:sp>
        <p:nvSpPr>
          <p:cNvPr id="3" name="Content Placeholder 2"/>
          <p:cNvSpPr>
            <a:spLocks noGrp="1"/>
          </p:cNvSpPr>
          <p:nvPr>
            <p:ph idx="1"/>
          </p:nvPr>
        </p:nvSpPr>
        <p:spPr>
          <a:xfrm>
            <a:off x="229516" y="1924957"/>
            <a:ext cx="3596846" cy="4568171"/>
          </a:xfrm>
        </p:spPr>
        <p:txBody>
          <a:bodyPr>
            <a:noAutofit/>
          </a:bodyPr>
          <a:lstStyle/>
          <a:p>
            <a:pPr>
              <a:buNone/>
            </a:pPr>
            <a:r>
              <a:rPr lang="en-US" sz="2800" dirty="0"/>
              <a:t>End of year </a:t>
            </a:r>
            <a:r>
              <a:rPr lang="en-US" sz="2800" dirty="0" smtClean="0"/>
              <a:t>2:</a:t>
            </a:r>
            <a:endParaRPr lang="en-US" sz="2800" dirty="0"/>
          </a:p>
          <a:p>
            <a:pPr>
              <a:buNone/>
            </a:pPr>
            <a:r>
              <a:rPr lang="en-US" sz="2800" dirty="0"/>
              <a:t>Inorganic pool</a:t>
            </a:r>
          </a:p>
          <a:p>
            <a:pPr>
              <a:buNone/>
            </a:pPr>
            <a:r>
              <a:rPr lang="en-US" sz="2800" dirty="0" smtClean="0"/>
              <a:t>700 </a:t>
            </a:r>
            <a:r>
              <a:rPr lang="en-US" sz="2800" dirty="0"/>
              <a:t>– </a:t>
            </a:r>
            <a:r>
              <a:rPr lang="en-US" sz="2800" dirty="0" smtClean="0"/>
              <a:t>300 </a:t>
            </a:r>
            <a:r>
              <a:rPr lang="en-US" sz="2800" dirty="0"/>
              <a:t>+ 200 = 6</a:t>
            </a:r>
            <a:r>
              <a:rPr lang="en-US" sz="2800" dirty="0" smtClean="0"/>
              <a:t>00</a:t>
            </a:r>
            <a:endParaRPr lang="en-US" sz="2800" dirty="0"/>
          </a:p>
          <a:p>
            <a:pPr>
              <a:buNone/>
            </a:pPr>
            <a:endParaRPr lang="en-US" sz="2800" dirty="0"/>
          </a:p>
          <a:p>
            <a:pPr>
              <a:buNone/>
            </a:pPr>
            <a:r>
              <a:rPr lang="en-US" sz="2800" dirty="0"/>
              <a:t>Organic pool</a:t>
            </a:r>
          </a:p>
          <a:p>
            <a:pPr>
              <a:buNone/>
            </a:pPr>
            <a:r>
              <a:rPr lang="en-US" sz="2800" dirty="0" smtClean="0"/>
              <a:t>500 </a:t>
            </a:r>
            <a:r>
              <a:rPr lang="en-US" sz="2800" dirty="0"/>
              <a:t>– 200 + </a:t>
            </a:r>
            <a:r>
              <a:rPr lang="en-US" sz="2800" dirty="0" smtClean="0"/>
              <a:t>300 </a:t>
            </a:r>
            <a:r>
              <a:rPr lang="en-US" sz="2800" dirty="0"/>
              <a:t>= 6</a:t>
            </a:r>
            <a:r>
              <a:rPr lang="en-US" sz="2800" dirty="0" smtClean="0"/>
              <a:t>00</a:t>
            </a:r>
            <a:endParaRPr lang="en-US" sz="2800" dirty="0"/>
          </a:p>
        </p:txBody>
      </p:sp>
      <p:sp>
        <p:nvSpPr>
          <p:cNvPr id="15" name="Freeform 14"/>
          <p:cNvSpPr/>
          <p:nvPr/>
        </p:nvSpPr>
        <p:spPr>
          <a:xfrm>
            <a:off x="4982206" y="291039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5020544" y="568984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5376292" y="2469445"/>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5161110" y="6066261"/>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6" name="TextBox 5"/>
          <p:cNvSpPr txBox="1"/>
          <p:nvPr/>
        </p:nvSpPr>
        <p:spPr>
          <a:xfrm>
            <a:off x="4289320" y="4064000"/>
            <a:ext cx="1481667" cy="769441"/>
          </a:xfrm>
          <a:prstGeom prst="rect">
            <a:avLst/>
          </a:prstGeom>
          <a:noFill/>
        </p:spPr>
        <p:txBody>
          <a:bodyPr wrap="square" rtlCol="0">
            <a:spAutoFit/>
          </a:bodyPr>
          <a:lstStyle/>
          <a:p>
            <a:pPr algn="ctr"/>
            <a:r>
              <a:rPr lang="en-US" sz="4400" dirty="0">
                <a:solidFill>
                  <a:srgbClr val="0000FF"/>
                </a:solidFill>
              </a:rPr>
              <a:t>6</a:t>
            </a:r>
            <a:r>
              <a:rPr lang="en-US" sz="4400" dirty="0" smtClean="0">
                <a:solidFill>
                  <a:srgbClr val="0000FF"/>
                </a:solidFill>
              </a:rPr>
              <a:t>00</a:t>
            </a:r>
            <a:endParaRPr lang="en-US" sz="4400" dirty="0">
              <a:solidFill>
                <a:srgbClr val="0000FF"/>
              </a:solidFill>
            </a:endParaRPr>
          </a:p>
        </p:txBody>
      </p:sp>
      <p:sp>
        <p:nvSpPr>
          <p:cNvPr id="19" name="TextBox 18"/>
          <p:cNvSpPr txBox="1"/>
          <p:nvPr/>
        </p:nvSpPr>
        <p:spPr>
          <a:xfrm>
            <a:off x="7038953" y="3732814"/>
            <a:ext cx="1481667" cy="646331"/>
          </a:xfrm>
          <a:prstGeom prst="rect">
            <a:avLst/>
          </a:prstGeom>
          <a:noFill/>
        </p:spPr>
        <p:txBody>
          <a:bodyPr wrap="square" rtlCol="0">
            <a:spAutoFit/>
          </a:bodyPr>
          <a:lstStyle/>
          <a:p>
            <a:pPr algn="ctr"/>
            <a:r>
              <a:rPr lang="en-US" sz="3600" dirty="0" smtClean="0">
                <a:solidFill>
                  <a:srgbClr val="0000FF"/>
                </a:solidFill>
              </a:rPr>
              <a:t>600</a:t>
            </a:r>
            <a:endParaRPr lang="en-US" sz="3600" dirty="0">
              <a:solidFill>
                <a:srgbClr val="0000FF"/>
              </a:solidFill>
            </a:endParaRPr>
          </a:p>
        </p:txBody>
      </p:sp>
      <p:sp>
        <p:nvSpPr>
          <p:cNvPr id="20" name="TextBox 19"/>
          <p:cNvSpPr txBox="1"/>
          <p:nvPr/>
        </p:nvSpPr>
        <p:spPr>
          <a:xfrm>
            <a:off x="5460647" y="2184779"/>
            <a:ext cx="1841186" cy="461665"/>
          </a:xfrm>
          <a:prstGeom prst="rect">
            <a:avLst/>
          </a:prstGeom>
          <a:noFill/>
        </p:spPr>
        <p:txBody>
          <a:bodyPr wrap="square" rtlCol="0">
            <a:spAutoFit/>
          </a:bodyPr>
          <a:lstStyle/>
          <a:p>
            <a:pPr algn="ctr"/>
            <a:r>
              <a:rPr lang="en-US" sz="2400" dirty="0">
                <a:solidFill>
                  <a:schemeClr val="accent6">
                    <a:lumMod val="75000"/>
                  </a:schemeClr>
                </a:solidFill>
              </a:rPr>
              <a:t>3</a:t>
            </a:r>
            <a:r>
              <a:rPr lang="en-US" sz="2400" dirty="0" smtClean="0">
                <a:solidFill>
                  <a:schemeClr val="accent6">
                    <a:lumMod val="75000"/>
                  </a:schemeClr>
                </a:solidFill>
              </a:rPr>
              <a:t>00 per year</a:t>
            </a:r>
            <a:endParaRPr lang="en-US" sz="2400" dirty="0">
              <a:solidFill>
                <a:schemeClr val="accent6">
                  <a:lumMod val="75000"/>
                </a:schemeClr>
              </a:solidFill>
            </a:endParaRPr>
          </a:p>
        </p:txBody>
      </p:sp>
      <p:sp>
        <p:nvSpPr>
          <p:cNvPr id="21" name="TextBox 20"/>
          <p:cNvSpPr txBox="1"/>
          <p:nvPr/>
        </p:nvSpPr>
        <p:spPr>
          <a:xfrm>
            <a:off x="5527483" y="6374285"/>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Tree>
    <p:extLst>
      <p:ext uri="{BB962C8B-B14F-4D97-AF65-F5344CB8AC3E}">
        <p14:creationId xmlns:p14="http://schemas.microsoft.com/office/powerpoint/2010/main" val="3615627462"/>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46"/>
            <a:ext cx="8229600" cy="1143000"/>
          </a:xfrm>
        </p:spPr>
        <p:txBody>
          <a:bodyPr/>
          <a:lstStyle/>
          <a:p>
            <a:r>
              <a:rPr lang="en-US" dirty="0" smtClean="0">
                <a:solidFill>
                  <a:srgbClr val="000000"/>
                </a:solidFill>
              </a:rPr>
              <a:t>Round 2: Trees are planted</a:t>
            </a:r>
            <a:endParaRPr lang="en-US" dirty="0">
              <a:solidFill>
                <a:srgbClr val="000000"/>
              </a:solidFill>
            </a:endParaRPr>
          </a:p>
        </p:txBody>
      </p:sp>
      <p:sp>
        <p:nvSpPr>
          <p:cNvPr id="3" name="Content Placeholder 2"/>
          <p:cNvSpPr>
            <a:spLocks noGrp="1"/>
          </p:cNvSpPr>
          <p:nvPr>
            <p:ph idx="1"/>
          </p:nvPr>
        </p:nvSpPr>
        <p:spPr>
          <a:xfrm>
            <a:off x="457200" y="1603012"/>
            <a:ext cx="8229600" cy="4807480"/>
          </a:xfrm>
        </p:spPr>
        <p:txBody>
          <a:bodyPr>
            <a:normAutofit fontScale="92500" lnSpcReduction="20000"/>
          </a:bodyPr>
          <a:lstStyle/>
          <a:p>
            <a:pPr marL="0" indent="0">
              <a:buNone/>
            </a:pPr>
            <a:r>
              <a:rPr lang="en-US" dirty="0"/>
              <a:t>The flux of photosynthesis is more than the flux of respiration in the ecosystem. </a:t>
            </a:r>
          </a:p>
          <a:p>
            <a:pPr marL="0" indent="0">
              <a:buNone/>
            </a:pPr>
            <a:endParaRPr lang="en-US" dirty="0"/>
          </a:p>
          <a:p>
            <a:pPr marL="0" indent="0">
              <a:buNone/>
            </a:pPr>
            <a:r>
              <a:rPr lang="en-US" dirty="0"/>
              <a:t>Where is most of the carbon in this round: In the organic pool or the inorganic pool? </a:t>
            </a:r>
          </a:p>
          <a:p>
            <a:pPr marL="0" indent="0">
              <a:buNone/>
            </a:pPr>
            <a:endParaRPr lang="en-US" dirty="0"/>
          </a:p>
          <a:p>
            <a:pPr marL="0" indent="0">
              <a:buNone/>
            </a:pPr>
            <a:r>
              <a:rPr lang="en-US" dirty="0"/>
              <a:t>How did the organic and inorganic pools change over time?</a:t>
            </a:r>
          </a:p>
          <a:p>
            <a:pPr marL="0" indent="0">
              <a:buNone/>
            </a:pPr>
            <a:endParaRPr lang="en-US" dirty="0"/>
          </a:p>
          <a:p>
            <a:pPr marL="0" indent="0">
              <a:buNone/>
            </a:pPr>
            <a:r>
              <a:rPr lang="en-US" dirty="0"/>
              <a:t>At the end of the year, did the ecosystem get bigger (more plants and animals)?</a:t>
            </a:r>
          </a:p>
          <a:p>
            <a:pPr>
              <a:buNone/>
            </a:pPr>
            <a:endParaRPr lang="en-US" dirty="0" smtClean="0"/>
          </a:p>
          <a:p>
            <a:endParaRPr lang="en-US" dirty="0" smtClean="0"/>
          </a:p>
          <a:p>
            <a:endParaRPr lang="en-US" dirty="0"/>
          </a:p>
        </p:txBody>
      </p:sp>
    </p:spTree>
    <p:extLst>
      <p:ext uri="{BB962C8B-B14F-4D97-AF65-F5344CB8AC3E}">
        <p14:creationId xmlns:p14="http://schemas.microsoft.com/office/powerpoint/2010/main" val="175169885"/>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a:t>
            </a:r>
            <a:r>
              <a:rPr lang="en-US" dirty="0">
                <a:solidFill>
                  <a:srgbClr val="000000"/>
                </a:solidFill>
              </a:rPr>
              <a:t>3</a:t>
            </a:r>
          </a:p>
        </p:txBody>
      </p:sp>
      <p:sp>
        <p:nvSpPr>
          <p:cNvPr id="3" name="Content Placeholder 2"/>
          <p:cNvSpPr>
            <a:spLocks noGrp="1"/>
          </p:cNvSpPr>
          <p:nvPr>
            <p:ph idx="1"/>
          </p:nvPr>
        </p:nvSpPr>
        <p:spPr>
          <a:xfrm>
            <a:off x="229515" y="872803"/>
            <a:ext cx="8773374" cy="1480181"/>
          </a:xfrm>
        </p:spPr>
        <p:txBody>
          <a:bodyPr>
            <a:noAutofit/>
          </a:bodyPr>
          <a:lstStyle/>
          <a:p>
            <a:pPr>
              <a:buNone/>
            </a:pPr>
            <a:r>
              <a:rPr lang="en-US" sz="2800" dirty="0" smtClean="0"/>
              <a:t>Drought! It hasn’t rained for months and trees are dry and dying</a:t>
            </a:r>
            <a:endParaRPr lang="en-US" sz="2800" dirty="0"/>
          </a:p>
          <a:p>
            <a:pPr marL="0" indent="0">
              <a:buNone/>
            </a:pPr>
            <a:r>
              <a:rPr lang="en-US" sz="2800" dirty="0" smtClean="0"/>
              <a:t>So photosynthesis happens less and respiration happens more.</a:t>
            </a:r>
          </a:p>
          <a:p>
            <a:endParaRPr lang="en-US" sz="2800" dirty="0" smtClean="0"/>
          </a:p>
          <a:p>
            <a:endParaRPr lang="en-US" sz="2800" dirty="0"/>
          </a:p>
        </p:txBody>
      </p:sp>
      <p:grpSp>
        <p:nvGrpSpPr>
          <p:cNvPr id="9" name="Group 8"/>
          <p:cNvGrpSpPr/>
          <p:nvPr/>
        </p:nvGrpSpPr>
        <p:grpSpPr>
          <a:xfrm>
            <a:off x="2074332" y="2723445"/>
            <a:ext cx="5143343" cy="4023683"/>
            <a:chOff x="1538114" y="2210037"/>
            <a:chExt cx="5679562" cy="4537903"/>
          </a:xfrm>
        </p:grpSpPr>
        <p:pic>
          <p:nvPicPr>
            <p:cNvPr id="13" name="Picture 12" descr="Slide09.jpg"/>
            <p:cNvPicPr>
              <a:picLocks noChangeAspect="1"/>
            </p:cNvPicPr>
            <p:nvPr/>
          </p:nvPicPr>
          <p:blipFill rotWithShape="1">
            <a:blip r:embed="rId3">
              <a:extLst>
                <a:ext uri="{28A0092B-C50C-407E-A947-70E740481C1C}">
                  <a14:useLocalDpi xmlns:a14="http://schemas.microsoft.com/office/drawing/2010/main" val="0"/>
                </a:ext>
              </a:extLst>
            </a:blip>
            <a:srcRect l="3550" t="16704" r="9721" b="14711"/>
            <a:stretch/>
          </p:blipFill>
          <p:spPr>
            <a:xfrm>
              <a:off x="1538114" y="3076222"/>
              <a:ext cx="5679562" cy="2906888"/>
            </a:xfrm>
            <a:prstGeom prst="rect">
              <a:avLst/>
            </a:prstGeom>
          </p:spPr>
        </p:pic>
        <p:sp>
          <p:nvSpPr>
            <p:cNvPr id="14" name="Freeform 13"/>
            <p:cNvSpPr/>
            <p:nvPr/>
          </p:nvSpPr>
          <p:spPr>
            <a:xfrm>
              <a:off x="2949222" y="2707336"/>
              <a:ext cx="2991556" cy="495886"/>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2991556" y="5842000"/>
              <a:ext cx="2991555" cy="452742"/>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TextBox 15"/>
            <p:cNvSpPr txBox="1"/>
            <p:nvPr/>
          </p:nvSpPr>
          <p:spPr>
            <a:xfrm>
              <a:off x="3384393" y="2210037"/>
              <a:ext cx="2667000" cy="461665"/>
            </a:xfrm>
            <a:prstGeom prst="rect">
              <a:avLst/>
            </a:prstGeom>
            <a:noFill/>
          </p:spPr>
          <p:txBody>
            <a:bodyPr wrap="square" rtlCol="0">
              <a:spAutoFit/>
            </a:bodyPr>
            <a:lstStyle/>
            <a:p>
              <a:r>
                <a:rPr lang="en-US" sz="2400" dirty="0" smtClean="0"/>
                <a:t>Photosynthesis</a:t>
              </a:r>
              <a:endParaRPr lang="en-US" sz="2400" dirty="0"/>
            </a:p>
          </p:txBody>
        </p:sp>
        <p:sp>
          <p:nvSpPr>
            <p:cNvPr id="17" name="TextBox 16"/>
            <p:cNvSpPr txBox="1"/>
            <p:nvPr/>
          </p:nvSpPr>
          <p:spPr>
            <a:xfrm>
              <a:off x="3146777" y="6266520"/>
              <a:ext cx="3624012" cy="481420"/>
            </a:xfrm>
            <a:prstGeom prst="rect">
              <a:avLst/>
            </a:prstGeom>
            <a:noFill/>
          </p:spPr>
          <p:txBody>
            <a:bodyPr wrap="square" rtlCol="0">
              <a:spAutoFit/>
            </a:bodyPr>
            <a:lstStyle/>
            <a:p>
              <a:r>
                <a:rPr lang="en-US" sz="2400" dirty="0" smtClean="0"/>
                <a:t>Cellular Respiration</a:t>
              </a:r>
              <a:endParaRPr lang="en-US" sz="2400" dirty="0"/>
            </a:p>
          </p:txBody>
        </p:sp>
      </p:grpSp>
    </p:spTree>
    <p:extLst>
      <p:ext uri="{BB962C8B-B14F-4D97-AF65-F5344CB8AC3E}">
        <p14:creationId xmlns:p14="http://schemas.microsoft.com/office/powerpoint/2010/main" val="966963772"/>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a:t>
            </a:r>
            <a:r>
              <a:rPr lang="en-US" dirty="0">
                <a:solidFill>
                  <a:srgbClr val="000000"/>
                </a:solidFill>
              </a:rPr>
              <a:t>3</a:t>
            </a:r>
            <a:r>
              <a:rPr lang="en-US" dirty="0" smtClean="0">
                <a:solidFill>
                  <a:srgbClr val="000000"/>
                </a:solidFill>
              </a:rPr>
              <a:t>: Drought</a:t>
            </a:r>
            <a:endParaRPr lang="en-US" dirty="0">
              <a:solidFill>
                <a:srgbClr val="000000"/>
              </a:solidFill>
            </a:endParaRPr>
          </a:p>
        </p:txBody>
      </p:sp>
      <p:sp>
        <p:nvSpPr>
          <p:cNvPr id="3" name="Content Placeholder 2"/>
          <p:cNvSpPr>
            <a:spLocks noGrp="1"/>
          </p:cNvSpPr>
          <p:nvPr>
            <p:ph idx="1"/>
          </p:nvPr>
        </p:nvSpPr>
        <p:spPr>
          <a:xfrm>
            <a:off x="229515" y="1121675"/>
            <a:ext cx="8618152" cy="910326"/>
          </a:xfrm>
        </p:spPr>
        <p:txBody>
          <a:bodyPr>
            <a:noAutofit/>
          </a:bodyPr>
          <a:lstStyle/>
          <a:p>
            <a:pPr>
              <a:buNone/>
            </a:pPr>
            <a:r>
              <a:rPr lang="en-US" sz="2400" dirty="0" smtClean="0"/>
              <a:t>Place 400 carbon atoms in the organic carbon pool.</a:t>
            </a:r>
          </a:p>
          <a:p>
            <a:pPr>
              <a:buNone/>
            </a:pPr>
            <a:r>
              <a:rPr lang="en-US" sz="2400" dirty="0" smtClean="0"/>
              <a:t>Place 800 carbon atoms in the atmosphere pool. </a:t>
            </a:r>
          </a:p>
          <a:p>
            <a:pPr>
              <a:buNone/>
            </a:pPr>
            <a:endParaRPr lang="en-US" sz="2400" dirty="0" smtClean="0"/>
          </a:p>
        </p:txBody>
      </p:sp>
      <p:sp>
        <p:nvSpPr>
          <p:cNvPr id="5" name="Rectangle 4"/>
          <p:cNvSpPr/>
          <p:nvPr/>
        </p:nvSpPr>
        <p:spPr>
          <a:xfrm>
            <a:off x="229514" y="2338145"/>
            <a:ext cx="3651041" cy="2308324"/>
          </a:xfrm>
          <a:prstGeom prst="rect">
            <a:avLst/>
          </a:prstGeom>
        </p:spPr>
        <p:txBody>
          <a:bodyPr wrap="square">
            <a:spAutoFit/>
          </a:bodyPr>
          <a:lstStyle/>
          <a:p>
            <a:pPr>
              <a:buNone/>
            </a:pPr>
            <a:r>
              <a:rPr lang="en-US" sz="2400" dirty="0"/>
              <a:t>Every year 1</a:t>
            </a:r>
            <a:r>
              <a:rPr lang="en-US" sz="2400" dirty="0" smtClean="0"/>
              <a:t>00 </a:t>
            </a:r>
            <a:r>
              <a:rPr lang="en-US" sz="2400" dirty="0"/>
              <a:t>carbon atoms are photosynthesized. </a:t>
            </a:r>
            <a:endParaRPr lang="en-US" sz="2400" dirty="0" smtClean="0"/>
          </a:p>
          <a:p>
            <a:pPr>
              <a:buNone/>
            </a:pPr>
            <a:endParaRPr lang="en-US" sz="2400" dirty="0" smtClean="0"/>
          </a:p>
          <a:p>
            <a:pPr>
              <a:buNone/>
            </a:pPr>
            <a:r>
              <a:rPr lang="en-US" sz="2400" dirty="0" smtClean="0"/>
              <a:t>Every </a:t>
            </a:r>
            <a:r>
              <a:rPr lang="en-US" sz="2400" dirty="0"/>
              <a:t>year 2</a:t>
            </a:r>
            <a:r>
              <a:rPr lang="en-US" sz="2400" dirty="0" smtClean="0"/>
              <a:t>00 </a:t>
            </a:r>
            <a:r>
              <a:rPr lang="en-US" sz="2400" dirty="0"/>
              <a:t>carbon atoms are respired. </a:t>
            </a:r>
            <a:endParaRPr lang="en-US" sz="2400" dirty="0" smtClean="0"/>
          </a:p>
        </p:txBody>
      </p:sp>
      <p:grpSp>
        <p:nvGrpSpPr>
          <p:cNvPr id="13" name="Group 12"/>
          <p:cNvGrpSpPr/>
          <p:nvPr/>
        </p:nvGrpSpPr>
        <p:grpSpPr>
          <a:xfrm>
            <a:off x="3704324" y="2469445"/>
            <a:ext cx="5143343" cy="4023683"/>
            <a:chOff x="1538114" y="2210037"/>
            <a:chExt cx="5679562" cy="4537903"/>
          </a:xfrm>
        </p:grpSpPr>
        <p:pic>
          <p:nvPicPr>
            <p:cNvPr id="14" name="Picture 13" descr="Slide09.jpg"/>
            <p:cNvPicPr>
              <a:picLocks noChangeAspect="1"/>
            </p:cNvPicPr>
            <p:nvPr/>
          </p:nvPicPr>
          <p:blipFill rotWithShape="1">
            <a:blip r:embed="rId3">
              <a:extLst>
                <a:ext uri="{28A0092B-C50C-407E-A947-70E740481C1C}">
                  <a14:useLocalDpi xmlns:a14="http://schemas.microsoft.com/office/drawing/2010/main" val="0"/>
                </a:ext>
              </a:extLst>
            </a:blip>
            <a:srcRect l="3550" t="16704" r="9721" b="14711"/>
            <a:stretch/>
          </p:blipFill>
          <p:spPr>
            <a:xfrm>
              <a:off x="1538114" y="3076222"/>
              <a:ext cx="5679562" cy="2906888"/>
            </a:xfrm>
            <a:prstGeom prst="rect">
              <a:avLst/>
            </a:prstGeom>
          </p:spPr>
        </p:pic>
        <p:sp>
          <p:nvSpPr>
            <p:cNvPr id="15" name="Freeform 14"/>
            <p:cNvSpPr/>
            <p:nvPr/>
          </p:nvSpPr>
          <p:spPr>
            <a:xfrm>
              <a:off x="2949222" y="2707336"/>
              <a:ext cx="2991556" cy="495886"/>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2991556" y="5842000"/>
              <a:ext cx="2991555" cy="452742"/>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3384393" y="2210037"/>
              <a:ext cx="2667000" cy="461665"/>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3146777" y="6266520"/>
              <a:ext cx="3624012" cy="481420"/>
            </a:xfrm>
            <a:prstGeom prst="rect">
              <a:avLst/>
            </a:prstGeom>
            <a:noFill/>
          </p:spPr>
          <p:txBody>
            <a:bodyPr wrap="square" rtlCol="0">
              <a:spAutoFit/>
            </a:bodyPr>
            <a:lstStyle/>
            <a:p>
              <a:r>
                <a:rPr lang="en-US" sz="2400" dirty="0" smtClean="0"/>
                <a:t>Cellular Respiration</a:t>
              </a:r>
              <a:endParaRPr lang="en-US" sz="2400" dirty="0"/>
            </a:p>
          </p:txBody>
        </p:sp>
      </p:grpSp>
    </p:spTree>
    <p:extLst>
      <p:ext uri="{BB962C8B-B14F-4D97-AF65-F5344CB8AC3E}">
        <p14:creationId xmlns:p14="http://schemas.microsoft.com/office/powerpoint/2010/main" val="4131503098"/>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0.jpg"/>
          <p:cNvPicPr>
            <a:picLocks noChangeAspect="1"/>
          </p:cNvPicPr>
          <p:nvPr/>
        </p:nvPicPr>
        <p:blipFill rotWithShape="1">
          <a:blip r:embed="rId3">
            <a:extLst>
              <a:ext uri="{28A0092B-C50C-407E-A947-70E740481C1C}">
                <a14:useLocalDpi xmlns:a14="http://schemas.microsoft.com/office/drawing/2010/main" val="0"/>
              </a:ext>
            </a:extLst>
          </a:blip>
          <a:srcRect l="3858" t="16071" r="9568" b="15499"/>
          <a:stretch/>
        </p:blipFill>
        <p:spPr>
          <a:xfrm>
            <a:off x="3704324" y="3265420"/>
            <a:ext cx="5143343" cy="2548968"/>
          </a:xfrm>
          <a:prstGeom prst="rect">
            <a:avLst/>
          </a:prstGeom>
        </p:spPr>
      </p:pic>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a:t>
            </a:r>
            <a:r>
              <a:rPr lang="en-US" dirty="0">
                <a:solidFill>
                  <a:srgbClr val="000000"/>
                </a:solidFill>
              </a:rPr>
              <a:t>3</a:t>
            </a:r>
            <a:r>
              <a:rPr lang="en-US" dirty="0" smtClean="0">
                <a:solidFill>
                  <a:srgbClr val="000000"/>
                </a:solidFill>
              </a:rPr>
              <a:t>: Drought</a:t>
            </a:r>
            <a:endParaRPr lang="en-US" dirty="0">
              <a:solidFill>
                <a:srgbClr val="000000"/>
              </a:solidFill>
            </a:endParaRPr>
          </a:p>
        </p:txBody>
      </p:sp>
      <p:sp>
        <p:nvSpPr>
          <p:cNvPr id="3" name="Content Placeholder 2"/>
          <p:cNvSpPr>
            <a:spLocks noGrp="1"/>
          </p:cNvSpPr>
          <p:nvPr>
            <p:ph idx="1"/>
          </p:nvPr>
        </p:nvSpPr>
        <p:spPr>
          <a:xfrm>
            <a:off x="229515" y="1121675"/>
            <a:ext cx="8618152" cy="910326"/>
          </a:xfrm>
        </p:spPr>
        <p:txBody>
          <a:bodyPr>
            <a:noAutofit/>
          </a:bodyPr>
          <a:lstStyle/>
          <a:p>
            <a:pPr>
              <a:buNone/>
            </a:pPr>
            <a:r>
              <a:rPr lang="en-US" sz="2800" dirty="0" smtClean="0"/>
              <a:t>Predict how pool sizes will change after a few years</a:t>
            </a:r>
          </a:p>
        </p:txBody>
      </p:sp>
      <p:sp>
        <p:nvSpPr>
          <p:cNvPr id="15" name="Freeform 14"/>
          <p:cNvSpPr/>
          <p:nvPr/>
        </p:nvSpPr>
        <p:spPr>
          <a:xfrm>
            <a:off x="4982206" y="291039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5020544" y="568984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5376292" y="2469445"/>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5161110" y="6066261"/>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6" name="TextBox 5"/>
          <p:cNvSpPr txBox="1"/>
          <p:nvPr/>
        </p:nvSpPr>
        <p:spPr>
          <a:xfrm>
            <a:off x="4289320" y="4064000"/>
            <a:ext cx="1481667" cy="769441"/>
          </a:xfrm>
          <a:prstGeom prst="rect">
            <a:avLst/>
          </a:prstGeom>
          <a:noFill/>
        </p:spPr>
        <p:txBody>
          <a:bodyPr wrap="square" rtlCol="0">
            <a:spAutoFit/>
          </a:bodyPr>
          <a:lstStyle/>
          <a:p>
            <a:pPr algn="ctr"/>
            <a:r>
              <a:rPr lang="en-US" sz="4400" dirty="0" smtClean="0">
                <a:solidFill>
                  <a:srgbClr val="0000FF"/>
                </a:solidFill>
              </a:rPr>
              <a:t>800</a:t>
            </a:r>
            <a:endParaRPr lang="en-US" sz="4400" dirty="0">
              <a:solidFill>
                <a:srgbClr val="0000FF"/>
              </a:solidFill>
            </a:endParaRPr>
          </a:p>
        </p:txBody>
      </p:sp>
      <p:sp>
        <p:nvSpPr>
          <p:cNvPr id="19" name="TextBox 18"/>
          <p:cNvSpPr txBox="1"/>
          <p:nvPr/>
        </p:nvSpPr>
        <p:spPr>
          <a:xfrm>
            <a:off x="7038953" y="3732814"/>
            <a:ext cx="1481667" cy="646331"/>
          </a:xfrm>
          <a:prstGeom prst="rect">
            <a:avLst/>
          </a:prstGeom>
          <a:noFill/>
        </p:spPr>
        <p:txBody>
          <a:bodyPr wrap="square" rtlCol="0">
            <a:spAutoFit/>
          </a:bodyPr>
          <a:lstStyle/>
          <a:p>
            <a:pPr algn="ctr"/>
            <a:r>
              <a:rPr lang="en-US" sz="3600" dirty="0">
                <a:solidFill>
                  <a:srgbClr val="0000FF"/>
                </a:solidFill>
              </a:rPr>
              <a:t>4</a:t>
            </a:r>
            <a:r>
              <a:rPr lang="en-US" sz="3600" dirty="0" smtClean="0">
                <a:solidFill>
                  <a:srgbClr val="0000FF"/>
                </a:solidFill>
              </a:rPr>
              <a:t>00</a:t>
            </a:r>
            <a:endParaRPr lang="en-US" sz="3600" dirty="0">
              <a:solidFill>
                <a:srgbClr val="0000FF"/>
              </a:solidFill>
            </a:endParaRPr>
          </a:p>
        </p:txBody>
      </p:sp>
      <p:sp>
        <p:nvSpPr>
          <p:cNvPr id="20" name="TextBox 19"/>
          <p:cNvSpPr txBox="1"/>
          <p:nvPr/>
        </p:nvSpPr>
        <p:spPr>
          <a:xfrm>
            <a:off x="5460647" y="2184779"/>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100 per year</a:t>
            </a:r>
            <a:endParaRPr lang="en-US" sz="2400" dirty="0">
              <a:solidFill>
                <a:schemeClr val="accent6">
                  <a:lumMod val="75000"/>
                </a:schemeClr>
              </a:solidFill>
            </a:endParaRPr>
          </a:p>
        </p:txBody>
      </p:sp>
      <p:sp>
        <p:nvSpPr>
          <p:cNvPr id="21" name="TextBox 20"/>
          <p:cNvSpPr txBox="1"/>
          <p:nvPr/>
        </p:nvSpPr>
        <p:spPr>
          <a:xfrm>
            <a:off x="5527483" y="6374285"/>
            <a:ext cx="1841186" cy="461665"/>
          </a:xfrm>
          <a:prstGeom prst="rect">
            <a:avLst/>
          </a:prstGeom>
          <a:noFill/>
        </p:spPr>
        <p:txBody>
          <a:bodyPr wrap="square" rtlCol="0">
            <a:spAutoFit/>
          </a:bodyPr>
          <a:lstStyle/>
          <a:p>
            <a:pPr algn="ctr"/>
            <a:r>
              <a:rPr lang="en-US" sz="2400" dirty="0">
                <a:solidFill>
                  <a:schemeClr val="accent6">
                    <a:lumMod val="75000"/>
                  </a:schemeClr>
                </a:solidFill>
              </a:rPr>
              <a:t>2</a:t>
            </a:r>
            <a:r>
              <a:rPr lang="en-US" sz="2400" dirty="0" smtClean="0">
                <a:solidFill>
                  <a:schemeClr val="accent6">
                    <a:lumMod val="75000"/>
                  </a:schemeClr>
                </a:solidFill>
              </a:rPr>
              <a:t>00 per year</a:t>
            </a:r>
            <a:endParaRPr lang="en-US" sz="2400" dirty="0">
              <a:solidFill>
                <a:schemeClr val="accent6">
                  <a:lumMod val="75000"/>
                </a:schemeClr>
              </a:solidFill>
            </a:endParaRPr>
          </a:p>
        </p:txBody>
      </p:sp>
    </p:spTree>
    <p:extLst>
      <p:ext uri="{BB962C8B-B14F-4D97-AF65-F5344CB8AC3E}">
        <p14:creationId xmlns:p14="http://schemas.microsoft.com/office/powerpoint/2010/main" val="369448409"/>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0.jpg"/>
          <p:cNvPicPr>
            <a:picLocks noChangeAspect="1"/>
          </p:cNvPicPr>
          <p:nvPr/>
        </p:nvPicPr>
        <p:blipFill rotWithShape="1">
          <a:blip r:embed="rId3">
            <a:extLst>
              <a:ext uri="{28A0092B-C50C-407E-A947-70E740481C1C}">
                <a14:useLocalDpi xmlns:a14="http://schemas.microsoft.com/office/drawing/2010/main" val="0"/>
              </a:ext>
            </a:extLst>
          </a:blip>
          <a:srcRect l="3858" t="16071" r="9568" b="15499"/>
          <a:stretch/>
        </p:blipFill>
        <p:spPr>
          <a:xfrm>
            <a:off x="3704324" y="3265420"/>
            <a:ext cx="5143343" cy="2548968"/>
          </a:xfrm>
          <a:prstGeom prst="rect">
            <a:avLst/>
          </a:prstGeom>
        </p:spPr>
      </p:pic>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a:t>
            </a:r>
            <a:r>
              <a:rPr lang="en-US" dirty="0">
                <a:solidFill>
                  <a:srgbClr val="000000"/>
                </a:solidFill>
              </a:rPr>
              <a:t>3</a:t>
            </a:r>
            <a:r>
              <a:rPr lang="en-US" dirty="0" smtClean="0">
                <a:solidFill>
                  <a:srgbClr val="000000"/>
                </a:solidFill>
              </a:rPr>
              <a:t>: Drought</a:t>
            </a:r>
            <a:endParaRPr lang="en-US" dirty="0">
              <a:solidFill>
                <a:srgbClr val="000000"/>
              </a:solidFill>
            </a:endParaRPr>
          </a:p>
        </p:txBody>
      </p:sp>
      <p:sp>
        <p:nvSpPr>
          <p:cNvPr id="3" name="Content Placeholder 2"/>
          <p:cNvSpPr>
            <a:spLocks noGrp="1"/>
          </p:cNvSpPr>
          <p:nvPr>
            <p:ph idx="1"/>
          </p:nvPr>
        </p:nvSpPr>
        <p:spPr>
          <a:xfrm>
            <a:off x="229516" y="1924957"/>
            <a:ext cx="3596846" cy="4568171"/>
          </a:xfrm>
        </p:spPr>
        <p:txBody>
          <a:bodyPr>
            <a:noAutofit/>
          </a:bodyPr>
          <a:lstStyle/>
          <a:p>
            <a:pPr>
              <a:buNone/>
            </a:pPr>
            <a:r>
              <a:rPr lang="en-US" sz="2800" dirty="0"/>
              <a:t>End of year 1:</a:t>
            </a:r>
          </a:p>
          <a:p>
            <a:pPr>
              <a:buNone/>
            </a:pPr>
            <a:r>
              <a:rPr lang="en-US" sz="2800" dirty="0"/>
              <a:t>Inorganic pool</a:t>
            </a:r>
          </a:p>
          <a:p>
            <a:pPr>
              <a:buNone/>
            </a:pPr>
            <a:r>
              <a:rPr lang="en-US" sz="2800" dirty="0"/>
              <a:t>800 – 1</a:t>
            </a:r>
            <a:r>
              <a:rPr lang="en-US" sz="2800" dirty="0" smtClean="0"/>
              <a:t>00 </a:t>
            </a:r>
            <a:r>
              <a:rPr lang="en-US" sz="2800" dirty="0"/>
              <a:t>+ 200 = 9</a:t>
            </a:r>
            <a:r>
              <a:rPr lang="en-US" sz="2800" dirty="0" smtClean="0"/>
              <a:t>00</a:t>
            </a:r>
            <a:endParaRPr lang="en-US" sz="2800" dirty="0"/>
          </a:p>
          <a:p>
            <a:pPr>
              <a:buNone/>
            </a:pPr>
            <a:endParaRPr lang="en-US" sz="2800" dirty="0"/>
          </a:p>
          <a:p>
            <a:pPr>
              <a:buNone/>
            </a:pPr>
            <a:r>
              <a:rPr lang="en-US" sz="2800" dirty="0"/>
              <a:t>Organic pool</a:t>
            </a:r>
          </a:p>
          <a:p>
            <a:pPr>
              <a:buNone/>
            </a:pPr>
            <a:r>
              <a:rPr lang="en-US" sz="2800" dirty="0"/>
              <a:t>400 – 200 + </a:t>
            </a:r>
            <a:r>
              <a:rPr lang="en-US" sz="2800" dirty="0" smtClean="0"/>
              <a:t>100 </a:t>
            </a:r>
            <a:r>
              <a:rPr lang="en-US" sz="2800" dirty="0"/>
              <a:t>= 3</a:t>
            </a:r>
            <a:r>
              <a:rPr lang="en-US" sz="2800" dirty="0" smtClean="0"/>
              <a:t>00</a:t>
            </a:r>
            <a:endParaRPr lang="en-US" sz="2800" dirty="0"/>
          </a:p>
        </p:txBody>
      </p:sp>
      <p:sp>
        <p:nvSpPr>
          <p:cNvPr id="15" name="Freeform 14"/>
          <p:cNvSpPr/>
          <p:nvPr/>
        </p:nvSpPr>
        <p:spPr>
          <a:xfrm>
            <a:off x="4982206" y="291039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5020544" y="568984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5376292" y="2469445"/>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5161110" y="6066261"/>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6" name="TextBox 5"/>
          <p:cNvSpPr txBox="1"/>
          <p:nvPr/>
        </p:nvSpPr>
        <p:spPr>
          <a:xfrm>
            <a:off x="4289320" y="4064000"/>
            <a:ext cx="1481667" cy="769441"/>
          </a:xfrm>
          <a:prstGeom prst="rect">
            <a:avLst/>
          </a:prstGeom>
          <a:noFill/>
        </p:spPr>
        <p:txBody>
          <a:bodyPr wrap="square" rtlCol="0">
            <a:spAutoFit/>
          </a:bodyPr>
          <a:lstStyle/>
          <a:p>
            <a:pPr algn="ctr"/>
            <a:r>
              <a:rPr lang="en-US" sz="4400" dirty="0" smtClean="0">
                <a:solidFill>
                  <a:srgbClr val="0000FF"/>
                </a:solidFill>
              </a:rPr>
              <a:t>900</a:t>
            </a:r>
            <a:endParaRPr lang="en-US" sz="4400" dirty="0">
              <a:solidFill>
                <a:srgbClr val="0000FF"/>
              </a:solidFill>
            </a:endParaRPr>
          </a:p>
        </p:txBody>
      </p:sp>
      <p:sp>
        <p:nvSpPr>
          <p:cNvPr id="19" name="TextBox 18"/>
          <p:cNvSpPr txBox="1"/>
          <p:nvPr/>
        </p:nvSpPr>
        <p:spPr>
          <a:xfrm>
            <a:off x="7038953" y="3732814"/>
            <a:ext cx="1481667" cy="646331"/>
          </a:xfrm>
          <a:prstGeom prst="rect">
            <a:avLst/>
          </a:prstGeom>
          <a:noFill/>
        </p:spPr>
        <p:txBody>
          <a:bodyPr wrap="square" rtlCol="0">
            <a:spAutoFit/>
          </a:bodyPr>
          <a:lstStyle/>
          <a:p>
            <a:pPr algn="ctr"/>
            <a:r>
              <a:rPr lang="en-US" sz="3600" dirty="0">
                <a:solidFill>
                  <a:srgbClr val="0000FF"/>
                </a:solidFill>
              </a:rPr>
              <a:t>3</a:t>
            </a:r>
            <a:r>
              <a:rPr lang="en-US" sz="3600" dirty="0" smtClean="0">
                <a:solidFill>
                  <a:srgbClr val="0000FF"/>
                </a:solidFill>
              </a:rPr>
              <a:t>00</a:t>
            </a:r>
            <a:endParaRPr lang="en-US" sz="3600" dirty="0">
              <a:solidFill>
                <a:srgbClr val="0000FF"/>
              </a:solidFill>
            </a:endParaRPr>
          </a:p>
        </p:txBody>
      </p:sp>
      <p:sp>
        <p:nvSpPr>
          <p:cNvPr id="20" name="TextBox 19"/>
          <p:cNvSpPr txBox="1"/>
          <p:nvPr/>
        </p:nvSpPr>
        <p:spPr>
          <a:xfrm>
            <a:off x="5460647" y="2184779"/>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100 per year</a:t>
            </a:r>
            <a:endParaRPr lang="en-US" sz="2400" dirty="0">
              <a:solidFill>
                <a:schemeClr val="accent6">
                  <a:lumMod val="75000"/>
                </a:schemeClr>
              </a:solidFill>
            </a:endParaRPr>
          </a:p>
        </p:txBody>
      </p:sp>
      <p:sp>
        <p:nvSpPr>
          <p:cNvPr id="21" name="TextBox 20"/>
          <p:cNvSpPr txBox="1"/>
          <p:nvPr/>
        </p:nvSpPr>
        <p:spPr>
          <a:xfrm>
            <a:off x="5527483" y="6374285"/>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Tree>
    <p:extLst>
      <p:ext uri="{BB962C8B-B14F-4D97-AF65-F5344CB8AC3E}">
        <p14:creationId xmlns:p14="http://schemas.microsoft.com/office/powerpoint/2010/main" val="1339348569"/>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0.jpg"/>
          <p:cNvPicPr>
            <a:picLocks noChangeAspect="1"/>
          </p:cNvPicPr>
          <p:nvPr/>
        </p:nvPicPr>
        <p:blipFill rotWithShape="1">
          <a:blip r:embed="rId3">
            <a:extLst>
              <a:ext uri="{28A0092B-C50C-407E-A947-70E740481C1C}">
                <a14:useLocalDpi xmlns:a14="http://schemas.microsoft.com/office/drawing/2010/main" val="0"/>
              </a:ext>
            </a:extLst>
          </a:blip>
          <a:srcRect l="3858" t="16071" r="9568" b="15499"/>
          <a:stretch/>
        </p:blipFill>
        <p:spPr>
          <a:xfrm>
            <a:off x="3704324" y="3265420"/>
            <a:ext cx="5143343" cy="2548968"/>
          </a:xfrm>
          <a:prstGeom prst="rect">
            <a:avLst/>
          </a:prstGeom>
        </p:spPr>
      </p:pic>
      <p:sp>
        <p:nvSpPr>
          <p:cNvPr id="2" name="Title 1"/>
          <p:cNvSpPr>
            <a:spLocks noGrp="1"/>
          </p:cNvSpPr>
          <p:nvPr>
            <p:ph type="title"/>
          </p:nvPr>
        </p:nvSpPr>
        <p:spPr>
          <a:xfrm>
            <a:off x="457200" y="20640"/>
            <a:ext cx="8229600" cy="1143000"/>
          </a:xfrm>
        </p:spPr>
        <p:txBody>
          <a:bodyPr>
            <a:normAutofit/>
          </a:bodyPr>
          <a:lstStyle/>
          <a:p>
            <a:r>
              <a:rPr lang="en-US" dirty="0" smtClean="0">
                <a:solidFill>
                  <a:srgbClr val="000000"/>
                </a:solidFill>
              </a:rPr>
              <a:t>Round </a:t>
            </a:r>
            <a:r>
              <a:rPr lang="en-US" dirty="0">
                <a:solidFill>
                  <a:srgbClr val="000000"/>
                </a:solidFill>
              </a:rPr>
              <a:t>3</a:t>
            </a:r>
            <a:r>
              <a:rPr lang="en-US" dirty="0" smtClean="0">
                <a:solidFill>
                  <a:srgbClr val="000000"/>
                </a:solidFill>
              </a:rPr>
              <a:t>: Drought</a:t>
            </a:r>
            <a:endParaRPr lang="en-US" dirty="0">
              <a:solidFill>
                <a:srgbClr val="000000"/>
              </a:solidFill>
            </a:endParaRPr>
          </a:p>
        </p:txBody>
      </p:sp>
      <p:sp>
        <p:nvSpPr>
          <p:cNvPr id="3" name="Content Placeholder 2"/>
          <p:cNvSpPr>
            <a:spLocks noGrp="1"/>
          </p:cNvSpPr>
          <p:nvPr>
            <p:ph idx="1"/>
          </p:nvPr>
        </p:nvSpPr>
        <p:spPr>
          <a:xfrm>
            <a:off x="229516" y="1924957"/>
            <a:ext cx="3596846" cy="4568171"/>
          </a:xfrm>
        </p:spPr>
        <p:txBody>
          <a:bodyPr>
            <a:noAutofit/>
          </a:bodyPr>
          <a:lstStyle/>
          <a:p>
            <a:pPr>
              <a:buNone/>
            </a:pPr>
            <a:r>
              <a:rPr lang="en-US" sz="2800" dirty="0"/>
              <a:t>End of year </a:t>
            </a:r>
            <a:r>
              <a:rPr lang="en-US" sz="2800" dirty="0" smtClean="0"/>
              <a:t>2:</a:t>
            </a:r>
            <a:endParaRPr lang="en-US" sz="2800" dirty="0"/>
          </a:p>
          <a:p>
            <a:pPr>
              <a:buNone/>
            </a:pPr>
            <a:r>
              <a:rPr lang="en-US" sz="2800" dirty="0"/>
              <a:t>Inorganic pool</a:t>
            </a:r>
          </a:p>
          <a:p>
            <a:pPr>
              <a:buNone/>
            </a:pPr>
            <a:r>
              <a:rPr lang="en-US" sz="2800" dirty="0" smtClean="0"/>
              <a:t>900 </a:t>
            </a:r>
            <a:r>
              <a:rPr lang="en-US" sz="2800" dirty="0"/>
              <a:t>– 1</a:t>
            </a:r>
            <a:r>
              <a:rPr lang="en-US" sz="2800" dirty="0" smtClean="0"/>
              <a:t>00 </a:t>
            </a:r>
            <a:r>
              <a:rPr lang="en-US" sz="2800" dirty="0"/>
              <a:t>+ 200 = </a:t>
            </a:r>
            <a:r>
              <a:rPr lang="en-US" sz="2800" dirty="0" smtClean="0"/>
              <a:t>1000</a:t>
            </a:r>
            <a:endParaRPr lang="en-US" sz="2800" dirty="0"/>
          </a:p>
          <a:p>
            <a:pPr>
              <a:buNone/>
            </a:pPr>
            <a:endParaRPr lang="en-US" sz="2800" dirty="0"/>
          </a:p>
          <a:p>
            <a:pPr>
              <a:buNone/>
            </a:pPr>
            <a:r>
              <a:rPr lang="en-US" sz="2800" dirty="0"/>
              <a:t>Organic pool</a:t>
            </a:r>
          </a:p>
          <a:p>
            <a:pPr>
              <a:buNone/>
            </a:pPr>
            <a:r>
              <a:rPr lang="en-US" sz="2800" dirty="0" smtClean="0"/>
              <a:t>300 </a:t>
            </a:r>
            <a:r>
              <a:rPr lang="en-US" sz="2800" dirty="0"/>
              <a:t>– 200 + </a:t>
            </a:r>
            <a:r>
              <a:rPr lang="en-US" sz="2800" dirty="0" smtClean="0"/>
              <a:t>100 </a:t>
            </a:r>
            <a:r>
              <a:rPr lang="en-US" sz="2800" dirty="0"/>
              <a:t>= </a:t>
            </a:r>
            <a:r>
              <a:rPr lang="en-US" sz="2800" dirty="0" smtClean="0"/>
              <a:t>200</a:t>
            </a:r>
            <a:endParaRPr lang="en-US" sz="2800" dirty="0"/>
          </a:p>
        </p:txBody>
      </p:sp>
      <p:sp>
        <p:nvSpPr>
          <p:cNvPr id="15" name="Freeform 14"/>
          <p:cNvSpPr/>
          <p:nvPr/>
        </p:nvSpPr>
        <p:spPr>
          <a:xfrm>
            <a:off x="4982206" y="2910392"/>
            <a:ext cx="2709117" cy="439694"/>
          </a:xfrm>
          <a:custGeom>
            <a:avLst/>
            <a:gdLst>
              <a:gd name="connsiteX0" fmla="*/ 0 w 2991556"/>
              <a:gd name="connsiteY0" fmla="*/ 354775 h 495886"/>
              <a:gd name="connsiteX1" fmla="*/ 1622778 w 2991556"/>
              <a:gd name="connsiteY1" fmla="*/ 1997 h 495886"/>
              <a:gd name="connsiteX2" fmla="*/ 2991556 w 2991556"/>
              <a:gd name="connsiteY2" fmla="*/ 495886 h 495886"/>
            </a:gdLst>
            <a:ahLst/>
            <a:cxnLst>
              <a:cxn ang="0">
                <a:pos x="connsiteX0" y="connsiteY0"/>
              </a:cxn>
              <a:cxn ang="0">
                <a:pos x="connsiteX1" y="connsiteY1"/>
              </a:cxn>
              <a:cxn ang="0">
                <a:pos x="connsiteX2" y="connsiteY2"/>
              </a:cxn>
            </a:cxnLst>
            <a:rect l="l" t="t" r="r" b="b"/>
            <a:pathLst>
              <a:path w="2991556" h="495886">
                <a:moveTo>
                  <a:pt x="0" y="354775"/>
                </a:moveTo>
                <a:cubicBezTo>
                  <a:pt x="562092" y="166626"/>
                  <a:pt x="1124185" y="-21522"/>
                  <a:pt x="1622778" y="1997"/>
                </a:cubicBezTo>
                <a:cubicBezTo>
                  <a:pt x="2121371" y="25515"/>
                  <a:pt x="2991556" y="495886"/>
                  <a:pt x="2991556" y="495886"/>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5020544" y="5689846"/>
            <a:ext cx="2709116" cy="401439"/>
          </a:xfrm>
          <a:custGeom>
            <a:avLst/>
            <a:gdLst>
              <a:gd name="connsiteX0" fmla="*/ 2991555 w 2991555"/>
              <a:gd name="connsiteY0" fmla="*/ 0 h 452742"/>
              <a:gd name="connsiteX1" fmla="*/ 1312333 w 2991555"/>
              <a:gd name="connsiteY1" fmla="*/ 451556 h 452742"/>
              <a:gd name="connsiteX2" fmla="*/ 0 w 2991555"/>
              <a:gd name="connsiteY2" fmla="*/ 141111 h 452742"/>
            </a:gdLst>
            <a:ahLst/>
            <a:cxnLst>
              <a:cxn ang="0">
                <a:pos x="connsiteX0" y="connsiteY0"/>
              </a:cxn>
              <a:cxn ang="0">
                <a:pos x="connsiteX1" y="connsiteY1"/>
              </a:cxn>
              <a:cxn ang="0">
                <a:pos x="connsiteX2" y="connsiteY2"/>
              </a:cxn>
            </a:cxnLst>
            <a:rect l="l" t="t" r="r" b="b"/>
            <a:pathLst>
              <a:path w="2991555" h="452742">
                <a:moveTo>
                  <a:pt x="2991555" y="0"/>
                </a:moveTo>
                <a:cubicBezTo>
                  <a:pt x="2401240" y="214019"/>
                  <a:pt x="1810925" y="428038"/>
                  <a:pt x="1312333" y="451556"/>
                </a:cubicBezTo>
                <a:cubicBezTo>
                  <a:pt x="813740" y="475075"/>
                  <a:pt x="0" y="141111"/>
                  <a:pt x="0" y="141111"/>
                </a:cubicBezTo>
              </a:path>
            </a:pathLst>
          </a:custGeom>
          <a:ln w="50800">
            <a:solidFill>
              <a:schemeClr val="tx1"/>
            </a:solidFill>
            <a:tailEnd type="triangle" w="med"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5376292" y="2469445"/>
            <a:ext cx="2415203" cy="409351"/>
          </a:xfrm>
          <a:prstGeom prst="rect">
            <a:avLst/>
          </a:prstGeom>
          <a:noFill/>
        </p:spPr>
        <p:txBody>
          <a:bodyPr wrap="square" rtlCol="0">
            <a:spAutoFit/>
          </a:bodyPr>
          <a:lstStyle/>
          <a:p>
            <a:r>
              <a:rPr lang="en-US" sz="2400" dirty="0" smtClean="0"/>
              <a:t>Photosynthesis</a:t>
            </a:r>
            <a:endParaRPr lang="en-US" sz="2400" dirty="0"/>
          </a:p>
        </p:txBody>
      </p:sp>
      <p:sp>
        <p:nvSpPr>
          <p:cNvPr id="18" name="TextBox 17"/>
          <p:cNvSpPr txBox="1"/>
          <p:nvPr/>
        </p:nvSpPr>
        <p:spPr>
          <a:xfrm>
            <a:off x="5161110" y="6066261"/>
            <a:ext cx="3281862" cy="426867"/>
          </a:xfrm>
          <a:prstGeom prst="rect">
            <a:avLst/>
          </a:prstGeom>
          <a:noFill/>
        </p:spPr>
        <p:txBody>
          <a:bodyPr wrap="square" rtlCol="0">
            <a:spAutoFit/>
          </a:bodyPr>
          <a:lstStyle/>
          <a:p>
            <a:r>
              <a:rPr lang="en-US" sz="2400" dirty="0" smtClean="0"/>
              <a:t>Cellular Respiration</a:t>
            </a:r>
            <a:endParaRPr lang="en-US" sz="2400" dirty="0"/>
          </a:p>
        </p:txBody>
      </p:sp>
      <p:sp>
        <p:nvSpPr>
          <p:cNvPr id="6" name="TextBox 5"/>
          <p:cNvSpPr txBox="1"/>
          <p:nvPr/>
        </p:nvSpPr>
        <p:spPr>
          <a:xfrm>
            <a:off x="4289320" y="4064000"/>
            <a:ext cx="1481667" cy="769441"/>
          </a:xfrm>
          <a:prstGeom prst="rect">
            <a:avLst/>
          </a:prstGeom>
          <a:noFill/>
        </p:spPr>
        <p:txBody>
          <a:bodyPr wrap="square" rtlCol="0">
            <a:spAutoFit/>
          </a:bodyPr>
          <a:lstStyle/>
          <a:p>
            <a:pPr algn="ctr"/>
            <a:r>
              <a:rPr lang="en-US" sz="4400" dirty="0" smtClean="0">
                <a:solidFill>
                  <a:srgbClr val="0000FF"/>
                </a:solidFill>
              </a:rPr>
              <a:t>1000</a:t>
            </a:r>
            <a:endParaRPr lang="en-US" sz="4400" dirty="0">
              <a:solidFill>
                <a:srgbClr val="0000FF"/>
              </a:solidFill>
            </a:endParaRPr>
          </a:p>
        </p:txBody>
      </p:sp>
      <p:sp>
        <p:nvSpPr>
          <p:cNvPr id="19" name="TextBox 18"/>
          <p:cNvSpPr txBox="1"/>
          <p:nvPr/>
        </p:nvSpPr>
        <p:spPr>
          <a:xfrm>
            <a:off x="7038953" y="3732814"/>
            <a:ext cx="1481667" cy="646331"/>
          </a:xfrm>
          <a:prstGeom prst="rect">
            <a:avLst/>
          </a:prstGeom>
          <a:noFill/>
        </p:spPr>
        <p:txBody>
          <a:bodyPr wrap="square" rtlCol="0">
            <a:spAutoFit/>
          </a:bodyPr>
          <a:lstStyle/>
          <a:p>
            <a:pPr algn="ctr"/>
            <a:r>
              <a:rPr lang="en-US" sz="3600" dirty="0">
                <a:solidFill>
                  <a:srgbClr val="0000FF"/>
                </a:solidFill>
              </a:rPr>
              <a:t>2</a:t>
            </a:r>
            <a:r>
              <a:rPr lang="en-US" sz="3600" dirty="0" smtClean="0">
                <a:solidFill>
                  <a:srgbClr val="0000FF"/>
                </a:solidFill>
              </a:rPr>
              <a:t>00</a:t>
            </a:r>
            <a:endParaRPr lang="en-US" sz="3600" dirty="0">
              <a:solidFill>
                <a:srgbClr val="0000FF"/>
              </a:solidFill>
            </a:endParaRPr>
          </a:p>
        </p:txBody>
      </p:sp>
      <p:sp>
        <p:nvSpPr>
          <p:cNvPr id="20" name="TextBox 19"/>
          <p:cNvSpPr txBox="1"/>
          <p:nvPr/>
        </p:nvSpPr>
        <p:spPr>
          <a:xfrm>
            <a:off x="5460647" y="2184779"/>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100 per year</a:t>
            </a:r>
            <a:endParaRPr lang="en-US" sz="2400" dirty="0">
              <a:solidFill>
                <a:schemeClr val="accent6">
                  <a:lumMod val="75000"/>
                </a:schemeClr>
              </a:solidFill>
            </a:endParaRPr>
          </a:p>
        </p:txBody>
      </p:sp>
      <p:sp>
        <p:nvSpPr>
          <p:cNvPr id="21" name="TextBox 20"/>
          <p:cNvSpPr txBox="1"/>
          <p:nvPr/>
        </p:nvSpPr>
        <p:spPr>
          <a:xfrm>
            <a:off x="5527483" y="6374285"/>
            <a:ext cx="1841186" cy="461665"/>
          </a:xfrm>
          <a:prstGeom prst="rect">
            <a:avLst/>
          </a:prstGeom>
          <a:noFill/>
        </p:spPr>
        <p:txBody>
          <a:bodyPr wrap="square" rtlCol="0">
            <a:spAutoFit/>
          </a:bodyPr>
          <a:lstStyle/>
          <a:p>
            <a:pPr algn="ctr"/>
            <a:r>
              <a:rPr lang="en-US" sz="2400" dirty="0" smtClean="0">
                <a:solidFill>
                  <a:schemeClr val="accent6">
                    <a:lumMod val="75000"/>
                  </a:schemeClr>
                </a:solidFill>
              </a:rPr>
              <a:t>200 per year</a:t>
            </a:r>
            <a:endParaRPr lang="en-US" sz="2400" dirty="0">
              <a:solidFill>
                <a:schemeClr val="accent6">
                  <a:lumMod val="75000"/>
                </a:schemeClr>
              </a:solidFill>
            </a:endParaRPr>
          </a:p>
        </p:txBody>
      </p:sp>
    </p:spTree>
    <p:extLst>
      <p:ext uri="{BB962C8B-B14F-4D97-AF65-F5344CB8AC3E}">
        <p14:creationId xmlns:p14="http://schemas.microsoft.com/office/powerpoint/2010/main" val="3270859402"/>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46"/>
            <a:ext cx="8229600" cy="1143000"/>
          </a:xfrm>
        </p:spPr>
        <p:txBody>
          <a:bodyPr/>
          <a:lstStyle/>
          <a:p>
            <a:r>
              <a:rPr lang="en-US" dirty="0" smtClean="0">
                <a:solidFill>
                  <a:srgbClr val="000000"/>
                </a:solidFill>
              </a:rPr>
              <a:t>Round </a:t>
            </a:r>
            <a:r>
              <a:rPr lang="en-US" dirty="0">
                <a:solidFill>
                  <a:srgbClr val="000000"/>
                </a:solidFill>
              </a:rPr>
              <a:t>3</a:t>
            </a:r>
            <a:r>
              <a:rPr lang="en-US" dirty="0" smtClean="0">
                <a:solidFill>
                  <a:srgbClr val="000000"/>
                </a:solidFill>
              </a:rPr>
              <a:t>: Drought</a:t>
            </a:r>
            <a:endParaRPr lang="en-US" dirty="0">
              <a:solidFill>
                <a:srgbClr val="000000"/>
              </a:solidFill>
            </a:endParaRPr>
          </a:p>
        </p:txBody>
      </p:sp>
      <p:sp>
        <p:nvSpPr>
          <p:cNvPr id="3" name="Content Placeholder 2"/>
          <p:cNvSpPr>
            <a:spLocks noGrp="1"/>
          </p:cNvSpPr>
          <p:nvPr>
            <p:ph idx="1"/>
          </p:nvPr>
        </p:nvSpPr>
        <p:spPr>
          <a:xfrm>
            <a:off x="457200" y="1603012"/>
            <a:ext cx="8229600" cy="4807480"/>
          </a:xfrm>
        </p:spPr>
        <p:txBody>
          <a:bodyPr>
            <a:normAutofit fontScale="92500" lnSpcReduction="20000"/>
          </a:bodyPr>
          <a:lstStyle/>
          <a:p>
            <a:pPr marL="0" indent="0">
              <a:buNone/>
            </a:pPr>
            <a:r>
              <a:rPr lang="en-US" dirty="0"/>
              <a:t>The flux of respiration is more than the flux of photosynthesis in the ecosystem. </a:t>
            </a:r>
          </a:p>
          <a:p>
            <a:pPr marL="0" indent="0">
              <a:buNone/>
            </a:pPr>
            <a:endParaRPr lang="en-US" dirty="0"/>
          </a:p>
          <a:p>
            <a:pPr marL="0" indent="0">
              <a:buNone/>
            </a:pPr>
            <a:r>
              <a:rPr lang="en-US" dirty="0"/>
              <a:t>Where is most of the carbon in this round: In the organic pool or the inorganic pool? </a:t>
            </a:r>
          </a:p>
          <a:p>
            <a:pPr marL="0" indent="0">
              <a:buNone/>
            </a:pPr>
            <a:endParaRPr lang="en-US" dirty="0"/>
          </a:p>
          <a:p>
            <a:pPr marL="0" indent="0">
              <a:buNone/>
            </a:pPr>
            <a:r>
              <a:rPr lang="en-US" dirty="0"/>
              <a:t>How did the organic and inorganic pools change over time?</a:t>
            </a:r>
          </a:p>
          <a:p>
            <a:pPr marL="0" indent="0">
              <a:buNone/>
            </a:pPr>
            <a:endParaRPr lang="en-US" dirty="0"/>
          </a:p>
          <a:p>
            <a:pPr marL="0" indent="0">
              <a:buNone/>
            </a:pPr>
            <a:r>
              <a:rPr lang="en-US" dirty="0"/>
              <a:t>At the end of the year, did the ecosystem get bigger (more plants and animals)?</a:t>
            </a:r>
          </a:p>
          <a:p>
            <a:pPr>
              <a:buNone/>
            </a:pPr>
            <a:endParaRPr lang="en-US" dirty="0" smtClean="0"/>
          </a:p>
          <a:p>
            <a:endParaRPr lang="en-US" dirty="0" smtClean="0"/>
          </a:p>
          <a:p>
            <a:endParaRPr lang="en-US" dirty="0"/>
          </a:p>
        </p:txBody>
      </p:sp>
    </p:spTree>
    <p:extLst>
      <p:ext uri="{BB962C8B-B14F-4D97-AF65-F5344CB8AC3E}">
        <p14:creationId xmlns:p14="http://schemas.microsoft.com/office/powerpoint/2010/main" val="8941828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108</TotalTime>
  <Words>6069</Words>
  <Application>Microsoft Macintosh PowerPoint</Application>
  <PresentationFormat>On-screen Show (4:3)</PresentationFormat>
  <Paragraphs>1503</Paragraphs>
  <Slides>138</Slides>
  <Notes>57</Notes>
  <HiddenSlides>0</HiddenSlides>
  <MMClips>0</MMClips>
  <ScaleCrop>false</ScaleCrop>
  <HeadingPairs>
    <vt:vector size="4" baseType="variant">
      <vt:variant>
        <vt:lpstr>Theme</vt:lpstr>
      </vt:variant>
      <vt:variant>
        <vt:i4>1</vt:i4>
      </vt:variant>
      <vt:variant>
        <vt:lpstr>Slide Titles</vt:lpstr>
      </vt:variant>
      <vt:variant>
        <vt:i4>138</vt:i4>
      </vt:variant>
    </vt:vector>
  </HeadingPairs>
  <TitlesOfParts>
    <vt:vector size="139" baseType="lpstr">
      <vt:lpstr>Office Theme</vt:lpstr>
      <vt:lpstr>Ecosystems</vt:lpstr>
      <vt:lpstr>Ecosystems Unit Learning Goals </vt:lpstr>
      <vt:lpstr>Ecosystems Unit Learning Goals </vt:lpstr>
      <vt:lpstr>Why does the biomass pyramid exist?</vt:lpstr>
      <vt:lpstr>Guiding Questions</vt:lpstr>
      <vt:lpstr>Ecosystems: Lesson 1, Activity 2</vt:lpstr>
      <vt:lpstr>Where is the meadow ecosystem?</vt:lpstr>
      <vt:lpstr>Meadow ecosystem is outlined in red.   The rest of the image is a forest ecosystem.</vt:lpstr>
      <vt:lpstr>Zoom to the land surface</vt:lpstr>
      <vt:lpstr>Meadow ecosystems have many living things:</vt:lpstr>
      <vt:lpstr>Where is the carbon in the ecosystem?</vt:lpstr>
      <vt:lpstr>Where is the carbon in the ecosystem?</vt:lpstr>
      <vt:lpstr>Where are the producers?</vt:lpstr>
      <vt:lpstr>Where are the herbivores?</vt:lpstr>
      <vt:lpstr>Where is the carnivore?</vt:lpstr>
      <vt:lpstr>Where are the decomposers?</vt:lpstr>
      <vt:lpstr>Scientists group parts of ecosystems into “pools” of carbon</vt:lpstr>
      <vt:lpstr>PowerPoint Presentation</vt:lpstr>
      <vt:lpstr>PowerPoint Presentation</vt:lpstr>
      <vt:lpstr>Lesson 2 Activity 1</vt:lpstr>
      <vt:lpstr>What initial numbers of grass, rabbits and foxes will produce the largest fox biomass? </vt:lpstr>
      <vt:lpstr>Sunny Meadows</vt:lpstr>
      <vt:lpstr>PowerPoint Presentation</vt:lpstr>
      <vt:lpstr>Answered Questions</vt:lpstr>
      <vt:lpstr>An unanswered question:</vt:lpstr>
      <vt:lpstr>Lesson 2 Activity 2</vt:lpstr>
      <vt:lpstr>Biomass</vt:lpstr>
      <vt:lpstr>Let’s look at organic carbon pools in real ecosystems</vt:lpstr>
      <vt:lpstr>PowerPoint Presentation</vt:lpstr>
      <vt:lpstr>What pattern did you notice in all of the ecosystems?</vt:lpstr>
      <vt:lpstr>An unanswered question:</vt:lpstr>
      <vt:lpstr>Ecosystems: Lesson 3</vt:lpstr>
      <vt:lpstr>Remember Sunny Meadows? </vt:lpstr>
      <vt:lpstr>Keep in mind The Questions</vt:lpstr>
      <vt:lpstr>The Carbon Dice Game</vt:lpstr>
      <vt:lpstr>The Carbon Dice Game</vt:lpstr>
      <vt:lpstr>The Carbon Dice Game</vt:lpstr>
      <vt:lpstr>The Carbon Dice Game</vt:lpstr>
      <vt:lpstr>The Carbon Dice Game</vt:lpstr>
      <vt:lpstr>To Begin…</vt:lpstr>
      <vt:lpstr>After the Carbon Dice Game:</vt:lpstr>
      <vt:lpstr>sample data</vt:lpstr>
      <vt:lpstr>Tracing Carbon Paths Worksheet Part I</vt:lpstr>
      <vt:lpstr>PowerPoint Presentation</vt:lpstr>
      <vt:lpstr>Tracing Carbon Paths Worksheet Part II</vt:lpstr>
      <vt:lpstr>PowerPoint Presentation</vt:lpstr>
      <vt:lpstr>The Carbon/Movement Question</vt:lpstr>
      <vt:lpstr>The Answer to the Carbon/Movement Question</vt:lpstr>
      <vt:lpstr>Energy Flows</vt:lpstr>
      <vt:lpstr>Worksheet: Tracing Energy</vt:lpstr>
      <vt:lpstr>PowerPoint Presentation</vt:lpstr>
      <vt:lpstr>Ecosystems: Lesson 4, Activity 1</vt:lpstr>
      <vt:lpstr>Why are carbon pools different sizes? </vt:lpstr>
      <vt:lpstr>PowerPoint Presentation</vt:lpstr>
      <vt:lpstr>PowerPoint Presentation</vt:lpstr>
      <vt:lpstr>For example:</vt:lpstr>
      <vt:lpstr>Also, write the process that occurred near each arrow.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Ecosystems: Lesson 4, Activity 3</vt:lpstr>
      <vt:lpstr>Inorganic vs organic</vt:lpstr>
      <vt:lpstr>Inorganic vs organic</vt:lpstr>
      <vt:lpstr>Inorganic vs organic</vt:lpstr>
      <vt:lpstr>Fluxes</vt:lpstr>
      <vt:lpstr>Carbon Pools Change Size Over Time</vt:lpstr>
      <vt:lpstr>Round 1</vt:lpstr>
      <vt:lpstr>Round 1: Fluxes are balanced</vt:lpstr>
      <vt:lpstr>Round 1: Fluxes are balanced</vt:lpstr>
      <vt:lpstr>Round 1: Fluxes are balanced</vt:lpstr>
      <vt:lpstr>Round 1: Fluxes are balanced</vt:lpstr>
      <vt:lpstr>Round 1: Fluxes are balanced</vt:lpstr>
      <vt:lpstr>Round 2</vt:lpstr>
      <vt:lpstr>Round 2: Trees planted</vt:lpstr>
      <vt:lpstr>Round 2: Trees planted</vt:lpstr>
      <vt:lpstr>Round 2: Trees are planted</vt:lpstr>
      <vt:lpstr>Round 2: Trees are planted</vt:lpstr>
      <vt:lpstr>Round 2: Trees are planted</vt:lpstr>
      <vt:lpstr>Round 3</vt:lpstr>
      <vt:lpstr>Round 3: Drought</vt:lpstr>
      <vt:lpstr>Round 3: Drought</vt:lpstr>
      <vt:lpstr>Round 3: Drought</vt:lpstr>
      <vt:lpstr>Round 3: Drought</vt:lpstr>
      <vt:lpstr>Round 3: Drought</vt:lpstr>
      <vt:lpstr>Fluxes of carbon:</vt:lpstr>
      <vt:lpstr>Fluxes of carbon change during seasons</vt:lpstr>
      <vt:lpstr>Fluxes of carbon change during seasons</vt:lpstr>
      <vt:lpstr>So carbon pools change size. Even throughout the seasons of one year!</vt:lpstr>
      <vt:lpstr>Ecosystems: Lesson 5, Activity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Three Questions at the Large Scale</vt:lpstr>
      <vt:lpstr>The Location Question</vt:lpstr>
      <vt:lpstr>The Carbon/Movement Question</vt:lpstr>
      <vt:lpstr>The Energy Question</vt:lpstr>
    </vt:vector>
  </TitlesOfParts>
  <Company>Michigan State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Jenny Dauer</cp:lastModifiedBy>
  <cp:revision>20</cp:revision>
  <dcterms:created xsi:type="dcterms:W3CDTF">2012-12-03T17:59:25Z</dcterms:created>
  <dcterms:modified xsi:type="dcterms:W3CDTF">2012-12-05T13:51:54Z</dcterms:modified>
</cp:coreProperties>
</file>